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 id="278" r:id="rId22"/>
    <p:sldId id="276" r:id="rId23"/>
    <p:sldId id="277" r:id="rId24"/>
    <p:sldId id="279" r:id="rId25"/>
    <p:sldId id="281" r:id="rId26"/>
    <p:sldId id="283" r:id="rId27"/>
    <p:sldId id="285" r:id="rId28"/>
    <p:sldId id="280" r:id="rId29"/>
    <p:sldId id="286" r:id="rId30"/>
    <p:sldId id="287" r:id="rId31"/>
    <p:sldId id="28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p:scale>
          <a:sx n="100" d="100"/>
          <a:sy n="100" d="100"/>
        </p:scale>
        <p:origin x="29" y="25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11/30/2024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q-AL" dirty="0" smtClean="0"/>
              <a:t>“Standartet e GJEDNJ lidhur me administrimin/vlerësimin e provave”</a:t>
            </a:r>
            <a:endParaRPr lang="en-US" dirty="0"/>
          </a:p>
        </p:txBody>
      </p:sp>
      <p:sp>
        <p:nvSpPr>
          <p:cNvPr id="3" name="Subtitle 2"/>
          <p:cNvSpPr>
            <a:spLocks noGrp="1"/>
          </p:cNvSpPr>
          <p:nvPr>
            <p:ph type="subTitle" idx="1"/>
          </p:nvPr>
        </p:nvSpPr>
        <p:spPr/>
        <p:txBody>
          <a:bodyPr/>
          <a:lstStyle/>
          <a:p>
            <a:pPr algn="r"/>
            <a:r>
              <a:rPr lang="sq-AL" dirty="0" smtClean="0"/>
              <a:t>3 Dhjetor 2024, Tiranë</a:t>
            </a:r>
          </a:p>
          <a:p>
            <a:pPr algn="r"/>
            <a:r>
              <a:rPr lang="sq-AL" dirty="0" smtClean="0"/>
              <a:t>Erlanda AGAJ</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556260"/>
            <a:ext cx="8915400" cy="5354962"/>
          </a:xfrm>
        </p:spPr>
        <p:txBody>
          <a:bodyPr>
            <a:normAutofit fontScale="92500" lnSpcReduction="10000"/>
          </a:bodyPr>
          <a:lstStyle/>
          <a:p>
            <a:r>
              <a:rPr lang="sq-AL" dirty="0" smtClean="0"/>
              <a:t>Një raport mjekësor i ekspertit që ka të bëjë me një fushë teknike që nuk është brenda njohurive të gjyqtarëve ka të ngjarë të ketë një ndikim mbizotërues në vlerësimin e fakteve. </a:t>
            </a:r>
            <a:endParaRPr lang="en-US" dirty="0" smtClean="0"/>
          </a:p>
          <a:p>
            <a:r>
              <a:rPr lang="sq-AL" dirty="0" smtClean="0"/>
              <a:t>Konventa nuk i ndalon gjykatat kombëtare të mbështeten në mendimet e ekspertëve të hartuara nga </a:t>
            </a:r>
            <a:r>
              <a:rPr lang="sq-AL" b="1" dirty="0" smtClean="0"/>
              <a:t>organe të specializuara që janë vetë palë në çështjen kur kjo kërkohet nga natyra e çështjeve në mosmarrëveshje</a:t>
            </a:r>
            <a:r>
              <a:rPr lang="sq-AL" dirty="0" smtClean="0"/>
              <a:t>. Fakti që një ekspert është i punësuar nga i njëjti autoritet administrativ që është palë në çështje mund të shkaktojë dyshime nga ana e kërkuesit si palë kundërshtare, por </a:t>
            </a:r>
            <a:r>
              <a:rPr lang="sq-AL" b="1" dirty="0" smtClean="0"/>
              <a:t>ajo që është vendimtare është nëse dyshime të tilla mund të konsiderohen të justifikuara objektivisht. </a:t>
            </a:r>
            <a:endParaRPr lang="sq-AL" b="1" i="1" dirty="0" smtClean="0"/>
          </a:p>
          <a:p>
            <a:r>
              <a:rPr lang="sq-AL" dirty="0" smtClean="0"/>
              <a:t>Pozicioni i ekspertit në kompaninë e paditur dhe pesha që ka akti i ekspertimit në gjykim mund të ngrejë një çështje të dukshme në lidhje me neutralitetin e ekspertit </a:t>
            </a:r>
            <a:r>
              <a:rPr lang="sq-AL" i="1" dirty="0" smtClean="0"/>
              <a:t>(Tabak v. Kroaci,</a:t>
            </a:r>
            <a:r>
              <a:rPr lang="sq-AL" dirty="0" smtClean="0"/>
              <a:t> 2022, § 66); megjithatë, nëse aplikanti ishte i përfaqësuar ligjërisht në proceset e brendshme dhe nuk e ngriti këtë çështje pavarësisht se kishte mundësinë për ta bërë këtë, </a:t>
            </a:r>
            <a:r>
              <a:rPr lang="sq-AL" b="1" dirty="0" smtClean="0"/>
              <a:t>ai nuk ka vepruar me kujdesin e nevojshëm.</a:t>
            </a:r>
            <a:endParaRPr lang="en-US" b="1" dirty="0" smtClean="0"/>
          </a:p>
          <a:p>
            <a:r>
              <a:rPr lang="sq-AL" dirty="0" smtClean="0"/>
              <a:t>Neutraliteti dhe paanshmëria/pavarësia e ekspertit mund të ketë të bëjë edhe me mënyrën në të cilën ai ose ajo ka paraqitur mendimin e tij ose të saj, për shembull </a:t>
            </a:r>
            <a:r>
              <a:rPr lang="sq-AL" b="1" dirty="0" smtClean="0"/>
              <a:t>në përdorimin e disa shprehjeve ose gjuhë</a:t>
            </a:r>
            <a:r>
              <a:rPr lang="sq-AL" dirty="0" smtClean="0"/>
              <a:t>s në raportin mjeko-ligjor.</a:t>
            </a:r>
            <a:endParaRPr lang="sq-AL" i="1" dirty="0" smtClean="0"/>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q-AL" dirty="0" smtClean="0"/>
              <a:t>Mosbërja me dije e provave palës tjetër </a:t>
            </a:r>
            <a:endParaRPr lang="en-US" dirty="0"/>
          </a:p>
        </p:txBody>
      </p:sp>
      <p:sp>
        <p:nvSpPr>
          <p:cNvPr id="3" name="Content Placeholder 2"/>
          <p:cNvSpPr>
            <a:spLocks noGrp="1"/>
          </p:cNvSpPr>
          <p:nvPr>
            <p:ph idx="1"/>
          </p:nvPr>
        </p:nvSpPr>
        <p:spPr/>
        <p:txBody>
          <a:bodyPr>
            <a:normAutofit fontScale="92500" lnSpcReduction="20000"/>
          </a:bodyPr>
          <a:lstStyle/>
          <a:p>
            <a:r>
              <a:rPr lang="sq-AL" dirty="0" smtClean="0"/>
              <a:t>Në raste të caktuara, interesat kombëtare janë arsye për të refuzuar të zbulojë prova, të tilla si  aspekte të sigurisë kombëtare ose nevoja për të mbajtur sekret disa metoda të hetimit/vëzhgimit policor.</a:t>
            </a:r>
            <a:endParaRPr lang="en-US" dirty="0" smtClean="0"/>
          </a:p>
          <a:p>
            <a:r>
              <a:rPr lang="sq-AL" dirty="0" smtClean="0"/>
              <a:t>Sipas mendimit të Gjykatës</a:t>
            </a:r>
            <a:r>
              <a:rPr lang="sq-AL" b="1" dirty="0" smtClean="0"/>
              <a:t>, e drejta për zbulimin e provave përkatëse nuk është absolute. </a:t>
            </a:r>
            <a:r>
              <a:rPr lang="sq-AL" dirty="0" smtClean="0"/>
              <a:t>Megjithatë, vetëm masat që kufizojnë të drejtat e një pale në procedurë të cilat nuk prekin vetë thelbin e këtyre të drejtave janë të lejueshme sipas neni 6/1.</a:t>
            </a:r>
            <a:endParaRPr lang="en-US" dirty="0" smtClean="0"/>
          </a:p>
          <a:p>
            <a:r>
              <a:rPr lang="sq-AL" dirty="0" smtClean="0"/>
              <a:t>Që të jetë kështu, çdo vështirësi që i shkaktohet kërkuesit nga një kufizim i të drejtave të tij ose të saj duhet të kundërpeshohet mjaftueshëm nga procedura e ndjekur nga autoritetet gjyqësore. </a:t>
            </a:r>
            <a:r>
              <a:rPr lang="sq-AL" b="1" dirty="0" smtClean="0"/>
              <a:t>Kur kërkuesit i janë ndaluar provat për arsye të interesit publik, Gjykata duhet të shqyrtojë procedurën e vendimmarrjes për të siguruar që, sa më shumë që të jetë e mundur, ajo është në përputhje me kërkesat për të ofruar procedura kundërshtuese dhe barazinë e armëve dhe të përfshijë garanci të përshtatshme </a:t>
            </a:r>
            <a:r>
              <a:rPr lang="sq-AL" dirty="0" smtClean="0"/>
              <a:t>që mbrojnë interesat e aplikantit.</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731520"/>
            <a:ext cx="8915400" cy="5179702"/>
          </a:xfrm>
        </p:spPr>
        <p:txBody>
          <a:bodyPr/>
          <a:lstStyle/>
          <a:p>
            <a:r>
              <a:rPr lang="sq-AL" dirty="0" smtClean="0"/>
              <a:t>Në </a:t>
            </a:r>
            <a:r>
              <a:rPr lang="sq-AL" i="1" dirty="0" smtClean="0"/>
              <a:t>Adomaitis v. Lituanisë</a:t>
            </a:r>
            <a:r>
              <a:rPr lang="sq-AL" dirty="0" smtClean="0"/>
              <a:t>, 2022, në lidhje me përgjimin e fshehtë të komunikimeve telefonike për të ofruar një bazë për një masë disiplinore kundër një guvernatori burgu në formën e shkarkimit, Gjykata mori parasysh nevojën për të mbajtur sekrete disa metoda të hetimit/vëzhgimit të policisë (§ 68). Megjithatë, </a:t>
            </a:r>
            <a:r>
              <a:rPr lang="sq-AL" b="1" dirty="0" smtClean="0"/>
              <a:t>duhet të ekzistojë mundësia për të shqyrtuar nëse masa e kontestuar e vëzhgimit është urdhëruar dhe ekzekutuar në mënyrë të ligjshme; në kontekstin e një rishikimi të tillë, personi në fjalë duhet, “të paktën”, të pajiset me “informacion të mjaftueshëm” për ekzistencën e një autorizimi dhe për vendimin që autorizon mbikëqyrjen </a:t>
            </a:r>
            <a:r>
              <a:rPr lang="sq-AL" dirty="0" smtClean="0"/>
              <a:t>(§ 68).</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533400"/>
            <a:ext cx="8915400" cy="5377822"/>
          </a:xfrm>
        </p:spPr>
        <p:txBody>
          <a:bodyPr>
            <a:normAutofit lnSpcReduction="10000"/>
          </a:bodyPr>
          <a:lstStyle/>
          <a:p>
            <a:r>
              <a:rPr lang="sq-AL" dirty="0" smtClean="0"/>
              <a:t> </a:t>
            </a:r>
            <a:r>
              <a:rPr lang="sq-AL" b="1" dirty="0" smtClean="0"/>
              <a:t>Arsyet për moszbulimin dhe rëndësia e provave që nuk i janë bërë të ditura palës, por të disponueshme për gjykatat, janë elementë kyç për t'u marrë parasysh në këtë kontekst</a:t>
            </a:r>
            <a:r>
              <a:rPr lang="sq-AL" dirty="0" smtClean="0"/>
              <a:t>. </a:t>
            </a:r>
            <a:r>
              <a:rPr lang="sq-AL" i="1" dirty="0" smtClean="0"/>
              <a:t>UAB Ambercore DC dhe UAB Arcus Novus v. Lituani</a:t>
            </a:r>
            <a:r>
              <a:rPr lang="sq-AL" dirty="0" smtClean="0"/>
              <a:t>, 2023, kishin të bënin me përjashtimin e dy kompanive nga një tender për shkak të lidhjeve të tyre të pretenduara me shërbimin rus të sigurisë. Gjykatat vendase iu referuan dokumenteve dhe informacioneve të klasifikuara, të marra nga shërbimi i sigurisë lituaneze, por këto nuk u ishin vënë në dispozicion as kompanive ankuese dhe as avokatëve të tyre. Ndërsa raportet si të tilla nuk ishin të disponueshme për kërkuesit, përmbajtja e tyre përshkruhej në mënyrë të qartë në vendimet administrative dhe në vendimet e gjykatave. Vendimet e gjykatave bazoheshin gjithashtu në materiale të shumta të paklasifikuara, ku informacioni i klasifikuar nuk kishte vlerë vendimtare. </a:t>
            </a:r>
            <a:r>
              <a:rPr lang="sq-AL" b="1" dirty="0" smtClean="0"/>
              <a:t>Gjykata gjithashtu vuri në dukje se kompanitë ankuese kishin pasur mundësi të bollshme për të diskutuar faktet e çështjes dhe se gjykatat lituaneze kishin hetuar në masën në të cilën materialet e klasifikuara mund të zbuloheshin. Gjykata u mbështet në faktin se gjykatat lituaneze vendosën të mos i zbulonin dokumentet për arsye të sigurisë kombëtare, një sferë e cila tradicionalisht përbën pjesë të thelbit të brendshëm të sovranitetit të shtetit dhe nuk kishte asgjë që të sugjeronte se klasifikimi i dokumenteve ishte kryer në mënyrë arbitrare</a:t>
            </a:r>
            <a:r>
              <a:rPr lang="sq-AL" dirty="0" smtClean="0"/>
              <a:t> (§ 116).</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9721" y="624110"/>
            <a:ext cx="9934892" cy="1280890"/>
          </a:xfrm>
        </p:spPr>
        <p:txBody>
          <a:bodyPr>
            <a:normAutofit fontScale="90000"/>
          </a:bodyPr>
          <a:lstStyle/>
          <a:p>
            <a:r>
              <a:rPr lang="sq-AL" dirty="0" smtClean="0"/>
              <a:t>Arsyetimi i vendimeve gjyqësore – </a:t>
            </a:r>
            <a:r>
              <a:rPr lang="sq-AL" sz="2700" dirty="0" smtClean="0"/>
              <a:t>garancitë e nenit 6/1 detyrojnë gjykatat të japin arsye të mjaftueshme për vendimet e tyre, por jo përgjigje të detajuar për çdo argument.</a:t>
            </a:r>
            <a:endParaRPr lang="en-US" dirty="0"/>
          </a:p>
        </p:txBody>
      </p:sp>
      <p:sp>
        <p:nvSpPr>
          <p:cNvPr id="3" name="Content Placeholder 2"/>
          <p:cNvSpPr>
            <a:spLocks noGrp="1"/>
          </p:cNvSpPr>
          <p:nvPr>
            <p:ph idx="1"/>
          </p:nvPr>
        </p:nvSpPr>
        <p:spPr>
          <a:xfrm>
            <a:off x="1866900" y="2011680"/>
            <a:ext cx="9637712" cy="3899542"/>
          </a:xfrm>
        </p:spPr>
        <p:txBody>
          <a:bodyPr>
            <a:normAutofit fontScale="55000" lnSpcReduction="20000"/>
          </a:bodyPr>
          <a:lstStyle/>
          <a:p>
            <a:r>
              <a:rPr lang="sq-AL" sz="2500" dirty="0" smtClean="0"/>
              <a:t>Një vendim i arsyetuar u tregon palëve se çështja e tyre është dëgjuar me të vërtetë, dhe kështu kontribuon në një pranim më të madh të vendimit. Dështimi i një gjykate kombëtare për të adresuar argumente të rëndësishme ligjore ose për të dhënë arsye u analizua gjithashtu nën titullin e "arbitraritetit" </a:t>
            </a:r>
          </a:p>
          <a:p>
            <a:r>
              <a:rPr lang="sq-AL" sz="2500" dirty="0" smtClean="0"/>
              <a:t>Megjithëse një gjykatë vendase ka një kufi të caktuar vlerësimi kur zgjedh argumentet dhe pranon provat, ajo është e detyruar të justifikojë aktivitetet e saj duke dhënë arsye për vendimet e saj . Arsyet e dhëna duhet të jenë të tilla që t'u mundësojnë palëve të përdorin efektivisht çdo të drejtë ankimimi ekzistues.</a:t>
            </a:r>
          </a:p>
          <a:p>
            <a:r>
              <a:rPr lang="sq-AL" sz="2500" b="1" dirty="0" smtClean="0"/>
              <a:t>Masa në të cilën zbatohet kjo detyrë për të dhënë arsye mund të ndryshojë në varësi të natyrës së vendimit dhe mund të përcaktohet vetëm në dritën e rrethanave të çështjes</a:t>
            </a:r>
            <a:r>
              <a:rPr lang="sq-AL" sz="2500" dirty="0" smtClean="0"/>
              <a:t>: është e nevojshme të merret parasysh, ndër të tjera, shumëllojshmëria e pretendimeve që një palë ndërgjyqëse mund të sjellë para gjykatave dhe dallimet që ekzistojnë në Shtetet Kontraktuese në lidhje me dispozitat statutore, rregullat zakonore, opinionin ligjor dhe paraqitjen dhe hartimin e vendimeve.</a:t>
            </a:r>
          </a:p>
          <a:p>
            <a:r>
              <a:rPr lang="sq-AL" sz="2500" dirty="0" smtClean="0"/>
              <a:t> Në një rast kur një gjykatë nuk e kishte shqyrtuar në mënyrë eksplicite ankesën e ankuesit, Gjykata ishte në gjendje të pranonte që heshtja e tyre për atë ankesë mund të interpretohej në mënyrë të arsyeshme si një refuzim i nënkuptuar në rrethanat e çështjes. Kur çështja ka të bëjë me sigurinë kombëtare, natyra sekrete e dokumenteve në fjalë mund të kufizojë shtrirjen e detyrimit për të dhënë arsye për vendimet gjyqësore.</a:t>
            </a:r>
          </a:p>
          <a:p>
            <a:r>
              <a:rPr lang="sq-AL" sz="2500" dirty="0" smtClean="0"/>
              <a:t>Kur pretendimi i një pale është vendimtar për rezultatin e gjykimit, ajo kërkon një përgjigje specifike dhe të shprehur</a:t>
            </a:r>
            <a:r>
              <a:rPr lang="sq-AL" dirty="0" smtClean="0"/>
              <a:t>.</a:t>
            </a: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289560"/>
            <a:ext cx="8915400" cy="5621662"/>
          </a:xfrm>
        </p:spPr>
        <p:txBody>
          <a:bodyPr>
            <a:normAutofit/>
          </a:bodyPr>
          <a:lstStyle/>
          <a:p>
            <a:pPr>
              <a:buNone/>
            </a:pPr>
            <a:r>
              <a:rPr lang="sq-AL" dirty="0" smtClean="0"/>
              <a:t>Prandaj, gjykatave u kërkohet të </a:t>
            </a:r>
            <a:r>
              <a:rPr lang="sq-AL" dirty="0" smtClean="0"/>
              <a:t>shqyrtojnë me rigorozitet dhe kujdes të veçantë:</a:t>
            </a:r>
            <a:endParaRPr lang="en-US" dirty="0" smtClean="0"/>
          </a:p>
          <a:p>
            <a:pPr lvl="0"/>
            <a:r>
              <a:rPr lang="sq-AL" dirty="0" smtClean="0"/>
              <a:t>argumentet kryesore të palëve ndërgjyqëse; pika specifike, përkatëse dhe të rëndësishme;</a:t>
            </a:r>
            <a:endParaRPr lang="en-US" dirty="0" smtClean="0"/>
          </a:p>
          <a:p>
            <a:pPr lvl="0"/>
            <a:r>
              <a:rPr lang="sq-AL" dirty="0" smtClean="0"/>
              <a:t>pretendimet në lidhje me të drejtat dhe liritë e garantuara nga Konventa dhe Protokollet e </a:t>
            </a:r>
            <a:r>
              <a:rPr lang="sq-AL" dirty="0" smtClean="0"/>
              <a:t>saj. </a:t>
            </a:r>
            <a:r>
              <a:rPr lang="sq-AL" b="1" dirty="0" smtClean="0"/>
              <a:t>Kjo është pasojë e parimit të subsidiaritetit</a:t>
            </a:r>
            <a:r>
              <a:rPr lang="sq-AL" dirty="0" smtClean="0"/>
              <a:t>.</a:t>
            </a:r>
            <a:endParaRPr lang="en-US" dirty="0" smtClean="0"/>
          </a:p>
          <a:p>
            <a:pPr>
              <a:buNone/>
            </a:pPr>
            <a:r>
              <a:rPr lang="sq-AL" dirty="0" smtClean="0"/>
              <a:t>Neni 6 § 1 nuk kërkon që një gjykatë e lartë të japë arsyetim më të detajuar kur ajo thjesht zbaton një dispozitë ligjore specifike për të hedhur poshtë një ankesë për çështje ligjore si pa perspektiva suksesi, pa shpjegime të mëtejshme.</a:t>
            </a:r>
          </a:p>
          <a:p>
            <a:pPr>
              <a:buNone/>
            </a:pPr>
            <a:r>
              <a:rPr lang="sq-AL" dirty="0" smtClean="0"/>
              <a:t>Për më tepër, në rrëzimin e një apeli, një gjykatë e apelit, në parim, thjesht mund të miratojë arsyet për vendimin e gjykatës më të ulët. Megjithatë, nocioni i një procesi të drejtë kërkon që një gjykatë kombëtare, e cila ka dhënë arsye të pakta për vendimet e saj, qoftë duke përfshirë arsyet e një gjykate më të ulët apo ndryshe, në fakt ka trajtuar çështjet thelbësore që i janë nënshtruar juridiksionit të saj dhe jo thjesht mbështet pa u zgjatur më tej përfundimet e arritura nga një gjykatë më e ulët. </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403860"/>
            <a:ext cx="8915400" cy="5507362"/>
          </a:xfrm>
        </p:spPr>
        <p:txBody>
          <a:bodyPr>
            <a:normAutofit/>
          </a:bodyPr>
          <a:lstStyle/>
          <a:p>
            <a:pPr>
              <a:buFont typeface="Wingdings" pitchFamily="2" charset="2"/>
              <a:buChar char="Ø"/>
            </a:pPr>
            <a:r>
              <a:rPr lang="sq-AL" dirty="0" smtClean="0"/>
              <a:t>Megjithatë, gjykatave të apelit (në shkallë të dytë) me përgjegjësi për filtrimin e ankesave të pabazuara dhe me juridiksion për t'u marrë me çështjet e fakteve dhe ligjit në proceset civile u kërkohet të japin arsyet për refuzimin e tyre për të pranuar një ankesë për gjykim (</a:t>
            </a:r>
            <a:r>
              <a:rPr lang="sq-AL" i="1" dirty="0" smtClean="0"/>
              <a:t>Hansen v. Norvegji</a:t>
            </a:r>
            <a:r>
              <a:rPr lang="sq-AL" dirty="0" smtClean="0"/>
              <a:t>, 2014, §§ 77-83). Në çështjen e përmendur, Gjykata e Apelit kishte refuzuar të shqyrtonte një ankim të kërkuesit kundër një vendimi të gjykatës së shkallës së parë në procedurën civile, duke u shprehur se ishte "e qartë se ankimi nuk do të ketë sukses" dhe duke e bërë këtë thjesht duke riprodhuar formulimi i Kodit të Procedurës Civile.</a:t>
            </a:r>
          </a:p>
          <a:p>
            <a:pPr algn="just">
              <a:buFont typeface="Wingdings" pitchFamily="2" charset="2"/>
              <a:buChar char="Ø"/>
            </a:pPr>
            <a:r>
              <a:rPr lang="sq-AL" dirty="0" smtClean="0"/>
              <a:t>Për më tepër, një gjykatë kushtetuese që është larguar nga një prej vendimeve të saj të mëparshme thjesht duke shprehur “mospajtimin” e saj me qëndrimin e saj të mëparshëm nuk ka dhënë arsye të mjaftueshme (</a:t>
            </a:r>
            <a:r>
              <a:rPr lang="sq-AL" i="1" dirty="0" smtClean="0"/>
              <a:t>Grzęda v. Poloni</a:t>
            </a:r>
            <a:r>
              <a:rPr lang="sq-AL" dirty="0" smtClean="0"/>
              <a:t> [GC], § 315). </a:t>
            </a:r>
          </a:p>
          <a:p>
            <a:pPr algn="just">
              <a:buFont typeface="Wingdings" pitchFamily="2" charset="2"/>
              <a:buChar char="Ø"/>
            </a:pPr>
            <a:r>
              <a:rPr lang="sq-AL" dirty="0" smtClean="0"/>
              <a:t>Gjykata nuk gjeti shkelje në një rast ku nuk ishte dhënë përgjigje specifike për një argument në lidhje me një aspekt të parëndësishëm të çështjes – domethënë mungesën e një nënshkrimi dhe një vule, e cila ishte një e metë e një formale dhe jo natyrës thelbësore dhe ishte korrigjuar menjëherë (</a:t>
            </a:r>
            <a:r>
              <a:rPr lang="sq-AL" i="1" dirty="0" smtClean="0"/>
              <a:t>Mugoša v. Malit i Zi</a:t>
            </a:r>
            <a:r>
              <a:rPr lang="sq-AL" dirty="0" smtClean="0"/>
              <a:t>, 2016, § 63). </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9584" y="2780570"/>
            <a:ext cx="8911687" cy="1280890"/>
          </a:xfrm>
        </p:spPr>
        <p:txBody>
          <a:bodyPr/>
          <a:lstStyle/>
          <a:p>
            <a:pPr algn="ctr"/>
            <a:r>
              <a:rPr lang="en-GB" dirty="0" err="1" smtClean="0"/>
              <a:t>Raste</a:t>
            </a:r>
            <a:r>
              <a:rPr lang="en-GB" dirty="0" smtClean="0"/>
              <a:t> </a:t>
            </a:r>
            <a:r>
              <a:rPr lang="en-GB" dirty="0" err="1" smtClean="0"/>
              <a:t>nga</a:t>
            </a:r>
            <a:r>
              <a:rPr lang="en-GB" dirty="0" smtClean="0"/>
              <a:t> GJEDNJ</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q-AL" b="1" dirty="0" smtClean="0"/>
              <a:t>Saliba kundër Maltës, - Aplikimi nr. 24221/13, </a:t>
            </a:r>
            <a:endParaRPr lang="en-US" b="1" dirty="0" smtClean="0"/>
          </a:p>
        </p:txBody>
      </p:sp>
      <p:sp>
        <p:nvSpPr>
          <p:cNvPr id="3" name="Content Placeholder 2"/>
          <p:cNvSpPr>
            <a:spLocks noGrp="1"/>
          </p:cNvSpPr>
          <p:nvPr>
            <p:ph idx="1"/>
          </p:nvPr>
        </p:nvSpPr>
        <p:spPr/>
        <p:txBody>
          <a:bodyPr>
            <a:normAutofit fontScale="85000" lnSpcReduction="20000"/>
          </a:bodyPr>
          <a:lstStyle/>
          <a:p>
            <a:r>
              <a:rPr lang="sq-AL" b="1" dirty="0" smtClean="0"/>
              <a:t>Rrethanat e çështjes</a:t>
            </a:r>
            <a:endParaRPr lang="en-US" dirty="0" smtClean="0"/>
          </a:p>
          <a:p>
            <a:pPr algn="just">
              <a:buNone/>
            </a:pPr>
            <a:r>
              <a:rPr lang="en-GB" dirty="0" smtClean="0"/>
              <a:t>	</a:t>
            </a:r>
            <a:r>
              <a:rPr lang="sq-AL" dirty="0" smtClean="0"/>
              <a:t>Z. dhe Zj Z. e paditën kërkuesin në gjykimin civil për shkaktim dëmi që rezultonte nga një vjedhje me dhunë që kishte ndodhur në banesën e t</a:t>
            </a:r>
            <a:r>
              <a:rPr lang="en-GB" dirty="0" smtClean="0"/>
              <a:t>y</a:t>
            </a:r>
            <a:r>
              <a:rPr lang="sq-AL" dirty="0" smtClean="0"/>
              <a:t>re pesë vjet më parë. </a:t>
            </a:r>
            <a:r>
              <a:rPr lang="en-GB" dirty="0" smtClean="0"/>
              <a:t>Z</a:t>
            </a:r>
            <a:r>
              <a:rPr lang="sq-AL" dirty="0" smtClean="0"/>
              <a:t>Z </a:t>
            </a:r>
            <a:r>
              <a:rPr lang="en-GB" dirty="0" err="1" smtClean="0"/>
              <a:t>deklaroi</a:t>
            </a:r>
            <a:r>
              <a:rPr lang="en-GB" dirty="0" smtClean="0"/>
              <a:t> </a:t>
            </a:r>
            <a:r>
              <a:rPr lang="sq-AL" dirty="0" smtClean="0"/>
              <a:t> që ai njohu kërkuesin si një prej vjedhësve. Kërkuesi u ankua që atij i ishte mohuar gjykimi i drejtë në pajtim me Nenin 6 të Konventës pasi gjykatat e brendshme nuk i kishin kushtuar vëmendjen e duhur vlefshmërisë, besueshmërisë dhe rëndësisë së provave të paraqitura para tyre. </a:t>
            </a:r>
            <a:endParaRPr lang="en-US" dirty="0" smtClean="0"/>
          </a:p>
          <a:p>
            <a:r>
              <a:rPr lang="sq-AL" b="1" dirty="0" smtClean="0"/>
              <a:t>Vlerësimi i Gjykatës</a:t>
            </a:r>
            <a:endParaRPr lang="en-US" dirty="0" smtClean="0"/>
          </a:p>
          <a:p>
            <a:pPr algn="just">
              <a:buNone/>
            </a:pPr>
            <a:r>
              <a:rPr lang="en-GB" i="1" dirty="0" smtClean="0"/>
              <a:t>	</a:t>
            </a:r>
            <a:r>
              <a:rPr lang="sq-AL" i="1" dirty="0" smtClean="0"/>
              <a:t>Neni 6, par 1, i cakton gjykatës si detyrë të kryejë një shqyrtim të </a:t>
            </a:r>
            <a:r>
              <a:rPr lang="en-GB" i="1" dirty="0" smtClean="0"/>
              <a:t>plot</a:t>
            </a:r>
            <a:r>
              <a:rPr lang="sq-AL" i="1" dirty="0" smtClean="0"/>
              <a:t>ë të pretendimeve, </a:t>
            </a:r>
            <a:r>
              <a:rPr lang="en-GB" i="1" dirty="0" err="1" smtClean="0"/>
              <a:t>fakteve</a:t>
            </a:r>
            <a:r>
              <a:rPr lang="sq-AL" i="1" dirty="0" smtClean="0"/>
              <a:t> dhe provave të paraqitura nga palët. Shtetet Kontraktuese kishin një hapësirë më të madhe diskrecioni në trajtimin e çështjeve në lidhje me të drejtat dhe detyrimet civile nga sa kishin në trajtimin e çështjeve penale. Megjithatë, gjatë shqyrtimit të çështjeve që përfshiheshin në aspektin e së drejtës civile të Nenit 6, ishte e nevojshme të merrej si shembull qëndrimi përkundrejt çështjeve të së drejtës penale. Nuk ka dyshim që në çështjet që ngarkojnë me përgjegjësi penale për dëmin që rrjedh nga veprat penale, ishte e domosdoshme që vendimet e brendshme të bazoheshin në një vlerësim të hollësishëm të provave të paraqitura dhe që vendimet të përmbanin arsyetimin e mjaftueshëm për shkak të pasojave të ashpra që mund të rrjedhin nga këto konstatime.</a:t>
            </a:r>
            <a:endParaRPr lang="en-US" i="1" dirty="0" smtClean="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buNone/>
            </a:pPr>
            <a:r>
              <a:rPr lang="sq-AL" i="1" dirty="0" smtClean="0"/>
              <a:t>	Përfundimet e gjykatës së shkallës së parë u bazuan në dëshmitë kontradiktore të Z. Z. Deklarimet e dëshmitarëve që vinin në dyshim vërtetësinë e dëshmisë së tij nuk ishin marrë parasysh. Në një kontekst penal, mospërputhjet ndërmjet deklarimeve të një dëshmitari të bëra në faza të ndryshme, si dhe mospërputhjet serioze ndërmjet tipeve të ndryshme të provave, normalisht do të përbënte shkak serioz për kundërshtimin e besueshmërisë së dëshmitarit dhe vlerës provuese të dëshmisë së tij ose të saj. Binte në sy që, ndërsa gjykata e brendshme theksoi papërputhshmëritë e Z. Z, ajo nuk dha asnjë shkak se pse ajo mendonte që deklarimet e tij mbetën të besueshme dhe të mirëqena. Një konsideratë e tillë ishte akoma më e rëndësishme duke ditur që identifikimi nga Z.Z i kërkuesit kishte ndodhur vetëm pesë vjet nga vjedhja me dhunë. </a:t>
            </a:r>
          </a:p>
          <a:p>
            <a:pPr algn="just">
              <a:buNone/>
            </a:pPr>
            <a:endParaRPr lang="sq-AL" i="1" dirty="0" smtClean="0"/>
          </a:p>
          <a:p>
            <a:pPr algn="just">
              <a:buNone/>
            </a:pPr>
            <a:r>
              <a:rPr lang="sq-AL" i="1" dirty="0" smtClean="0"/>
              <a:t>Rezultati: shkelje e nenit 6 KEDNJ</a:t>
            </a:r>
            <a:endParaRPr lang="en-US" i="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5871" y="272418"/>
            <a:ext cx="8911687" cy="1280890"/>
          </a:xfrm>
        </p:spPr>
        <p:txBody>
          <a:bodyPr/>
          <a:lstStyle/>
          <a:p>
            <a:r>
              <a:rPr lang="sq-AL" dirty="0" smtClean="0"/>
              <a:t>Neni 6 i KEDNJ – E drejta për një proces të rregullt</a:t>
            </a:r>
            <a:endParaRPr lang="en-US" dirty="0"/>
          </a:p>
        </p:txBody>
      </p:sp>
      <p:sp>
        <p:nvSpPr>
          <p:cNvPr id="3" name="Content Placeholder 2"/>
          <p:cNvSpPr>
            <a:spLocks noGrp="1"/>
          </p:cNvSpPr>
          <p:nvPr>
            <p:ph idx="1"/>
          </p:nvPr>
        </p:nvSpPr>
        <p:spPr>
          <a:xfrm>
            <a:off x="2606797" y="2039815"/>
            <a:ext cx="8915400" cy="4618753"/>
          </a:xfrm>
        </p:spPr>
        <p:txBody>
          <a:bodyPr>
            <a:normAutofit/>
          </a:bodyPr>
          <a:lstStyle/>
          <a:p>
            <a:r>
              <a:rPr lang="en-US" dirty="0" smtClean="0"/>
              <a:t>1</a:t>
            </a:r>
            <a:r>
              <a:rPr lang="en-US" b="1" dirty="0" smtClean="0"/>
              <a:t>. </a:t>
            </a:r>
            <a:r>
              <a:rPr lang="en-US" b="1" dirty="0" err="1" smtClean="0"/>
              <a:t>Çdo</a:t>
            </a:r>
            <a:r>
              <a:rPr lang="en-US" b="1" dirty="0" smtClean="0"/>
              <a:t> person ka </a:t>
            </a:r>
            <a:r>
              <a:rPr lang="en-US" b="1" dirty="0" err="1" smtClean="0"/>
              <a:t>të</a:t>
            </a:r>
            <a:r>
              <a:rPr lang="en-US" b="1" dirty="0" smtClean="0"/>
              <a:t> </a:t>
            </a:r>
            <a:r>
              <a:rPr lang="en-US" b="1" dirty="0" err="1" smtClean="0"/>
              <a:t>drejtë</a:t>
            </a:r>
            <a:r>
              <a:rPr lang="en-US" b="1" dirty="0" smtClean="0"/>
              <a:t> </a:t>
            </a:r>
            <a:r>
              <a:rPr lang="en-US" b="1" dirty="0" err="1" smtClean="0"/>
              <a:t>që</a:t>
            </a:r>
            <a:r>
              <a:rPr lang="en-US" b="1" dirty="0" smtClean="0"/>
              <a:t> </a:t>
            </a:r>
            <a:r>
              <a:rPr lang="en-US" b="1" dirty="0" err="1" smtClean="0"/>
              <a:t>çështja</a:t>
            </a:r>
            <a:r>
              <a:rPr lang="en-US" b="1" dirty="0" smtClean="0"/>
              <a:t> e </a:t>
            </a:r>
            <a:r>
              <a:rPr lang="en-US" b="1" dirty="0" err="1" smtClean="0"/>
              <a:t>tij</a:t>
            </a:r>
            <a:r>
              <a:rPr lang="en-US" b="1" dirty="0" smtClean="0"/>
              <a:t> </a:t>
            </a:r>
            <a:r>
              <a:rPr lang="en-US" b="1" dirty="0" err="1" smtClean="0"/>
              <a:t>të</a:t>
            </a:r>
            <a:r>
              <a:rPr lang="en-US" b="1" dirty="0" smtClean="0"/>
              <a:t> </a:t>
            </a:r>
            <a:r>
              <a:rPr lang="en-US" b="1" dirty="0" err="1" smtClean="0"/>
              <a:t>dëgjohet</a:t>
            </a:r>
            <a:r>
              <a:rPr lang="en-US" b="1" dirty="0" smtClean="0"/>
              <a:t> </a:t>
            </a:r>
            <a:r>
              <a:rPr lang="en-US" b="1" dirty="0" err="1" smtClean="0"/>
              <a:t>drejtësisht</a:t>
            </a:r>
            <a:r>
              <a:rPr lang="en-US" b="1" dirty="0" smtClean="0"/>
              <a:t>, </a:t>
            </a:r>
            <a:r>
              <a:rPr lang="en-US" b="1" dirty="0" err="1" smtClean="0"/>
              <a:t>publikisht</a:t>
            </a:r>
            <a:r>
              <a:rPr lang="en-US" b="1" dirty="0" smtClean="0"/>
              <a:t> </a:t>
            </a:r>
            <a:r>
              <a:rPr lang="en-US" b="1" dirty="0" err="1" smtClean="0"/>
              <a:t>dhe</a:t>
            </a:r>
            <a:r>
              <a:rPr lang="en-US" b="1" dirty="0" smtClean="0"/>
              <a:t> </a:t>
            </a:r>
            <a:r>
              <a:rPr lang="en-US" b="1" dirty="0" err="1" smtClean="0"/>
              <a:t>brenda</a:t>
            </a:r>
            <a:r>
              <a:rPr lang="en-US" b="1" dirty="0" smtClean="0"/>
              <a:t> </a:t>
            </a:r>
            <a:r>
              <a:rPr lang="en-US" b="1" dirty="0" err="1" smtClean="0"/>
              <a:t>një</a:t>
            </a:r>
            <a:r>
              <a:rPr lang="en-US" b="1" dirty="0" smtClean="0"/>
              <a:t> </a:t>
            </a:r>
            <a:r>
              <a:rPr lang="en-US" b="1" dirty="0" err="1" smtClean="0"/>
              <a:t>afati</a:t>
            </a:r>
            <a:r>
              <a:rPr lang="en-US" b="1" dirty="0" smtClean="0"/>
              <a:t> </a:t>
            </a:r>
            <a:r>
              <a:rPr lang="en-US" b="1" dirty="0" err="1" smtClean="0"/>
              <a:t>të</a:t>
            </a:r>
            <a:r>
              <a:rPr lang="en-US" b="1" dirty="0" smtClean="0"/>
              <a:t> </a:t>
            </a:r>
            <a:r>
              <a:rPr lang="en-US" b="1" dirty="0" err="1" smtClean="0"/>
              <a:t>arsyeshëm</a:t>
            </a:r>
            <a:r>
              <a:rPr lang="en-US" b="1" dirty="0" smtClean="0"/>
              <a:t> </a:t>
            </a:r>
            <a:r>
              <a:rPr lang="en-US" b="1" dirty="0" err="1" smtClean="0"/>
              <a:t>nga</a:t>
            </a:r>
            <a:r>
              <a:rPr lang="en-US" b="1" dirty="0" smtClean="0"/>
              <a:t> </a:t>
            </a:r>
            <a:r>
              <a:rPr lang="en-US" b="1" dirty="0" err="1" smtClean="0"/>
              <a:t>një</a:t>
            </a:r>
            <a:r>
              <a:rPr lang="en-US" b="1" dirty="0" smtClean="0"/>
              <a:t> </a:t>
            </a:r>
            <a:r>
              <a:rPr lang="en-US" b="1" dirty="0" err="1" smtClean="0"/>
              <a:t>gjykatë</a:t>
            </a:r>
            <a:r>
              <a:rPr lang="en-US" b="1" dirty="0" smtClean="0"/>
              <a:t> e </a:t>
            </a:r>
            <a:r>
              <a:rPr lang="en-US" b="1" dirty="0" err="1" smtClean="0"/>
              <a:t>pavarur</a:t>
            </a:r>
            <a:r>
              <a:rPr lang="en-US" b="1" dirty="0" smtClean="0"/>
              <a:t> </a:t>
            </a:r>
            <a:r>
              <a:rPr lang="en-US" b="1" dirty="0" err="1" smtClean="0"/>
              <a:t>dhe</a:t>
            </a:r>
            <a:r>
              <a:rPr lang="en-US" b="1" dirty="0" smtClean="0"/>
              <a:t> e </a:t>
            </a:r>
            <a:r>
              <a:rPr lang="en-US" b="1" dirty="0" err="1" smtClean="0"/>
              <a:t>paanshme</a:t>
            </a:r>
            <a:r>
              <a:rPr lang="en-US" dirty="0" smtClean="0"/>
              <a:t>, e </a:t>
            </a:r>
            <a:r>
              <a:rPr lang="en-US" dirty="0" err="1" smtClean="0"/>
              <a:t>krijuar</a:t>
            </a:r>
            <a:r>
              <a:rPr lang="en-US" dirty="0" smtClean="0"/>
              <a:t> me </a:t>
            </a:r>
            <a:r>
              <a:rPr lang="en-US" dirty="0" err="1" smtClean="0"/>
              <a:t>ligj</a:t>
            </a:r>
            <a:r>
              <a:rPr lang="en-US" dirty="0" smtClean="0"/>
              <a:t>, </a:t>
            </a:r>
            <a:r>
              <a:rPr lang="en-US" b="1" dirty="0" smtClean="0"/>
              <a:t>e </a:t>
            </a:r>
            <a:r>
              <a:rPr lang="en-US" b="1" dirty="0" err="1" smtClean="0"/>
              <a:t>cila</a:t>
            </a:r>
            <a:r>
              <a:rPr lang="en-US" b="1" dirty="0" smtClean="0"/>
              <a:t> do </a:t>
            </a:r>
            <a:r>
              <a:rPr lang="en-US" b="1" dirty="0" err="1" smtClean="0"/>
              <a:t>të</a:t>
            </a:r>
            <a:r>
              <a:rPr lang="en-US" b="1" dirty="0" smtClean="0"/>
              <a:t> </a:t>
            </a:r>
            <a:r>
              <a:rPr lang="en-US" b="1" dirty="0" err="1" smtClean="0"/>
              <a:t>vendosë</a:t>
            </a:r>
            <a:r>
              <a:rPr lang="en-US" b="1" dirty="0" smtClean="0"/>
              <a:t> </a:t>
            </a:r>
            <a:r>
              <a:rPr lang="en-US" b="1" dirty="0" err="1" smtClean="0"/>
              <a:t>si</a:t>
            </a:r>
            <a:r>
              <a:rPr lang="en-US" b="1" dirty="0" smtClean="0"/>
              <a:t> </a:t>
            </a:r>
            <a:r>
              <a:rPr lang="en-US" b="1" dirty="0" err="1" smtClean="0"/>
              <a:t>për</a:t>
            </a:r>
            <a:r>
              <a:rPr lang="en-US" b="1" dirty="0" smtClean="0"/>
              <a:t> </a:t>
            </a:r>
            <a:r>
              <a:rPr lang="en-US" b="1" dirty="0" err="1" smtClean="0"/>
              <a:t>mosmarrëveshjet</a:t>
            </a:r>
            <a:r>
              <a:rPr lang="en-US" b="1" dirty="0" smtClean="0"/>
              <a:t> </a:t>
            </a:r>
            <a:r>
              <a:rPr lang="en-US" b="1" dirty="0" err="1" smtClean="0"/>
              <a:t>në</a:t>
            </a:r>
            <a:r>
              <a:rPr lang="en-US" b="1" dirty="0" smtClean="0"/>
              <a:t> </a:t>
            </a:r>
            <a:r>
              <a:rPr lang="en-US" b="1" dirty="0" err="1" smtClean="0"/>
              <a:t>lidhje</a:t>
            </a:r>
            <a:r>
              <a:rPr lang="en-US" b="1" dirty="0" smtClean="0"/>
              <a:t> me </a:t>
            </a:r>
            <a:r>
              <a:rPr lang="en-US" b="1" dirty="0" err="1" smtClean="0"/>
              <a:t>të</a:t>
            </a:r>
            <a:r>
              <a:rPr lang="en-US" b="1" dirty="0" smtClean="0"/>
              <a:t> </a:t>
            </a:r>
            <a:r>
              <a:rPr lang="en-US" b="1" dirty="0" err="1" smtClean="0"/>
              <a:t>drejtat</a:t>
            </a:r>
            <a:r>
              <a:rPr lang="en-US" b="1" dirty="0" smtClean="0"/>
              <a:t> </a:t>
            </a:r>
            <a:r>
              <a:rPr lang="en-US" b="1" dirty="0" err="1" smtClean="0"/>
              <a:t>dhe</a:t>
            </a:r>
            <a:r>
              <a:rPr lang="en-US" b="1" dirty="0" smtClean="0"/>
              <a:t> </a:t>
            </a:r>
            <a:r>
              <a:rPr lang="en-US" b="1" dirty="0" err="1" smtClean="0"/>
              <a:t>detyrimet</a:t>
            </a:r>
            <a:r>
              <a:rPr lang="en-US" b="1" dirty="0" smtClean="0"/>
              <a:t> e </a:t>
            </a:r>
            <a:r>
              <a:rPr lang="en-US" b="1" dirty="0" err="1" smtClean="0"/>
              <a:t>tij</a:t>
            </a:r>
            <a:r>
              <a:rPr lang="en-US" b="1" dirty="0" smtClean="0"/>
              <a:t> </a:t>
            </a:r>
            <a:r>
              <a:rPr lang="en-US" b="1" dirty="0" err="1" smtClean="0"/>
              <a:t>të</a:t>
            </a:r>
            <a:r>
              <a:rPr lang="en-US" b="1" dirty="0" smtClean="0"/>
              <a:t> </a:t>
            </a:r>
            <a:r>
              <a:rPr lang="en-US" b="1" dirty="0" err="1" smtClean="0"/>
              <a:t>natyrës</a:t>
            </a:r>
            <a:r>
              <a:rPr lang="en-US" b="1" dirty="0" smtClean="0"/>
              <a:t> </a:t>
            </a:r>
            <a:r>
              <a:rPr lang="en-US" b="1" dirty="0" err="1" smtClean="0"/>
              <a:t>civile</a:t>
            </a:r>
            <a:r>
              <a:rPr lang="en-US" dirty="0" smtClean="0"/>
              <a:t>, </a:t>
            </a:r>
            <a:r>
              <a:rPr lang="en-US" dirty="0" err="1" smtClean="0"/>
              <a:t>ashtu</a:t>
            </a:r>
            <a:r>
              <a:rPr lang="en-US" dirty="0" smtClean="0"/>
              <a:t> </a:t>
            </a:r>
            <a:r>
              <a:rPr lang="en-US" dirty="0" err="1" smtClean="0"/>
              <a:t>edhe</a:t>
            </a:r>
            <a:r>
              <a:rPr lang="en-US" dirty="0" smtClean="0"/>
              <a:t> </a:t>
            </a:r>
            <a:r>
              <a:rPr lang="en-US" dirty="0" err="1" smtClean="0"/>
              <a:t>për</a:t>
            </a:r>
            <a:r>
              <a:rPr lang="en-US" dirty="0" smtClean="0"/>
              <a:t> </a:t>
            </a:r>
            <a:r>
              <a:rPr lang="en-US" dirty="0" err="1" smtClean="0"/>
              <a:t>bazueshmërinë</a:t>
            </a:r>
            <a:r>
              <a:rPr lang="en-US" dirty="0" smtClean="0"/>
              <a:t> e </a:t>
            </a:r>
            <a:r>
              <a:rPr lang="en-US" dirty="0" err="1" smtClean="0"/>
              <a:t>çdo</a:t>
            </a:r>
            <a:r>
              <a:rPr lang="en-US" dirty="0" smtClean="0"/>
              <a:t> </a:t>
            </a:r>
            <a:r>
              <a:rPr lang="en-US" dirty="0" err="1" smtClean="0"/>
              <a:t>akuze</a:t>
            </a:r>
            <a:r>
              <a:rPr lang="en-US" dirty="0" smtClean="0"/>
              <a:t> </a:t>
            </a:r>
            <a:r>
              <a:rPr lang="en-US" dirty="0" err="1" smtClean="0"/>
              <a:t>penale</a:t>
            </a:r>
            <a:r>
              <a:rPr lang="en-US" dirty="0" smtClean="0"/>
              <a:t> </a:t>
            </a:r>
            <a:r>
              <a:rPr lang="en-US" dirty="0" err="1" smtClean="0"/>
              <a:t>në</a:t>
            </a:r>
            <a:r>
              <a:rPr lang="en-US" dirty="0" smtClean="0"/>
              <a:t> </a:t>
            </a:r>
            <a:r>
              <a:rPr lang="en-US" dirty="0" err="1" smtClean="0"/>
              <a:t>ngarkim</a:t>
            </a:r>
            <a:r>
              <a:rPr lang="en-US" dirty="0" smtClean="0"/>
              <a:t> </a:t>
            </a:r>
            <a:r>
              <a:rPr lang="en-US" dirty="0" err="1" smtClean="0"/>
              <a:t>të</a:t>
            </a:r>
            <a:r>
              <a:rPr lang="en-US" dirty="0" smtClean="0"/>
              <a:t> </a:t>
            </a:r>
            <a:r>
              <a:rPr lang="en-US" dirty="0" err="1" smtClean="0"/>
              <a:t>tij</a:t>
            </a:r>
            <a:r>
              <a:rPr lang="en-US" dirty="0" smtClean="0"/>
              <a:t>. </a:t>
            </a:r>
            <a:endParaRPr lang="sq-AL" dirty="0" smtClean="0"/>
          </a:p>
          <a:p>
            <a:endParaRPr lang="sq-AL" dirty="0" smtClean="0"/>
          </a:p>
          <a:p>
            <a:r>
              <a:rPr lang="sq-AL" dirty="0" smtClean="0"/>
              <a:t>Paanësi, gjykim kontradiktor, barazi e armëve = administrimi/vlerësimi i provave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q-AL" b="1" dirty="0" smtClean="0"/>
              <a:t>Elsholz kundër Gjermanisë</a:t>
            </a:r>
            <a:r>
              <a:rPr lang="sq-AL" b="1" i="1" dirty="0" smtClean="0"/>
              <a:t>- </a:t>
            </a:r>
            <a:r>
              <a:rPr lang="sq-AL" b="1" dirty="0" smtClean="0"/>
              <a:t>Aplikimi nr. 25735/94</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sq-AL" b="1" dirty="0" smtClean="0"/>
              <a:t>Rrethanat e çështjes </a:t>
            </a:r>
            <a:endParaRPr lang="en-US" dirty="0" smtClean="0"/>
          </a:p>
          <a:p>
            <a:r>
              <a:rPr lang="sq-AL" dirty="0" smtClean="0"/>
              <a:t>Kërkuesi, Egbert Elsholz, shtetas gjerman i lindur në 1947, jeton në Hamburg (Gjermani). Ai është babai i C., një fëmijë i lindur jashtë martese më 13 dhjetor 1986. </a:t>
            </a:r>
          </a:p>
          <a:p>
            <a:r>
              <a:rPr lang="sq-AL" dirty="0" smtClean="0"/>
              <a:t>Që nga nëntori 1985, kërkuesi jetonte me nënën e fëmijës dhe djalin e saj të madh. Në qershor të vitit 1988, nëna u largua nga banesa me dy fëmijët e saj. Kërkuesi vazhdoi ta takonte shpesh djalin e tij deri në korrik 1991. Ai gjithashtu i kaloi pushimet me dy fëmijët dhe nënën e tyre në disa raste. Pas kësaj nuk pati më vizita. </a:t>
            </a:r>
          </a:p>
          <a:p>
            <a:r>
              <a:rPr lang="sq-AL" dirty="0" smtClean="0"/>
              <a:t>Kur një zyrtar nga zyra e rinisë (Jugendamt) në Erkrath e mori në pyetje në shtëpinë e tij në dhjetor 1991, C. deklaroi se nuk donte ta shihte më babanë e tij. Gjykata e Qarkut Mettmann (Amtsgericht) hodhi poshtë kërkesën e kërkuesit për të drejtat e vizitës (Umgangsregelung) në dhjetor 1992. Gjykata e rrethit konstatoi se nuk do të ishte e dobishme për mirëqenien e fëmijës të kishte kontakte me babanë e tij. </a:t>
            </a:r>
          </a:p>
          <a:p>
            <a:r>
              <a:rPr lang="sq-AL" dirty="0" smtClean="0"/>
              <a:t>Në dhjetor 1993, Gjykata e Rrethit Mettmann hodhi poshtë kërkesën e re të ankuesit për të drejtat e vizitës. Gjykata iu referua vendimit të saj të mëparshëm të dhjetorit 1992 dhe arriti në përfundimin se kushtet e përcaktuara në nenin 1711 § 2 të kodit civil (Bürgerliches Gesetzbuch), në lidhje me kontaktet midis një babai dhe fëmijës së tij të lindur jashtë martese, nuk ishin përmbushur. Ajo vuri në dukje se marrëdhëniet e kërkuesit me nënën e fëmijës ishin aq të tensionuara sa nuk mund të parashikohej zbatimi i të drejtave të vizitës. Nëse fëmija do ta shihte kërkuesin kundër dëshirës së nënës së tij, ai do të ekspozohej ndaj një konflikti të pakapërcyeshëm besnikërie, i cili do të ishte i dëmshëm për mirëqenien e tij. Gjykata më tej konsideroi se nuk kishte rëndësi se cili nga prindërit ishte burimi i tensioneve. Pas dy intervistave të gjata me fëmijën, gjykata doli në përfundimin se zhvillimi i fëmijës do të rrezikohej nëse kontakti me babain do të rifillonte kundër dëshirës së nënës. Gjykata e rrethit vlerësoi më tej se faktet përkatëse ishin vërtetuar qartë dhe plotësisht për qëllime të nenit 1711 të Kodit Civil. Prandaj ai e gjykoi të panevojshme konsultimin me një ekspert. </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815340"/>
            <a:ext cx="8915400" cy="5095882"/>
          </a:xfrm>
        </p:spPr>
        <p:txBody>
          <a:bodyPr>
            <a:normAutofit fontScale="92500" lnSpcReduction="20000"/>
          </a:bodyPr>
          <a:lstStyle/>
          <a:p>
            <a:r>
              <a:rPr lang="sq-AL" dirty="0" smtClean="0"/>
              <a:t>Më 21 janar 1994, Gjykata Rajonale e Wuppertalit (Landgericht) hodhi poshtë ankesën e ankuesit pa seancë dëgjimore. Pas vendimit të apeluar, gjykata e rajonit vendosi se për shkak të tensioneve ekzistuese midis prindërve, të cilat kishin efekte negative për fëmijën, siç u vërtetua nga seanca dëgjimore e fëmijës në nëntor 1992 dhe dhjetor 1993, nuk ishte në interesin më të mirë të fëmijës. kishte kontakte me babain e tij, veçanërisht pasi këto kontakte ishin ndërprerë për rreth dy vjet e gjysmë. Nuk kishte rëndësi se kush e shkaktoi ndërprerjen e jetës së përbashkët. Rëndësi kishte që në këtë rast kontakti baba-fëmijë do të kishte pasoja negative për këtë të fundit. Për gjykatën, ky konkluzion kishte kuptim, në mënyrë që të mos ishte nevoja për të marrë mendimin e psikologut ekspert. </a:t>
            </a:r>
          </a:p>
          <a:p>
            <a:r>
              <a:rPr lang="sq-AL" dirty="0" smtClean="0"/>
              <a:t>Gjykata rajonale më në fund vërejti se nuk ishte e nevojshme të dëgjoheshin përsëri prindërit dhe fëmija, sepse nuk kishte asgjë që të sugjeronte se një seancë e tillë do të çonte në përfundime më të favorshme për aplikantin.</a:t>
            </a:r>
          </a:p>
          <a:p>
            <a:r>
              <a:rPr lang="sq-AL" dirty="0" smtClean="0"/>
              <a:t> Në prill 1994, një panel prej tre gjyqtarësh të Gjykatës Federale Kushtetuese (Bundesverfassungsgericht) refuzoi të shqyrtonte ankesën kushtetuese (Verfassungsbeschwerde) të paraqitur nga kërkuesi. </a:t>
            </a:r>
          </a:p>
          <a:p>
            <a:r>
              <a:rPr lang="sq-AL" dirty="0" smtClean="0"/>
              <a:t>Ankuesi ankohet se vendimet e gjykatave gjermane që refuzuan kërkesën e tij për të drejtat e aksesit ndaj djalit të tij, një fëmijë i lindur jashtë martese, përbëjnë shkelje të nenit 8, për të qenë subjekt i diskriminimit në kundërshtim me nenin 14 të marrë në lidhje me Neni 8, dhe të qenit viktimë e shkeljes së nenit 6 § 1 që garanton të drejtën për një gjykim të drejtë.</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39870"/>
          </a:xfrm>
        </p:spPr>
        <p:txBody>
          <a:bodyPr/>
          <a:lstStyle/>
          <a:p>
            <a:r>
              <a:rPr lang="sq-AL" b="1" dirty="0" smtClean="0"/>
              <a:t>Vlerësimi i Gjykatës</a:t>
            </a:r>
            <a:endParaRPr lang="en-US" dirty="0"/>
          </a:p>
        </p:txBody>
      </p:sp>
      <p:sp>
        <p:nvSpPr>
          <p:cNvPr id="3" name="Content Placeholder 2"/>
          <p:cNvSpPr>
            <a:spLocks noGrp="1"/>
          </p:cNvSpPr>
          <p:nvPr>
            <p:ph idx="1"/>
          </p:nvPr>
        </p:nvSpPr>
        <p:spPr>
          <a:xfrm>
            <a:off x="2589212" y="1478280"/>
            <a:ext cx="8915400" cy="4432942"/>
          </a:xfrm>
        </p:spPr>
        <p:txBody>
          <a:bodyPr>
            <a:normAutofit fontScale="70000" lnSpcReduction="20000"/>
          </a:bodyPr>
          <a:lstStyle/>
          <a:p>
            <a:r>
              <a:rPr lang="sq-AL" b="1" dirty="0" smtClean="0"/>
              <a:t> </a:t>
            </a:r>
            <a:r>
              <a:rPr lang="sq-AL" dirty="0" smtClean="0"/>
              <a:t>Neni 8 – </a:t>
            </a:r>
            <a:r>
              <a:rPr lang="sq-AL" i="1" dirty="0" smtClean="0"/>
              <a:t>Gjykata rikujton se nocioni familje në kuptimin e këtij neni nuk kufizohet vetëm në marrëdhëniet e bazuara në martesë dhe mund të përfshijë lidhje të tjera faktike “familjare” kur palët bashkëjetojnë jashtë martesës. Një fëmijë nga një marrëdhënie e tillë integrohet automatikisht në këtë njësi "familjare" që nga lindja dhe nga vetë fakti i saj. Pra, ekziston një lidhje midis fëmijës dhe prindërve të tij që përbën jetën familjare...</a:t>
            </a:r>
          </a:p>
          <a:p>
            <a:r>
              <a:rPr lang="sq-AL" i="1" dirty="0" smtClean="0"/>
              <a:t>Gjykata vlerëson se vendimet që refuzojnë të drejtat e kërkuesit për vizitë përbëjnë ndërhyrje në ushtrimin e së drejtës për respektimin e jetës familjare të garantuar nga paragrafi 1 i nenit 8 të Konventës. Një ndërhyrje e tillë shkel nenin 8, përveç rasteve kur “parashikohet me ligj”, ndjek një ose më shumë qëllime legjitime sipas kuptimit të paragrafit 2 të kësaj dispozite dhe mund të konsiderohet “e nevojshme në një shoqëri demokratike”. </a:t>
            </a:r>
          </a:p>
          <a:p>
            <a:r>
              <a:rPr lang="sq-AL" i="1" dirty="0" smtClean="0"/>
              <a:t>Për Gjykatën, vendimet gjyqësore të kundërshtuara nga kërkuesi bazoheshin në një dispozitë të së drejtës së brendshme, përkatësisht nenin 1711 § 2 të Kodit Civil në versionin në fuqi në kohën konkrete, dhe padyshim synonin mbrojtjen e “shëndetit apo moralit” dhe “të drejtat dhe liritë” e fëmijës. Prandaj, ata ndoqën qëllime legjitime në kuptimin e paragrafit 2 të nenit 8. </a:t>
            </a:r>
          </a:p>
          <a:p>
            <a:r>
              <a:rPr lang="sq-AL" i="1" dirty="0" smtClean="0"/>
              <a:t>Për të përcaktuar nëse masa e kontestuar ishte "e nevojshme në një shoqëri demokratike", Gjykata shqyrtoi nëse, në varësi të rrethanave të çështjes dhe në veçanti seriozitetit të vendimeve për t'u marrë, kërkuesi ishte në gjendje të luante një rol mjaft të rëndësishëm në procesin e vendimmarrjes, të konsideruar në tërësi, për të siguruar mbrojtjen e kërkuar të interesave të tij. </a:t>
            </a:r>
          </a:p>
          <a:p>
            <a:r>
              <a:rPr lang="sq-AL" b="1" i="1" dirty="0" smtClean="0"/>
              <a:t>Refuzimi për të urdhëruar një ekspertizë të pavarur psikologjike, i kombinuar me mungesën e seancës para gjykatës rajonale, tregon, sipas mendimit të Gjykatës, se kërkuesi nuk ka luajtur një rol mjaft të rëndësishëm në procesin e vendimmarrjes. Prandaj, Gjykata arrin në përfundimin se autoritetet kombëtare e tejkaluan kufirin e tyre të vlerësimit dhe se për këtë arsye ata shkelën të drejtat e kërkuesit të garantuara nga neni 8 i Konventës</a:t>
            </a:r>
            <a:r>
              <a:rPr lang="sq-AL" i="1" dirty="0" smtClean="0"/>
              <a:t>.</a:t>
            </a:r>
            <a:endParaRPr lang="en-US" i="1"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q-AL" i="1" dirty="0" smtClean="0"/>
              <a:t>Konkluzion:</a:t>
            </a:r>
            <a:r>
              <a:rPr lang="sq-AL" dirty="0" smtClean="0"/>
              <a:t> shkelje (13 vota kundër 4).</a:t>
            </a:r>
            <a:endParaRPr lang="en-US" dirty="0" smtClean="0"/>
          </a:p>
          <a:p>
            <a:r>
              <a:rPr lang="sq-AL" dirty="0" smtClean="0"/>
              <a:t>Neni 6 § 1 – Duke marrë parasysh konkluzionet e saj sipas nenit 8, Gjykata vlerëson se në çështjen konkrete, për shkak të mungesës së ekspertizës psikologjike dhe faktit që gjykata e rajonit nuk zhvilloi seancë, procedura u konsiderua në tërësi, nuk plotësonte kërkesat e paanësisë dhe publicitetit të përcaktuara në nenin 6 § 1. Për rrjedhojë, ka pasur shkelje të kësaj dispozite.</a:t>
            </a:r>
            <a:endParaRPr lang="en-US" dirty="0" smtClean="0"/>
          </a:p>
          <a:p>
            <a:r>
              <a:rPr lang="sq-AL" i="1" dirty="0" smtClean="0"/>
              <a:t>Konkluzion:</a:t>
            </a:r>
            <a:r>
              <a:rPr lang="sq-AL" dirty="0" smtClean="0"/>
              <a:t> shkelje (13 vota kundër 4).</a:t>
            </a:r>
            <a:endParaRPr lang="en-US" dirty="0" smtClean="0"/>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err="1" smtClean="0"/>
              <a:t>Çështja</a:t>
            </a:r>
            <a:r>
              <a:rPr lang="en-GB" b="1" dirty="0" smtClean="0"/>
              <a:t> Lopez </a:t>
            </a:r>
            <a:r>
              <a:rPr lang="en-GB" b="1" dirty="0" err="1" smtClean="0"/>
              <a:t>Ribalda</a:t>
            </a:r>
            <a:r>
              <a:rPr lang="en-GB" b="1" dirty="0" smtClean="0"/>
              <a:t> </a:t>
            </a:r>
            <a:r>
              <a:rPr lang="en-GB" b="1" dirty="0" err="1" smtClean="0"/>
              <a:t>dhe</a:t>
            </a:r>
            <a:r>
              <a:rPr lang="en-GB" b="1" dirty="0" smtClean="0"/>
              <a:t> </a:t>
            </a:r>
            <a:r>
              <a:rPr lang="en-GB" b="1" dirty="0" err="1" smtClean="0"/>
              <a:t>të</a:t>
            </a:r>
            <a:r>
              <a:rPr lang="en-GB" b="1" dirty="0" smtClean="0"/>
              <a:t> </a:t>
            </a:r>
            <a:r>
              <a:rPr lang="en-GB" b="1" dirty="0" err="1" smtClean="0"/>
              <a:t>tjerë</a:t>
            </a:r>
            <a:r>
              <a:rPr lang="en-GB" b="1" dirty="0" smtClean="0"/>
              <a:t> </a:t>
            </a:r>
            <a:r>
              <a:rPr lang="en-GB" b="1" dirty="0" err="1" smtClean="0"/>
              <a:t>kundër</a:t>
            </a:r>
            <a:r>
              <a:rPr lang="en-GB" b="1" dirty="0" smtClean="0"/>
              <a:t> </a:t>
            </a:r>
            <a:r>
              <a:rPr lang="en-GB" b="1" dirty="0" err="1" smtClean="0"/>
              <a:t>Spanjës</a:t>
            </a:r>
            <a:r>
              <a:rPr lang="en-GB" b="1" dirty="0" smtClean="0"/>
              <a:t> – </a:t>
            </a:r>
            <a:r>
              <a:rPr lang="en-GB" b="1" dirty="0" err="1" smtClean="0"/>
              <a:t>Aplikimet</a:t>
            </a:r>
            <a:r>
              <a:rPr lang="en-GB" b="1" dirty="0" smtClean="0"/>
              <a:t> nr. 1874/13 </a:t>
            </a:r>
            <a:r>
              <a:rPr lang="en-GB" b="1" dirty="0" err="1" smtClean="0"/>
              <a:t>dhe</a:t>
            </a:r>
            <a:r>
              <a:rPr lang="en-GB" b="1" dirty="0" smtClean="0"/>
              <a:t> 8567/13</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sq-AL" b="1" dirty="0" smtClean="0"/>
              <a:t>Rrethanat e çështjes</a:t>
            </a:r>
            <a:endParaRPr lang="en-US" dirty="0" smtClean="0"/>
          </a:p>
          <a:p>
            <a:r>
              <a:rPr lang="sq-AL" dirty="0" smtClean="0"/>
              <a:t>Aplikantët punonin të gjithë në një supermarket të zinxhirit M., Barcelonë (arkëtar/shitës). </a:t>
            </a:r>
          </a:p>
          <a:p>
            <a:r>
              <a:rPr lang="sq-AL" dirty="0" smtClean="0"/>
              <a:t>Mars 2009- vijim, menaxheri i supermarketit vuri re disa mospërputhje midis nivelit të stokut dhe shifrave të shitjeve. </a:t>
            </a:r>
          </a:p>
          <a:p>
            <a:r>
              <a:rPr lang="sq-AL" dirty="0" smtClean="0"/>
              <a:t>Më15 qershor 2009 menaxheri vendosi kamera CCTV, disa të dukshme dhe të tjera të fshehura. Kamerat e dukshme janë drejtuar drejt hyrjeve dhe daljeve të supermarketit. Kamerat e fshehta janë vendosur në një lartësi të caktuar dhe janë drejtuar drejt sporteleve të arkave. </a:t>
            </a:r>
          </a:p>
          <a:p>
            <a:r>
              <a:rPr lang="sq-AL" dirty="0" smtClean="0"/>
              <a:t>As stafi dhe as komiteti i stafit nuk u informuan për kamerat e fshehta. Një shenjë që tregonte praninë e kamerave CCTV ishte instaluar në dyqanin ku punonin aplikantët, por palët nuk treguan vendndodhjen e saj ose përmbajtjen e saktë.</a:t>
            </a:r>
          </a:p>
          <a:p>
            <a:r>
              <a:rPr lang="sq-AL" dirty="0" smtClean="0"/>
              <a:t>Më 25 qershor 2009, menaxhmenti i supermarketit informoi përfaqësuesin e sindikatës se pamjet e regjistruara nga kamerat e fshehta kishin zbuluar vjedhje mallrash nga një numër punonjësish. Përfaqësuesi pa regjistrimet.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32460"/>
            <a:ext cx="8915400" cy="5278762"/>
          </a:xfrm>
        </p:spPr>
        <p:txBody>
          <a:bodyPr>
            <a:normAutofit fontScale="85000" lnSpcReduction="10000"/>
          </a:bodyPr>
          <a:lstStyle/>
          <a:p>
            <a:r>
              <a:rPr lang="sq-AL" dirty="0" smtClean="0"/>
              <a:t>Më 25 dhe 29 qershor 2009, të gjithë punëtorët e dyshuar për vjedhje u thirrën në intervista individuale. Katërmbëdhjetë punonjës u pushuan nga puna, duke përfshirë pesë aplikantët. </a:t>
            </a:r>
          </a:p>
          <a:p>
            <a:r>
              <a:rPr lang="sq-AL" dirty="0" smtClean="0"/>
              <a:t>Përpara çdo interviste, aplikantët dhe punonjësit e tjerë të interesuar kishin një takim me përfaqësuesen e sindikatës, e cila u tha atyre se kishte parë regjistrimet video. </a:t>
            </a:r>
          </a:p>
          <a:p>
            <a:r>
              <a:rPr lang="sq-AL" dirty="0" smtClean="0"/>
              <a:t>Letrat e largimit nga puna që iu dhanë kërkuesve tregonin se kamerat e fshehura CCTV i kishin filmuar ata, në disa raste midis 15 dhe 18 qershor 2009, duke ndihmuar klientët ose punonjësit e tjerë të supermarketeve të vidhnin mallra dhe të vidhnin vetë mallrat. </a:t>
            </a:r>
          </a:p>
          <a:p>
            <a:r>
              <a:rPr lang="sq-AL" dirty="0" smtClean="0"/>
              <a:t>Sipas punëdhënësit, këto veprime përbënin shkelje të rëndë të detyrimeve të mirëbesimit dhe besnikërisë që kërkohen në marrëdhënien e punës dhe justifikonin zgjidhjen e kontratës me efekt të menjëhershëm. Përveç kësaj, kërkuesi i tretë, i katërt dhe i pestë nënshkruan një marrëveshje të titulluar "marrëveshje zgjidhjeje" (acuerdo transaccional) me përfaqësuesin ligjor të shoqërisë.</a:t>
            </a:r>
          </a:p>
          <a:p>
            <a:r>
              <a:rPr lang="sq-AL" dirty="0" smtClean="0"/>
              <a:t>Kërkuesit pranuan vjedhjet e mallrave, siç përcaktohet në letrat e pushimit nga puna dhe miratuan vendimin e punëdhënësit për të përfunduar kontratat e tyre të punës. Kompania mori përsipër të mos ngrejë procedim penal ndaj punonjësve. </a:t>
            </a:r>
          </a:p>
          <a:p>
            <a:r>
              <a:rPr lang="sq-AL" dirty="0" smtClean="0"/>
              <a:t>Marrëveshjes iu bashkëngjit një shlyerje përfundimtare e llogarive të papaguara dhe palët deklaruan se hoqën dorë nga çdo pretendim ndaj njëra-tjetrës sipas kontratës së punës. Në asnjë moment para shkarkimit të tyre, qoftë gjatë takimit me përfaqësuesin e sindikatës apo gjatë intervistave të tyre individuale, aplikantët nuk kanë mundur të shikojnë regjistrimet nga kamerat e CCTV.</a:t>
            </a:r>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q-AL" b="1" dirty="0" smtClean="0"/>
              <a:t>Vlerësimi i GJEDNJ – për nenet 8, 6</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sq-AL" i="1" dirty="0" smtClean="0"/>
              <a:t>“...150. Prandaj, nuk është roli i Gjykatës të përcaktojë, si çështje parimore, nëse lloje të veçanta të provave – për shembull, provat e marra në mënyrë të paligjshme në termat e ligjit të brendshëm – mund të jenë të pranueshme. Pyetja së cilës duhet t'i jepet përgjigje është nëse procedurat në tërësi, duke përfshirë edhe mënyrën në të cilën u morën provat, ishin të drejta. </a:t>
            </a:r>
            <a:r>
              <a:rPr lang="sq-AL" b="1" i="1" dirty="0" smtClean="0"/>
              <a:t>Kjo përfshin një shqyrtim të paligjshmërisë në fjalë dhe, kur bëhet fjalë për shkeljen e një të drejte tjetër të Konventës, natyrën e shkeljes së konstatuar</a:t>
            </a:r>
            <a:r>
              <a:rPr lang="sq-AL" i="1" dirty="0" smtClean="0"/>
              <a:t> (shih P.G. dhe J.H. v. Mbretërisë së Bashkuar, cituar më lart, § 76, dhe Gäfgen v. Gjermanisë [ KP], nr. 22978/05, § 163, GJEDNJ 2010).</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62940"/>
            <a:ext cx="8915400" cy="5248282"/>
          </a:xfrm>
        </p:spPr>
        <p:txBody>
          <a:bodyPr>
            <a:normAutofit lnSpcReduction="10000"/>
          </a:bodyPr>
          <a:lstStyle/>
          <a:p>
            <a:r>
              <a:rPr lang="sq-AL" i="1" dirty="0" smtClean="0"/>
              <a:t> 151. Për sa i përket natyrës së paligjshmërisë ose shkeljes së </a:t>
            </a:r>
            <a:r>
              <a:rPr lang="sq-AL" b="1" i="1" dirty="0" smtClean="0"/>
              <a:t>Konventës, ndërkohë që përdorimi i provave të siguruara si rezultat i një mase që konstatohet se është në kundërshtim me nenin 3, ngre gjithmonë çështje serioze në lidhje me drejtësinë e procedurave </a:t>
            </a:r>
            <a:r>
              <a:rPr lang="sq-AL" i="1" dirty="0" smtClean="0"/>
              <a:t>(shih Gäfgen, cituar më sipër, § 165), </a:t>
            </a:r>
            <a:r>
              <a:rPr lang="sq-AL" b="1" i="1" dirty="0" smtClean="0"/>
              <a:t>çështja nëse përdorimi në prova i informacionit të marrë në kundërshtim me nenin 8 ose të ligjit të brendshëm e bënte një gjykim në tërësi të padrejtë, në kundërshtim me nenin 6, duhet të përcaktohet në lidhje me të gjitha rrethanat e çështjes</a:t>
            </a:r>
            <a:r>
              <a:rPr lang="sq-AL" i="1" dirty="0" smtClean="0"/>
              <a:t>, duke përfshirë respektimin e të drejtave të mbrojtjes së kërkuesit dhe cilësinë dhe rëndësinë e provave në fjalë. Në veçanti, duhet të shqyrtohet nëse kërkuesit i është dhënë një mundësi për të kundërshtuar vërtetësinë e provave dhe për të kundërshtuar përdorimin e tyre. </a:t>
            </a:r>
            <a:r>
              <a:rPr lang="sq-AL" b="1" i="1" dirty="0" smtClean="0"/>
              <a:t>Për më tepër, cilësia e provës duhet të merret në konsideratë, si dhe pyetja nëse rrethanat në të cilat ajo u morën hedhin dyshime mbi besueshmërinë ose saktësinë e saj </a:t>
            </a:r>
            <a:r>
              <a:rPr lang="sq-AL" i="1" dirty="0" smtClean="0"/>
              <a:t>(shih Schenk, cituar më lart, §§ 46-48; P.G. dhe J.H. v. Mbretëria e Bashkuar, cituar më lart, §§ 77-79 dhe Gäfgen, cituar më lart, § 164) </a:t>
            </a:r>
            <a:r>
              <a:rPr lang="sq-AL" b="1" i="1" dirty="0" smtClean="0"/>
              <a:t>lind domosdoshmërisht kur provat e marra ishin të pambështetura nga materiale të tjera, mund të vërehet se aty ku provat janë shumë të forta dhe nuk ekziston rreziku që të mos jenë të besueshme</a:t>
            </a:r>
            <a:r>
              <a:rPr lang="sq-AL" i="1" dirty="0" smtClean="0"/>
              <a:t>, nevoja për prova mbështetëse është përkatësisht më e dobët (shih Gäfgen, cituar më sipër, § 164).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sq-AL" i="1" dirty="0" smtClean="0"/>
              <a:t>....155. Gjykata fillon duke vënë në dukje se, në kontekstin e procedurave përpara Gjykatës së Punës, ankuesit kishin akses në regjistrimet e marra me anë të vëzhgimit të kundërshtuar me video dhe ishin në gjendje të kundërshtonin vërtetësinë e tyre dhe të kundërshtonin përdorimin e tyre si prova. Gjykatat vendase shqyrtuan pretendimin e kërkuesve se regjistrimet duhej të përjashtoheshin nga dosja e çështjes sepse ato ishin marrë në shkelje të një të drejte themelore dhe në vendimet e tyre ata dhanë arsyetim të gjerë për këtë pikë. Kështu ata gjetën se, në përputhje me praktikën gjyqësore të Gjykatës Kushtetuese, </a:t>
            </a:r>
            <a:r>
              <a:rPr lang="sq-AL" b="1" i="1" dirty="0" smtClean="0"/>
              <a:t>vëzhgimi me video nuk ishte zbatuar në kundërshtim me të drejtën e kërkuesve për respektimin e jetës së tyre private. Më tej ata zbuluan se pamjet e marra nga video-përgjimi nuk ishin të vetmet prova në dosje. </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sq-AL" i="1" dirty="0" smtClean="0"/>
              <a:t>156. Për sa i përket cilësisë së provave, Gjykata vëren se ankuesit </a:t>
            </a:r>
            <a:r>
              <a:rPr lang="sq-AL" b="1" i="1" dirty="0" smtClean="0"/>
              <a:t>nuk e kundërshtuan në asnjë moment vërtetësinë ose saktësinë e pamjeve të regjistruara me anë të vëzhgimit me video, ankesa e tyre kryesore bazohet në mungesën e informacionit paraprak për instalimin të kamerave.</a:t>
            </a:r>
            <a:r>
              <a:rPr lang="sq-AL" i="1" dirty="0" smtClean="0"/>
              <a:t> Gjykatat vendase, nga ana e tyre, konstatuan se regjistrimet paraqisnin garanci të mjaftueshme të autenticitetit. Nisur nga rrethanat në të cilat u morën regjistrimet, Gjykata nuk sheh çfarëdo arsye për të vënë në pikëpyetje vërtetësinë ose besueshmërinë e tyre. Kështu, </a:t>
            </a:r>
            <a:r>
              <a:rPr lang="sq-AL" b="1" i="1" dirty="0" smtClean="0"/>
              <a:t>ajo mendon se ato përbënin prova të shëndosha të cilat nuk kishin nevojë domosdoshmërisht të vërtetoheshin nga materiale të tjera</a:t>
            </a:r>
            <a:r>
              <a:rPr lang="sq-AL" i="1"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q-AL" dirty="0" smtClean="0"/>
              <a:t>Parime të përgjithshme</a:t>
            </a:r>
            <a:endParaRPr lang="en-US" dirty="0"/>
          </a:p>
        </p:txBody>
      </p:sp>
      <p:sp>
        <p:nvSpPr>
          <p:cNvPr id="3" name="Content Placeholder 2"/>
          <p:cNvSpPr>
            <a:spLocks noGrp="1"/>
          </p:cNvSpPr>
          <p:nvPr>
            <p:ph idx="1"/>
          </p:nvPr>
        </p:nvSpPr>
        <p:spPr/>
        <p:txBody>
          <a:bodyPr>
            <a:normAutofit/>
          </a:bodyPr>
          <a:lstStyle/>
          <a:p>
            <a:pPr algn="just"/>
            <a:r>
              <a:rPr lang="sq-AL" dirty="0" smtClean="0"/>
              <a:t>Konventa </a:t>
            </a:r>
            <a:r>
              <a:rPr lang="sq-AL" b="1" dirty="0" smtClean="0"/>
              <a:t>nuk përcakton</a:t>
            </a:r>
            <a:r>
              <a:rPr lang="sq-AL" dirty="0" smtClean="0"/>
              <a:t> rregulla për administrimin </a:t>
            </a:r>
            <a:r>
              <a:rPr lang="en-GB" dirty="0" smtClean="0"/>
              <a:t>/</a:t>
            </a:r>
            <a:r>
              <a:rPr lang="en-GB" dirty="0" err="1" smtClean="0"/>
              <a:t>vler</a:t>
            </a:r>
            <a:r>
              <a:rPr lang="sq-AL" dirty="0" smtClean="0"/>
              <a:t>ësimin e provave. </a:t>
            </a:r>
          </a:p>
          <a:p>
            <a:pPr algn="just"/>
            <a:r>
              <a:rPr lang="sq-AL" dirty="0" smtClean="0"/>
              <a:t>Pranueshmëria, vlerësimi, vlera provuese e provave, rëndësia e provave dhe përcaktimi i barrës së provës- janë kryesisht çështje për t'u rregulluar </a:t>
            </a:r>
            <a:r>
              <a:rPr lang="sq-AL" b="1" dirty="0" smtClean="0"/>
              <a:t>nga ligji i brendshëm dhe nga gjykatat vendase</a:t>
            </a:r>
            <a:r>
              <a:rPr lang="sq-AL" dirty="0" smtClean="0"/>
              <a:t>. </a:t>
            </a:r>
          </a:p>
          <a:p>
            <a:pPr algn="just"/>
            <a:r>
              <a:rPr lang="sq-AL" dirty="0" smtClean="0"/>
              <a:t>Prezumimet e faktit ose të ligjit veprojnë në çdo sistem juridik dhe Konventa nuk i ndalon këto supozime në parim; megjithatë, individëve duhet t'u ofrohen mjete efektive juridike që të garantohet siguria juridike.</a:t>
            </a:r>
          </a:p>
          <a:p>
            <a:pPr algn="just"/>
            <a:r>
              <a:rPr lang="sq-AL" dirty="0" smtClean="0"/>
              <a:t>Parimi i sigurisë juridike - një palë që mbështetet në vlerësimin e bërë nga një gjykatë në një çështje të mëparshme për një çështje që lind gjithashtu në çështjen në fjalë, ka pritshmëri të ligjshme që gjykata të ndjekë vendimin e saj të mëparshëm, </a:t>
            </a:r>
            <a:r>
              <a:rPr lang="sq-AL" b="1" dirty="0" smtClean="0"/>
              <a:t>përveç nëse është një shkak të arsyeshëm për t'u larguar prej saj.</a:t>
            </a:r>
            <a:endParaRPr lang="en-US"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sq-AL" i="1" dirty="0" smtClean="0"/>
              <a:t>157. Gjykata megjithatë </a:t>
            </a:r>
            <a:r>
              <a:rPr lang="sq-AL" b="1" i="1" dirty="0" smtClean="0"/>
              <a:t>vë në dukje se regjistrimet në fjalë nuk ishin e vetmja provë mbi të cilën gjykatat vendase bazuan gjetjet e tyre. </a:t>
            </a:r>
            <a:r>
              <a:rPr lang="sq-AL" i="1" dirty="0" smtClean="0"/>
              <a:t>Mund të shihet nga vendimet e tyre se ato morën gjithashtu parasysh deklaratat e ankuesve, dëshminë e menaxherit të supermarketit , përfaqësuesi ligjor i kompanisë dhe përfaqësuesi i stafit – të cilit kërkuesit e kishin pranuar sjelljen e keqe – dhe raportin e ekspertit që krahasonte pamjet e regjistruara nga video-mbikëqyrja dhe deri në dëftesa...158. Në dritën e sa më sipër, Gjykata mendon se përdorimi si prova i imazheve të marra nga vëzhgimi video nuk cenoi paanësinë e procesit në rastin konkret.”</a:t>
            </a:r>
          </a:p>
          <a:p>
            <a:endParaRPr lang="sq-AL" i="1" dirty="0" smtClean="0"/>
          </a:p>
          <a:p>
            <a:r>
              <a:rPr lang="sq-AL" i="1" dirty="0" smtClean="0"/>
              <a:t>Rezultati: nuk ka shkelje të neneve 8, 6.</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4844" y="2833910"/>
            <a:ext cx="8911687" cy="1280890"/>
          </a:xfrm>
        </p:spPr>
        <p:txBody>
          <a:bodyPr/>
          <a:lstStyle/>
          <a:p>
            <a:r>
              <a:rPr lang="sq-AL" dirty="0" smtClean="0"/>
              <a:t>Faleminderit për vëmendjen!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320040"/>
            <a:ext cx="8915400" cy="5591182"/>
          </a:xfrm>
        </p:spPr>
        <p:txBody>
          <a:bodyPr>
            <a:normAutofit/>
          </a:bodyPr>
          <a:lstStyle/>
          <a:p>
            <a:pPr algn="just">
              <a:buFont typeface="Wingdings" pitchFamily="2" charset="2"/>
              <a:buChar char="Ø"/>
            </a:pPr>
            <a:r>
              <a:rPr lang="sq-AL" dirty="0" smtClean="0"/>
              <a:t>	 GJEDNJ :</a:t>
            </a:r>
          </a:p>
          <a:p>
            <a:pPr algn="just">
              <a:buFont typeface="Wingdings" pitchFamily="2" charset="2"/>
              <a:buChar char="ü"/>
            </a:pPr>
            <a:r>
              <a:rPr lang="sq-AL" dirty="0" smtClean="0"/>
              <a:t>konstaton nëse gjykimi në tërësi ishte i paanshëm, duke përfshirë mënyrën në të cilën u morën provat;</a:t>
            </a:r>
          </a:p>
          <a:p>
            <a:pPr algn="just">
              <a:buFont typeface="Wingdings" pitchFamily="2" charset="2"/>
              <a:buChar char="ü"/>
            </a:pPr>
            <a:r>
              <a:rPr lang="sq-AL" dirty="0" smtClean="0"/>
              <a:t>Përcakton nëse provat janë paraqitur në mënyrë të tillë që të garantojë një gjykim të drejtë;</a:t>
            </a:r>
          </a:p>
          <a:p>
            <a:pPr algn="just">
              <a:buFont typeface="Wingdings" pitchFamily="2" charset="2"/>
              <a:buChar char="ü"/>
            </a:pPr>
            <a:r>
              <a:rPr lang="sq-AL" dirty="0" smtClean="0"/>
              <a:t>nuk vepron si organ i shkallës së katërt;</a:t>
            </a:r>
          </a:p>
          <a:p>
            <a:pPr algn="just">
              <a:buFont typeface="Wingdings" pitchFamily="2" charset="2"/>
              <a:buChar char="ü"/>
            </a:pPr>
            <a:r>
              <a:rPr lang="sq-AL" dirty="0" smtClean="0"/>
              <a:t>nuk vë në dyshim vlerësimin e gjykatave vendase sipas nenit 6 § 1, </a:t>
            </a:r>
            <a:r>
              <a:rPr lang="sq-AL" b="1" dirty="0" smtClean="0"/>
              <a:t>përveç rasteve kur gjetjet e tyre mund të konsiderohen si arbitrare ose haptazi të paarsyeshme.</a:t>
            </a:r>
          </a:p>
          <a:p>
            <a:pPr algn="just">
              <a:buFont typeface="Wingdings" pitchFamily="2" charset="2"/>
              <a:buChar char="ü"/>
            </a:pPr>
            <a:r>
              <a:rPr lang="sq-AL" dirty="0" smtClean="0"/>
              <a:t>konsideron nëse prova është marrë në shkelje të një të drejte tjetër të Konventës (neni 3, 8, etj.). </a:t>
            </a:r>
          </a:p>
          <a:p>
            <a:pPr algn="just">
              <a:buFont typeface="Wingdings" pitchFamily="2" charset="2"/>
              <a:buChar char="ü"/>
            </a:pPr>
            <a:r>
              <a:rPr lang="sq-AL" dirty="0" smtClean="0"/>
              <a:t>Kujdeset për të mbrojtur individët vulnerabël (ata me aftësi të kufizuara mendore), dhe dinjitetin dhe interesat e tyre në lidhje me nenin 8.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sq-AL" dirty="0" smtClean="0"/>
              <a:t>Parimet që rregullojnë administrimin e provave në proceset civile dhe penale </a:t>
            </a:r>
            <a:r>
              <a:rPr lang="sq-AL" b="1" dirty="0" smtClean="0"/>
              <a:t>nuk janë domosdoshmërisht të njëjta, gjykatat zbatojnë një standard më të ulët provash </a:t>
            </a:r>
            <a:r>
              <a:rPr lang="sq-AL" dirty="0" smtClean="0"/>
              <a:t>në proceset civile. </a:t>
            </a:r>
          </a:p>
          <a:p>
            <a:r>
              <a:rPr lang="sq-AL" dirty="0" smtClean="0"/>
              <a:t>Kërkuesi u procedua për veprën penale të fyerjes. Gjykata e shkallës së parë e shpalli të pafajshëm kërkuesin, duke u mbështetur veçanërisht në një deklaratë të një dëshmitari për mbrojtjen. Gjykata e apelit, e cila shqyrtoi vetëm çështjen civile, konstatoi se dëshmitari nuk ishte i besueshëm dhe, pa e dëgjuar drejtpërdrejt, caktoi dëmshpërblim kundër kërkuesit. Gjykata vuri në dukje se marrja në pyetje e dëshmitarit në fjalë kishte ndodhur në procedurën penale në gjykatën e shkallës së parë. Sa i përket gjykatës së apelit, ajo kishte shqyrtuar vetëm çështjen civile të çështjes në mënyrë që të ishte e mundur që ajo të mbështetej në transkriptet dhe jo në marrjen në pyetje të drejtpërdrejtë me gojë të dëshmitarëve (krahasuar me procedimet penale ku gjykatat e apelit bënë një tjetër vlerësim të dëshmive të dhëna para gjykatës së shkallës së parë.</a:t>
            </a:r>
            <a:endParaRPr lang="en-US" dirty="0" smtClean="0"/>
          </a:p>
          <a:p>
            <a:pPr>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8321" y="624110"/>
            <a:ext cx="9706292" cy="1280890"/>
          </a:xfrm>
        </p:spPr>
        <p:txBody>
          <a:bodyPr>
            <a:normAutofit fontScale="90000"/>
          </a:bodyPr>
          <a:lstStyle/>
          <a:p>
            <a:pPr algn="just"/>
            <a:r>
              <a:rPr lang="sq-AL" dirty="0" smtClean="0"/>
              <a:t>Dëshmitë e dëshmitarëve-Neni 6 § 1 nuk garanton shprehimisht të drejtën për të thirrur dëshmitarët.</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pPr lvl="0"/>
            <a:r>
              <a:rPr lang="sq-AL" dirty="0" smtClean="0"/>
              <a:t>Gjykata duhet t'i përgjigjet një kërkese për të dëgjuar dëshmitarët!</a:t>
            </a:r>
            <a:endParaRPr lang="en-US" dirty="0" smtClean="0"/>
          </a:p>
          <a:p>
            <a:pPr lvl="0"/>
            <a:r>
              <a:rPr lang="sq-AL" dirty="0" smtClean="0"/>
              <a:t>Në rast refuzimi: arsye të mjafueshme, jo arbitrare, proporcionale. </a:t>
            </a:r>
            <a:endParaRPr lang="en-US" dirty="0" smtClean="0"/>
          </a:p>
          <a:p>
            <a:pPr lvl="0"/>
            <a:r>
              <a:rPr lang="sq-AL" dirty="0" smtClean="0"/>
              <a:t>Një trajtim i ndryshëm në lidhje me dëgjimin e dëshmitarëve të palëve mund të jetë i tillë që cenon parimin e “barazisë së armëve dhe në kundërshtim me nenin 6/1. </a:t>
            </a:r>
            <a:endParaRPr lang="en-US" dirty="0" smtClean="0"/>
          </a:p>
          <a:p>
            <a:pPr lvl="0"/>
            <a:r>
              <a:rPr lang="sq-AL" dirty="0" smtClean="0"/>
              <a:t>Gjykata - të japë arsye përse prova me dëshmi është e pabesueshme ose e parëndësishme.</a:t>
            </a:r>
            <a:endParaRPr lang="en-US" dirty="0" smtClean="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sq-AL" dirty="0" smtClean="0"/>
              <a:t>Mendimi i ekspertëve- </a:t>
            </a:r>
            <a:r>
              <a:rPr lang="sq-AL" sz="2000" dirty="0" smtClean="0"/>
              <a:t>Ligji i brendshëm mbi pranimin e provës me ekspert duhet t'u ofrojë palëve mundësinë efektive për ta kundërshtuar.</a:t>
            </a:r>
            <a:endParaRPr lang="en-US" dirty="0"/>
          </a:p>
        </p:txBody>
      </p:sp>
      <p:sp>
        <p:nvSpPr>
          <p:cNvPr id="3" name="Content Placeholder 2"/>
          <p:cNvSpPr>
            <a:spLocks noGrp="1"/>
          </p:cNvSpPr>
          <p:nvPr>
            <p:ph idx="1"/>
          </p:nvPr>
        </p:nvSpPr>
        <p:spPr/>
        <p:txBody>
          <a:bodyPr>
            <a:normAutofit/>
          </a:bodyPr>
          <a:lstStyle/>
          <a:p>
            <a:pPr algn="just">
              <a:buNone/>
            </a:pPr>
            <a:r>
              <a:rPr lang="sq-AL" dirty="0" smtClean="0"/>
              <a:t>Refuzimi për të urdhëruar një ekspertizë:</a:t>
            </a:r>
            <a:endParaRPr lang="en-US" dirty="0" smtClean="0"/>
          </a:p>
          <a:p>
            <a:pPr lvl="0" algn="just"/>
            <a:r>
              <a:rPr lang="sq-AL" dirty="0" smtClean="0"/>
              <a:t>nuk është, në vetvete, i padrejtë; </a:t>
            </a:r>
          </a:p>
          <a:p>
            <a:pPr lvl="0" algn="just"/>
            <a:r>
              <a:rPr lang="sq-AL" dirty="0" smtClean="0"/>
              <a:t>Arsye të mjaftueshme;</a:t>
            </a:r>
          </a:p>
          <a:p>
            <a:pPr lvl="0" algn="just"/>
            <a:r>
              <a:rPr lang="sq-AL" dirty="0" smtClean="0"/>
              <a:t>Procesi në tërësi i drejtë.</a:t>
            </a:r>
          </a:p>
          <a:p>
            <a:pPr lvl="0" algn="just"/>
            <a:r>
              <a:rPr lang="sq-AL" dirty="0" smtClean="0"/>
              <a:t>Refuzimi për të urdhëruar një raport psikologjik në një çështje në lidhje me kujdestarinë dhe aksesin ushtrimin e përgjegjësisë prindërore të fëmijëve duhet të shqyrtohet gjithashtu </a:t>
            </a:r>
            <a:r>
              <a:rPr lang="sq-AL" b="1" dirty="0" smtClean="0"/>
              <a:t>në dritën e rrethanave të veçanta të çështjes.</a:t>
            </a:r>
            <a:endParaRPr lang="en-US"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320040"/>
            <a:ext cx="8915400" cy="5591182"/>
          </a:xfrm>
        </p:spPr>
        <p:txBody>
          <a:bodyPr>
            <a:normAutofit fontScale="92500" lnSpcReduction="10000"/>
          </a:bodyPr>
          <a:lstStyle/>
          <a:p>
            <a:r>
              <a:rPr lang="sq-AL" dirty="0" smtClean="0"/>
              <a:t>Caktimi i një eksperti: </a:t>
            </a:r>
          </a:p>
          <a:p>
            <a:pPr>
              <a:buFont typeface="Wingdings" pitchFamily="2" charset="2"/>
              <a:buChar char="v"/>
            </a:pPr>
            <a:r>
              <a:rPr lang="sq-AL" dirty="0" smtClean="0"/>
              <a:t>Palët të marrin pjesë në intervistat e mbajtura prej tij;</a:t>
            </a:r>
          </a:p>
          <a:p>
            <a:pPr>
              <a:buFont typeface="Wingdings" pitchFamily="2" charset="2"/>
              <a:buChar char="v"/>
            </a:pPr>
            <a:r>
              <a:rPr lang="sq-AL" dirty="0" smtClean="0"/>
              <a:t>T'u tregohen dokumentet që ai ka marrë parasysh; </a:t>
            </a:r>
          </a:p>
          <a:p>
            <a:pPr>
              <a:buFont typeface="Wingdings" pitchFamily="2" charset="2"/>
              <a:buChar char="v"/>
            </a:pPr>
            <a:r>
              <a:rPr lang="sq-AL" dirty="0" smtClean="0"/>
              <a:t>Palët të marrin pjesë siç duhet në procedurë;</a:t>
            </a:r>
          </a:p>
          <a:p>
            <a:pPr>
              <a:buFont typeface="Wingdings" pitchFamily="2" charset="2"/>
              <a:buChar char="v"/>
            </a:pPr>
            <a:r>
              <a:rPr lang="sq-AL" dirty="0" smtClean="0"/>
              <a:t>Palët t'u bëjnë pyetje ekspertëve, por kjo nuk është absolute.</a:t>
            </a:r>
          </a:p>
          <a:p>
            <a:pPr>
              <a:buFont typeface="Wingdings" pitchFamily="2" charset="2"/>
              <a:buChar char="v"/>
            </a:pPr>
            <a:r>
              <a:rPr lang="sq-AL" dirty="0" smtClean="0"/>
              <a:t>Jo domosdoshmërisht të përmbush të njëjtat kërkesa për paanësi/pavarësi si gjykata.</a:t>
            </a:r>
          </a:p>
          <a:p>
            <a:pPr>
              <a:buFont typeface="Wingdings" pitchFamily="2" charset="2"/>
              <a:buChar char="v"/>
            </a:pPr>
            <a:r>
              <a:rPr lang="sq-AL" dirty="0" smtClean="0"/>
              <a:t>Neutraliteti i tyre është i rëndësishëm duke qenë ndikues në rezultatin e gjykimit, përndryshe cenon barazinë e armëve! </a:t>
            </a:r>
          </a:p>
          <a:p>
            <a:pPr>
              <a:buFont typeface="Wingdings" pitchFamily="2" charset="2"/>
              <a:buChar char="v"/>
            </a:pPr>
            <a:r>
              <a:rPr lang="sq-AL" dirty="0" smtClean="0"/>
              <a:t>I pavarur formalisht dhe në praktikë.</a:t>
            </a:r>
          </a:p>
          <a:p>
            <a:pPr>
              <a:buFont typeface="Wingdings" pitchFamily="2" charset="2"/>
              <a:buChar char="v"/>
            </a:pPr>
            <a:r>
              <a:rPr lang="sq-AL" dirty="0" smtClean="0"/>
              <a:t>Në çështjen </a:t>
            </a:r>
            <a:r>
              <a:rPr lang="sq-AL" i="1" dirty="0" smtClean="0"/>
              <a:t>Cangı dhe të tjerët v. Turqi</a:t>
            </a:r>
            <a:r>
              <a:rPr lang="sq-AL" dirty="0" smtClean="0"/>
              <a:t>, 2023, Gjykata arriti në përfundimin se pyetjet e formuluara nga gjykatat vendase drejtuar ekspertëve ishin të mjaftueshme për të trajtuar pyetjen qendrore të çështjes dhe se ankuesit nuk argumentuan para Gjykatës se pyetjet e tyre, të cilat gjykatat vendase refuzuan t'ua bënin ekspertëve, mund të kishin qenë vendimtare ose kishte të bënte me një çështje kyçe që ishte lënë e pavlerësuar (§§ 48-51). Megjithatë, Gjykata konstatoi një shkelje të nenit 6 pasi ankuesit nuk kishin pasur mundësinë të njiheshin me materialet në të cilat ekspertët kryesorë ishin mbështetur për të arritur në përfundimet e tyre (§§ 52-55).</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594360"/>
            <a:ext cx="8915400" cy="5316862"/>
          </a:xfrm>
        </p:spPr>
        <p:txBody>
          <a:bodyPr>
            <a:normAutofit fontScale="92500" lnSpcReduction="20000"/>
          </a:bodyPr>
          <a:lstStyle/>
          <a:p>
            <a:r>
              <a:rPr lang="sq-AL" sz="3000" dirty="0" smtClean="0"/>
              <a:t>Në çështjen </a:t>
            </a:r>
            <a:r>
              <a:rPr lang="sq-AL" sz="3000" i="1" dirty="0" smtClean="0"/>
              <a:t>Test-Achats v. Belgjikës</a:t>
            </a:r>
            <a:r>
              <a:rPr lang="sq-AL" sz="3000" dirty="0" smtClean="0"/>
              <a:t>, 2022, parimi i barazisë së armëve u shkel për shkak të një partneriteti të lidhur midis palës kundërshtare të kërkuesit dhe një instituti universitar të kryesuar nga eksperti i caktuar nga Gjykata e Apelit, ndikimi vendimtar i raportit të ekspertizës në gjykim dhe rrëzimi i kërkesës së kërkuesit për përjashtimin e ekspertit– edhe pse kërkuesi kishte pasur mundësinë të të kundërshtojë përmbajtjen dhe formën e saj përpara gjykatës. Parimi që neni 6 § 1 nuk i detyron gjykatat të japin një përgjigje të detajuar për çdo argument të ngritur është veçanërisht i vërtetë për ekspertët, të cilët nuk janë të interesuar drejtpërdrejt nga kjo dispozitë... </a:t>
            </a:r>
            <a:endParaRPr lang="en-US" sz="3000" dirty="0" smtClean="0"/>
          </a:p>
          <a:p>
            <a:pPr>
              <a:buNone/>
            </a:pPr>
            <a:endParaRPr lang="en-US" dirty="0" smtClean="0"/>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1979</TotalTime>
  <Words>4655</Words>
  <Application>Microsoft Office PowerPoint</Application>
  <PresentationFormat>Custom</PresentationFormat>
  <Paragraphs>117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Wisp</vt:lpstr>
      <vt:lpstr>“Standartet e GJEDNJ lidhur me administrimin/vlerësimin e provave”</vt:lpstr>
      <vt:lpstr>Neni 6 i KEDNJ – E drejta për një proces të rregullt</vt:lpstr>
      <vt:lpstr>Parime të përgjithshme</vt:lpstr>
      <vt:lpstr>Slide 4</vt:lpstr>
      <vt:lpstr>Slide 5</vt:lpstr>
      <vt:lpstr>Dëshmitë e dëshmitarëve-Neni 6 § 1 nuk garanton shprehimisht të drejtën për të thirrur dëshmitarët.</vt:lpstr>
      <vt:lpstr>Mendimi i ekspertëve- Ligji i brendshëm mbi pranimin e provës me ekspert duhet t'u ofrojë palëve mundësinë efektive për ta kundërshtuar.</vt:lpstr>
      <vt:lpstr>Slide 8</vt:lpstr>
      <vt:lpstr>Slide 9</vt:lpstr>
      <vt:lpstr>Slide 10</vt:lpstr>
      <vt:lpstr>Mosbërja me dije e provave palës tjetër </vt:lpstr>
      <vt:lpstr>Slide 12</vt:lpstr>
      <vt:lpstr>Slide 13</vt:lpstr>
      <vt:lpstr>Arsyetimi i vendimeve gjyqësore – garancitë e nenit 6/1 detyrojnë gjykatat të japin arsye të mjaftueshme për vendimet e tyre, por jo përgjigje të detajuar për çdo argument.</vt:lpstr>
      <vt:lpstr>Slide 15</vt:lpstr>
      <vt:lpstr>Slide 16</vt:lpstr>
      <vt:lpstr>Raste nga GJEDNJ</vt:lpstr>
      <vt:lpstr>Saliba kundër Maltës, - Aplikimi nr. 24221/13, </vt:lpstr>
      <vt:lpstr>Slide 19</vt:lpstr>
      <vt:lpstr>Elsholz kundër Gjermanisë- Aplikimi nr. 25735/94 </vt:lpstr>
      <vt:lpstr>Slide 21</vt:lpstr>
      <vt:lpstr>Vlerësimi i Gjykatës</vt:lpstr>
      <vt:lpstr>Slide 23</vt:lpstr>
      <vt:lpstr>Çështja Lopez Ribalda dhe të tjerë kundër Spanjës – Aplikimet nr. 1874/13 dhe 8567/13 </vt:lpstr>
      <vt:lpstr>Slide 25</vt:lpstr>
      <vt:lpstr>Vlerësimi i GJEDNJ – për nenet 8, 6 </vt:lpstr>
      <vt:lpstr>Slide 27</vt:lpstr>
      <vt:lpstr>Slide 28</vt:lpstr>
      <vt:lpstr>Slide 29</vt:lpstr>
      <vt:lpstr>Slide 30</vt:lpstr>
      <vt:lpstr>Faleminderit për vëmendjen!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Erlanda Agaj</dc:creator>
  <cp:lastModifiedBy>era</cp:lastModifiedBy>
  <cp:revision>19</cp:revision>
  <dcterms:created xsi:type="dcterms:W3CDTF">2024-10-18T10:47:12Z</dcterms:created>
  <dcterms:modified xsi:type="dcterms:W3CDTF">2024-11-30T23:04:21Z</dcterms:modified>
</cp:coreProperties>
</file>