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58" r:id="rId5"/>
    <p:sldId id="277" r:id="rId6"/>
    <p:sldId id="276" r:id="rId7"/>
    <p:sldId id="259" r:id="rId8"/>
    <p:sldId id="261" r:id="rId9"/>
    <p:sldId id="263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65" r:id="rId20"/>
    <p:sldId id="264" r:id="rId21"/>
    <p:sldId id="278" r:id="rId22"/>
    <p:sldId id="280" r:id="rId23"/>
    <p:sldId id="281" r:id="rId24"/>
    <p:sldId id="282" r:id="rId25"/>
    <p:sldId id="284" r:id="rId26"/>
    <p:sldId id="285" r:id="rId27"/>
    <p:sldId id="286" r:id="rId28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752" autoAdjust="0"/>
  </p:normalViewPr>
  <p:slideViewPr>
    <p:cSldViewPr snapToGrid="0">
      <p:cViewPr varScale="1">
        <p:scale>
          <a:sx n="109" d="100"/>
          <a:sy n="109" d="100"/>
        </p:scale>
        <p:origin x="7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1307853"/>
            <a:ext cx="8915399" cy="2540000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Rëndësia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praktike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dallimit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insititutit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zëvendësimit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mars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Trajnim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Vazhdues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Shkolla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Magjistraturës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Altin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Shkurti</a:t>
            </a:r>
            <a:endParaRPr lang="it-IT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75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D158-D05A-ED4C-AEAF-385A586F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47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DC16-044A-5941-9170-5A2ED39CB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7108"/>
            <a:ext cx="8915400" cy="4841630"/>
          </a:xfrm>
        </p:spPr>
        <p:txBody>
          <a:bodyPr>
            <a:normAutofit lnSpcReduction="10000"/>
          </a:bodyPr>
          <a:lstStyle/>
          <a:p>
            <a:r>
              <a:rPr lang="en-US" sz="2600" b="1" dirty="0" err="1"/>
              <a:t>K.Civil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vitit</a:t>
            </a:r>
            <a:r>
              <a:rPr lang="en-US" sz="2600" b="1" dirty="0"/>
              <a:t> 1929</a:t>
            </a:r>
          </a:p>
          <a:p>
            <a:endParaRPr lang="en-US" dirty="0"/>
          </a:p>
          <a:p>
            <a:r>
              <a:rPr lang="en-US" sz="2400" b="1" dirty="0" err="1">
                <a:solidFill>
                  <a:schemeClr val="accent1"/>
                </a:solidFill>
              </a:rPr>
              <a:t>Zavendësimi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(</a:t>
            </a:r>
            <a:r>
              <a:rPr lang="en-US" sz="2400" dirty="0" err="1"/>
              <a:t>nenet</a:t>
            </a:r>
            <a:r>
              <a:rPr lang="en-US" sz="2400" dirty="0"/>
              <a:t> 462 – 466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K.Civil</a:t>
            </a:r>
            <a:r>
              <a:rPr lang="en-US" sz="2400" dirty="0"/>
              <a:t>);</a:t>
            </a:r>
          </a:p>
          <a:p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Neni 462.-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Zavendësimi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vumjen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zavendësuesave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shkallën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zavendësuemit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Neni 463.-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Zavendësia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paslinëdëse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vend pa kufi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qoftë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konkurojnë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paslindunit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tjetër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paravdekun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qoftë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paslindurit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midis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shkallë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shkallët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numëri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ndonjanit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barqet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59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9854-DA5C-CE4E-8892-AC3933EE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62B2D-654A-5D45-9839-D3E14EC3C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Neni 465.-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tërthore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zavendësimi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pranohet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favor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paslindurve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vëllezërve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motrave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cujus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-it,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qoftë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konkurojnë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ungjët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emtat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qoftë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vëllaznit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motrat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cujus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-it,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ka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arthë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paslindurve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shkalla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barase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jo.</a:t>
            </a:r>
          </a:p>
        </p:txBody>
      </p:sp>
    </p:spTree>
    <p:extLst>
      <p:ext uri="{BB962C8B-B14F-4D97-AF65-F5344CB8AC3E}">
        <p14:creationId xmlns:p14="http://schemas.microsoft.com/office/powerpoint/2010/main" val="212702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A6B7-1070-4946-9E9F-0C7A66C8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B5579-6DCE-9C4A-B2F4-417DCACC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err="1">
                <a:solidFill>
                  <a:schemeClr val="accent1"/>
                </a:solidFill>
              </a:rPr>
              <a:t>Nënemnimi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(substitution) (N. 624 – 630)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Neni 624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t’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emnuem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legatarit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nënemnohet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tjetër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parapa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pranue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nënemnohet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vetëm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nënemnohet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4684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937EF-3C15-8748-93D1-B4018742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BD30-5F3D-DB4F-B7CE-0C0D28BC2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Dekreti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1982,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05.07.1954 “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trashëgiinë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Neni 21/2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trashëgimlënësit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padenjë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hequr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përjashtuar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hyjnë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qoftë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shkaqet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sipërme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kështu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radhë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kufizim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05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680D6-E599-4142-9EFE-725D2FBBB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025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D5E7F-DEE4-A54F-974F-436FDA326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2955"/>
            <a:ext cx="8915400" cy="506436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Neni 34 </a:t>
            </a:r>
          </a:p>
          <a:p>
            <a:endParaRPr lang="en-US" sz="28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Zëvendësimi</a:t>
            </a:r>
            <a:endParaRPr lang="en-US" sz="2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caktojë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testament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padenjë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heq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tregohen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21, 22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223,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tjetër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trashëgimlënësi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ruajë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vdekjes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dorëzojë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tjetër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5545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C54B5-D7DF-024F-890B-7F5C5ACD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33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6849-F288-3A4D-B42D-26ABD869B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0215"/>
            <a:ext cx="8915400" cy="5005753"/>
          </a:xfrm>
        </p:spPr>
        <p:txBody>
          <a:bodyPr>
            <a:normAutofit/>
          </a:bodyPr>
          <a:lstStyle/>
          <a:p>
            <a:r>
              <a:rPr lang="en-US" sz="2600" b="1" dirty="0" err="1"/>
              <a:t>K.Civil</a:t>
            </a:r>
            <a:r>
              <a:rPr lang="en-US" sz="2600" b="1" dirty="0"/>
              <a:t> 1982</a:t>
            </a:r>
          </a:p>
          <a:p>
            <a:endParaRPr lang="en-US" sz="2400" dirty="0"/>
          </a:p>
          <a:p>
            <a:r>
              <a:rPr lang="en-US" sz="2600" dirty="0"/>
              <a:t>Neni 104/2</a:t>
            </a:r>
          </a:p>
          <a:p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trashëgimlënësit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padenjë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hequr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përjashtuar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hyjnë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qoftë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kështu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radhë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kufizim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K/Civil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1982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përcaktuar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testament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cujus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61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6BD56-D142-2B4F-A054-8593B6A20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226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E736F-351B-3F46-92C6-A21AE0B8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54369"/>
            <a:ext cx="8915400" cy="5298831"/>
          </a:xfrm>
        </p:spPr>
        <p:txBody>
          <a:bodyPr/>
          <a:lstStyle/>
          <a:p>
            <a:pPr lvl="0"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rappresentazione</a:t>
            </a:r>
            <a:endParaRPr lang="en-US" sz="2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467.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Kuptimi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[70]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lejon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pasardhësve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ligjor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natyror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(2)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radhën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paraardhësit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paraardhësi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[459, 519]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pranojë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[523, 536, 649, 674, 675].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testament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zbatohet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testatori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[688]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caktuar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ta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pranojë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gjithmonë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fjalë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uzufruktit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[678]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tjetër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94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50F3-239A-2946-94F7-5F0E846EA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14A94-899D-1B40-BDF4-D627288E9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468.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Subjektet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zbatohet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[75],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favor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pasardhësve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[580]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birësuar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 [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pasardhësve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natyror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,] (1)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tërthortë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[75],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favor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pasardhësve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vëllezërve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motrave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Pasardhësit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trashëgojnë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përfaqësim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hequr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dorë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trashëgimia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[519] e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personit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figurën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cilit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futen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pazotë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padenjë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[463,596]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trashëguar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këtij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[462].</a:t>
            </a:r>
          </a:p>
        </p:txBody>
      </p:sp>
    </p:spTree>
    <p:extLst>
      <p:ext uri="{BB962C8B-B14F-4D97-AF65-F5344CB8AC3E}">
        <p14:creationId xmlns:p14="http://schemas.microsoft.com/office/powerpoint/2010/main" val="261751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A3AC-F4EB-4D4E-A556-BA0EA968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4CD49-DDE9-3F45-9CED-6066830CB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zëvendësimit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zakonshëm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</a:t>
            </a: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sostituzione</a:t>
            </a: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ordinaria</a:t>
            </a:r>
            <a:endParaRPr lang="en-US" sz="2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688.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zëvendësimit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zakonshëm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Testatori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testament [691]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tjetër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[689, 690],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dëshiron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pranojë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[70, 72, 463, 467, 480, 519, 523, 635, 646].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testatori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vendsour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vetëm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prezumohet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ai 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dëshiruar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shprehur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përveç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konstatohet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vullneti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ndryshëm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50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57622-B36B-1A49-86CD-E0CCC67F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Konkluzion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1CB08-60EF-C94C-BE8D-AE8A26F44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9262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Ligjvënësi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njëtin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juridik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ndryshme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rashëgimtarët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mitur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trashëgojnë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ligjërisht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trashëgimlënësin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spcBef>
                <a:spcPts val="0"/>
              </a:spcBef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fëmijët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vëllezërve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motrave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paravdekur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trashëgojnë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tërthortë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trashëgimlënsin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mitur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rritur</a:t>
            </a: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përcaktuar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testatori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testament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vullnetin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përfitojë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pasurinë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plotësimit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ndonjërës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konditat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pasuria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trashëgimore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trashëgimtarit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testamentar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zëvendësuesit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juridikisht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gjuhësisht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përcaktim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tillë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saktë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?.</a:t>
            </a:r>
          </a:p>
        </p:txBody>
      </p:sp>
    </p:spTree>
    <p:extLst>
      <p:ext uri="{BB962C8B-B14F-4D97-AF65-F5344CB8AC3E}">
        <p14:creationId xmlns:p14="http://schemas.microsoft.com/office/powerpoint/2010/main" val="257327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0657-A747-3445-BCC3-36DEA718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Trashëgimi</a:t>
            </a:r>
            <a:r>
              <a:rPr lang="en-US" dirty="0"/>
              <a:t> me </a:t>
            </a:r>
            <a:r>
              <a:rPr lang="en-US" dirty="0" err="1"/>
              <a:t>zëvendësim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AB1DB-4865-2F4E-8D3F-6CB1CC389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parashikohet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ligjore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testamentare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381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K.Civil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0213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D19A-5CC4-454C-9B80-8EDE4B41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8E181-52D2-8649-84A8-479EF0B3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71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Neni 379</a:t>
            </a:r>
          </a:p>
          <a:p>
            <a:pPr marL="0" indent="0" algn="ctr">
              <a:buNone/>
            </a:pPr>
            <a:r>
              <a:rPr lang="en-US" sz="2400" b="1" dirty="0" err="1"/>
              <a:t>Rezervë</a:t>
            </a:r>
            <a:r>
              <a:rPr lang="en-US" sz="2400" b="1" dirty="0"/>
              <a:t> </a:t>
            </a:r>
            <a:r>
              <a:rPr lang="en-US" sz="2400" b="1" dirty="0" err="1"/>
              <a:t>ligjore</a:t>
            </a:r>
            <a:endParaRPr lang="en-US" sz="2400" b="1" dirty="0"/>
          </a:p>
          <a:p>
            <a:endParaRPr lang="en-US" sz="2400" dirty="0"/>
          </a:p>
          <a:p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Trashëgimlënësi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nuk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mund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përjashtoje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nga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trashëgimia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ligjore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fëmijët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e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tij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mitur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ose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trashëgimtare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tjere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mitur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qe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trashëgojne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me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zëvendësim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>
                <a:solidFill>
                  <a:srgbClr val="211E1E"/>
                </a:solidFill>
                <a:latin typeface="Garamond" panose="02020404030301010803" pitchFamily="18" charset="0"/>
              </a:rPr>
              <a:t>(</a:t>
            </a:r>
            <a:r>
              <a:rPr lang="en-US" sz="2400" b="1" dirty="0" err="1">
                <a:solidFill>
                  <a:srgbClr val="211E1E"/>
                </a:solidFill>
                <a:latin typeface="Garamond" panose="02020404030301010803" pitchFamily="18" charset="0"/>
              </a:rPr>
              <a:t>neni</a:t>
            </a:r>
            <a:r>
              <a:rPr lang="en-US" sz="2400" b="1" dirty="0">
                <a:solidFill>
                  <a:srgbClr val="211E1E"/>
                </a:solidFill>
                <a:latin typeface="Garamond" panose="02020404030301010803" pitchFamily="18" charset="0"/>
              </a:rPr>
              <a:t> 361, </a:t>
            </a:r>
            <a:r>
              <a:rPr lang="en-US" sz="2400" b="1" dirty="0" err="1">
                <a:solidFill>
                  <a:srgbClr val="211E1E"/>
                </a:solidFill>
                <a:latin typeface="Garamond" panose="02020404030301010803" pitchFamily="18" charset="0"/>
              </a:rPr>
              <a:t>paragrafi</a:t>
            </a:r>
            <a:r>
              <a:rPr lang="en-US" sz="2400" b="1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srgbClr val="211E1E"/>
                </a:solidFill>
                <a:latin typeface="Garamond" panose="02020404030301010803" pitchFamily="18" charset="0"/>
              </a:rPr>
              <a:t>i</a:t>
            </a:r>
            <a:r>
              <a:rPr lang="en-US" sz="2400" b="1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srgbClr val="211E1E"/>
                </a:solidFill>
                <a:latin typeface="Garamond" panose="02020404030301010803" pitchFamily="18" charset="0"/>
              </a:rPr>
              <a:t>dyte</a:t>
            </a:r>
            <a:r>
              <a:rPr lang="en-US" sz="2400" b="1" dirty="0">
                <a:solidFill>
                  <a:srgbClr val="211E1E"/>
                </a:solidFill>
                <a:latin typeface="Garamond" panose="02020404030301010803" pitchFamily="18" charset="0"/>
              </a:rPr>
              <a:t>̈)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,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si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dhe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trashëgimtarët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e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tij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tjere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paafte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për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pune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në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qofte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se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thirren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në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trashëgim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,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dhe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as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cenoje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me testament në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çdo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mënyre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qofte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̈,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pjesën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qe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u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takon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këtyre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trashëgimtarëve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në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baze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trashëgimise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ligjore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,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përvec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̧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kur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këta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janë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bëre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padenje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për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te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̈ </a:t>
            </a:r>
            <a:r>
              <a:rPr lang="en-US" sz="2400" dirty="0" err="1">
                <a:solidFill>
                  <a:srgbClr val="211E1E"/>
                </a:solidFill>
                <a:latin typeface="Garamond" panose="02020404030301010803" pitchFamily="18" charset="0"/>
              </a:rPr>
              <a:t>trashëguar</a:t>
            </a:r>
            <a:r>
              <a:rPr lang="en-US" sz="2400" dirty="0">
                <a:solidFill>
                  <a:srgbClr val="211E1E"/>
                </a:solidFill>
                <a:latin typeface="Garamond" panose="02020404030301010803" pitchFamily="18" charset="0"/>
              </a:rPr>
              <a:t>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4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9B51-953D-8B42-B8CC-00DC3114D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417" y="506879"/>
            <a:ext cx="8911687" cy="442690"/>
          </a:xfrm>
        </p:spPr>
        <p:txBody>
          <a:bodyPr>
            <a:normAutofit fontScale="90000"/>
          </a:bodyPr>
          <a:lstStyle/>
          <a:p>
            <a:r>
              <a:rPr lang="en-US" sz="27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VKC Nr. 00-2023-3267 </a:t>
            </a:r>
            <a:r>
              <a:rPr lang="en-US" sz="2700" b="1" spc="-1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7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1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Vendimit</a:t>
            </a:r>
            <a:r>
              <a:rPr lang="en-US" sz="27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(399), date </a:t>
            </a:r>
            <a:r>
              <a:rPr lang="sq-AL" sz="2700" b="1" spc="-15" dirty="0">
                <a:latin typeface="Times New Roman" panose="02020603050405020304" pitchFamily="18" charset="0"/>
              </a:rPr>
              <a:t>20.06.2023</a:t>
            </a:r>
            <a:r>
              <a:rPr lang="en-US" sz="2700" b="1" spc="-15" dirty="0">
                <a:latin typeface="Times New Roman" panose="02020603050405020304" pitchFamily="18" charset="0"/>
              </a:rPr>
              <a:t> </a:t>
            </a:r>
            <a:br>
              <a:rPr lang="en-US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C2E6-6120-FE44-A272-4ECB0AB9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230923"/>
            <a:ext cx="8911687" cy="5545015"/>
          </a:xfrm>
        </p:spPr>
        <p:txBody>
          <a:bodyPr>
            <a:noAutofit/>
          </a:bodyPr>
          <a:lstStyle/>
          <a:p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Kolegji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vlerëson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Kodi Civil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përcakton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rrethin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ligjor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nenin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360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400" b="1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b="1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bashkëshorti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prindërit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vëllezërit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motrat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vëllezërve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motrave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paravdekur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gjyshi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gjyshja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paralindurit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tjerë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paaftë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ngarkim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trashëgimlënësit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afërmit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tjerë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shkallën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gjashtë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shteti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Kodi Civil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kufizon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cilësinë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cituar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paslindur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tjerë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Ndërkohë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361/2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parashikon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se; 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një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ka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vdekur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para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trashëgimlënësit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bërë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padenjë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trashëguar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ka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hequr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dorë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përjashtuar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trashëgimi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vend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hyjnë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me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e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shkaqet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e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sipërme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trashëgimtarë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vijnë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paslindurit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e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tyre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pa  </a:t>
            </a:r>
            <a:r>
              <a:rPr lang="en-US" sz="2400" i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kufizim</a:t>
            </a:r>
            <a:r>
              <a:rPr lang="en-US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55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D132-F910-0E45-BE38-A04BE4EF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785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FD7FF-423C-504A-AE23-39B844F3A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77815"/>
            <a:ext cx="8915400" cy="5404339"/>
          </a:xfrm>
        </p:spPr>
        <p:txBody>
          <a:bodyPr>
            <a:normAutofit/>
          </a:bodyPr>
          <a:lstStyle/>
          <a:p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sipas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kësaj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dispozite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rezulton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trashgimlënësit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trashgimlënësit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vdekur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shpallur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padenjë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hequr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dorë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trashgimia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apo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përjashtuar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Vetëm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dispozita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përdor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togfjalëshin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përcaktues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hyjnë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ndërkohë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paslindurit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tjerë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këtyre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cilëson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vijnë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paslindurit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megjithëse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vijnë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shkaqet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përcaktuara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nenin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361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konsiderohen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dispozita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Ky 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trajtim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diferencuar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pasardhësit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këtyre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fundit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përputhje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nenin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360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sipas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cilit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vetëm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ligjërisht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cilësinë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3945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65AF-CC3B-B044-98CF-12521EE0D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226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F8A3-B724-1E44-AF41-73888090B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01968"/>
            <a:ext cx="8915400" cy="5756031"/>
          </a:xfrm>
        </p:spPr>
        <p:txBody>
          <a:bodyPr>
            <a:normAutofit/>
          </a:bodyPr>
          <a:lstStyle/>
          <a:p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cilësinë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trashgimtarit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rezervatarë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361/2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civil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trashëgojnë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zëvendësim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pikërisht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pasardhësit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sikurse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paditësit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legjislatori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përfshinte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rrethin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trashgimtarëve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rezervatarë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pasardhësit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atëherë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I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cilësonte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shprehimisht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trashgimtar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360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Civil,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ka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përdorte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379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togfjalëshin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përcaktues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trashëgojnë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zevendësim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por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vijnë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epitetit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cilësues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zëvendësim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thirrjes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361/2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diferencuar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këta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trashgimtarë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rezervatarë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pasardhësit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vijnë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361/2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Kodit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konsiderohen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trashgimtarë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rezervatarë</a:t>
            </a:r>
            <a:r>
              <a:rPr lang="en-US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035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B6CF-3D98-DE47-A97E-978CCBB4B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44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BD641-C2E6-0343-BBD8-1E66FDEF1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0185"/>
            <a:ext cx="8915400" cy="4947137"/>
          </a:xfrm>
        </p:spPr>
        <p:txBody>
          <a:bodyPr>
            <a:normAutofit/>
          </a:bodyPr>
          <a:lstStyle/>
          <a:p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31.Në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cështjen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shqyrtim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paditësit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trashgimlënësit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por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pasardhës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trashgimlënësit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paravdekur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Si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tillë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konsiderohen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trashëgimtar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pasojë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rezervatarë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sipas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379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Civil.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kohën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celjes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trashgimisë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trashgimlënësit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shtetasit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q-AL" sz="24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J, L C, dhe D D,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djalit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paravdekur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 P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njëkohësisht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prindër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paditësave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gjithë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këta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trashgimtarë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zëvendësues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rezultojnë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rritur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kohën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celjes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trashgimisë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rrjedhojë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përjashtimi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tyre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trashgimia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trashgimlënësi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vjen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kundërshtim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nenin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379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Civile,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qënë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mitur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kohën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celjes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trashgimisë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3895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0D34-77D5-6A4D-A2EB-22FF4FB4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8536"/>
          </a:xfrm>
        </p:spPr>
        <p:txBody>
          <a:bodyPr/>
          <a:lstStyle/>
          <a:p>
            <a:r>
              <a:rPr lang="en-US" sz="18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endimi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olegjeve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ashkuara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tw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GJ.L. nr.1/2014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2DF1F-9800-3A46-839A-468B5D342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3292"/>
            <a:ext cx="8915400" cy="4187930"/>
          </a:xfrm>
        </p:spPr>
        <p:txBody>
          <a:bodyPr>
            <a:normAutofit/>
          </a:bodyPr>
          <a:lstStyle/>
          <a:p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nenin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361/2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fuqi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parashikohen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mënyrë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taksative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cilat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rastet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cilët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fëmijëve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thirren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këto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prindi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trashëgimlënësit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vdekur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trashëgimlënësit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dyti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prindi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trashëgimlënësit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bërë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padenjë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trashëguar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treti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prindi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trashëgimlënësit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hequr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dorë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katërti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prindi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fëmija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trashëgimlënësit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përjashtuar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ndodh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thirret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person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duhet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thirrur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drejtpërdrejt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por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thirren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paslindurit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Këta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quhen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trashëgimtarë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zëvendësim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188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00892-D4B6-3D4A-B08E-5AEDC79A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19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5C654-6570-C64A-8B79-D6BE5EB25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5385"/>
            <a:ext cx="8915400" cy="4445837"/>
          </a:xfrm>
        </p:spPr>
        <p:txBody>
          <a:bodyPr/>
          <a:lstStyle/>
          <a:p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Trashëgimi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zëvendësim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kufizuar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Ai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gjen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zbatim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fëmijët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fëmijët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vëllezërve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motrave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paravdekur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Zëvendësimi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lejon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vënien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zëvendësuesit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vendin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shkallën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zëvendëson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përjashtohen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njëkohësisht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trashëgimlënësit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trashëgimtarja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trashëgon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zëvendësim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Kolegjet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Bashkuara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arrijnë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interesat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legjitime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pasurore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paditëses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dëmtuar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Synimi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rezervës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mbrojtja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miturve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qoftë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fëmijët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mitur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trashëgimlënësit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qoftë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mitur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72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5396-BB70-5D47-BE95-35581961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F7EF2-20B3-F644-8170-7E29F3311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Pavarësisht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vendim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fuqi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unifikuese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ai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konsiderohet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pjesë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praktikës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gjyqsore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interpretative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kolegjit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gjykatës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tepër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dhënë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kolegjet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bashkuara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cilët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konsideroheshin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gjykata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caktuar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ligj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unifikimin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praktikës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gjyqsore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ndryshimit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Procedurës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Civile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ligji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nr.38/2017.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056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3DAA0-F87E-034D-BCA3-E916E43C0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B89CC-9148-2448-B51F-E15E603B8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trashëgiminë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ligjore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zbatohet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361/2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K.Civil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tërthortë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364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K.Civil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9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658B7-5599-CC48-BD3B-8DBC43BD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F69E-7478-D546-8C9C-D69216A8B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Neni 361/2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K.Civil</a:t>
            </a:r>
            <a:r>
              <a:rPr lang="en-US" sz="2400" dirty="0"/>
              <a:t> </a:t>
            </a:r>
            <a:r>
              <a:rPr lang="en-US" sz="2400" dirty="0" err="1"/>
              <a:t>parashikon</a:t>
            </a:r>
            <a:r>
              <a:rPr lang="en-US" sz="2400" dirty="0"/>
              <a:t> se: </a:t>
            </a:r>
          </a:p>
          <a:p>
            <a:endParaRPr lang="en-US" sz="2400" dirty="0"/>
          </a:p>
          <a:p>
            <a:r>
              <a:rPr lang="en-US" sz="2400" dirty="0"/>
              <a:t>Kur </a:t>
            </a:r>
            <a:r>
              <a:rPr lang="en-US" sz="2400" dirty="0" err="1"/>
              <a:t>nje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fëmijët</a:t>
            </a:r>
            <a:r>
              <a:rPr lang="en-US" sz="2400" dirty="0"/>
              <a:t> ka </a:t>
            </a:r>
            <a:r>
              <a:rPr lang="en-US" sz="2400" dirty="0" err="1"/>
              <a:t>vdekur</a:t>
            </a:r>
            <a:r>
              <a:rPr lang="en-US" sz="2400" dirty="0"/>
              <a:t> para </a:t>
            </a:r>
            <a:r>
              <a:rPr lang="en-US" sz="2400" dirty="0" err="1"/>
              <a:t>trashëgimlënësit</a:t>
            </a:r>
            <a:r>
              <a:rPr lang="en-US" sz="2400" dirty="0"/>
              <a:t>, </a:t>
            </a:r>
            <a:r>
              <a:rPr lang="en-US" sz="2400" dirty="0" err="1"/>
              <a:t>ështe</a:t>
            </a:r>
            <a:r>
              <a:rPr lang="en-US" sz="2400" dirty="0"/>
              <a:t>̈ </a:t>
            </a:r>
            <a:r>
              <a:rPr lang="en-US" sz="2400" dirty="0" err="1"/>
              <a:t>bëre</a:t>
            </a:r>
            <a:r>
              <a:rPr lang="en-US" sz="2400" dirty="0"/>
              <a:t>̈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padenje</a:t>
            </a:r>
            <a:r>
              <a:rPr lang="en-US" sz="2400" dirty="0"/>
              <a:t>̈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trashëguar</a:t>
            </a:r>
            <a:r>
              <a:rPr lang="en-US" sz="2400" dirty="0"/>
              <a:t>, ka </a:t>
            </a:r>
            <a:r>
              <a:rPr lang="en-US" sz="2400" dirty="0" err="1"/>
              <a:t>hequr</a:t>
            </a:r>
            <a:r>
              <a:rPr lang="en-US" sz="2400" dirty="0"/>
              <a:t> </a:t>
            </a:r>
            <a:r>
              <a:rPr lang="en-US" sz="2400" dirty="0" err="1"/>
              <a:t>dore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trashëgimi</a:t>
            </a:r>
            <a:r>
              <a:rPr lang="en-US" sz="2400" dirty="0"/>
              <a:t>,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ështe</a:t>
            </a:r>
            <a:r>
              <a:rPr lang="en-US" sz="2400" dirty="0"/>
              <a:t>̈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përjashtuar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trashëgimi</a:t>
            </a:r>
            <a:r>
              <a:rPr lang="en-US" sz="2400" dirty="0"/>
              <a:t>, në vend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tij</a:t>
            </a:r>
            <a:r>
              <a:rPr lang="en-US" sz="2400" dirty="0"/>
              <a:t> </a:t>
            </a:r>
            <a:r>
              <a:rPr lang="en-US" sz="2400" dirty="0" err="1"/>
              <a:t>hyjne</a:t>
            </a:r>
            <a:r>
              <a:rPr lang="en-US" sz="2400" dirty="0"/>
              <a:t>̈ me </a:t>
            </a:r>
            <a:r>
              <a:rPr lang="en-US" sz="2400" dirty="0" err="1"/>
              <a:t>zëvendësim</a:t>
            </a:r>
            <a:r>
              <a:rPr lang="en-US" sz="2400" dirty="0"/>
              <a:t> </a:t>
            </a:r>
            <a:r>
              <a:rPr lang="en-US" sz="2400" dirty="0" err="1"/>
              <a:t>fëmijët</a:t>
            </a:r>
            <a:r>
              <a:rPr lang="en-US" sz="2400" dirty="0"/>
              <a:t> e </a:t>
            </a:r>
            <a:r>
              <a:rPr lang="en-US" sz="2400" dirty="0" err="1"/>
              <a:t>tij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shkaqet</a:t>
            </a:r>
            <a:r>
              <a:rPr lang="en-US" sz="2400" dirty="0"/>
              <a:t> e </a:t>
            </a:r>
            <a:r>
              <a:rPr lang="en-US" sz="2400" dirty="0" err="1"/>
              <a:t>sipërme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jene</a:t>
            </a:r>
            <a:r>
              <a:rPr lang="en-US" sz="2400" dirty="0"/>
              <a:t>̈ </a:t>
            </a:r>
            <a:r>
              <a:rPr lang="en-US" sz="2400" dirty="0" err="1"/>
              <a:t>trashëgimtare</a:t>
            </a:r>
            <a:r>
              <a:rPr lang="en-US" sz="2400" dirty="0"/>
              <a:t>̈, </a:t>
            </a:r>
            <a:r>
              <a:rPr lang="en-US" sz="2400" dirty="0" err="1"/>
              <a:t>vijne</a:t>
            </a:r>
            <a:r>
              <a:rPr lang="en-US" sz="2400" dirty="0"/>
              <a:t>̈ në </a:t>
            </a:r>
            <a:r>
              <a:rPr lang="en-US" sz="2400" dirty="0" err="1"/>
              <a:t>trashëgim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paslindurit</a:t>
            </a:r>
            <a:r>
              <a:rPr lang="en-US" sz="2400" dirty="0"/>
              <a:t> e </a:t>
            </a:r>
            <a:r>
              <a:rPr lang="en-US" sz="2400" dirty="0" err="1"/>
              <a:t>tyre</a:t>
            </a:r>
            <a:r>
              <a:rPr lang="en-US" sz="2400" dirty="0"/>
              <a:t> pa </a:t>
            </a:r>
            <a:r>
              <a:rPr lang="en-US" sz="2400" dirty="0" err="1"/>
              <a:t>kufizim</a:t>
            </a:r>
            <a:r>
              <a:rPr lang="en-US" sz="2400" dirty="0"/>
              <a:t>. Në </a:t>
            </a:r>
            <a:r>
              <a:rPr lang="en-US" sz="2400" dirty="0" err="1"/>
              <a:t>këte</a:t>
            </a:r>
            <a:r>
              <a:rPr lang="en-US" sz="2400" dirty="0"/>
              <a:t>̈ </a:t>
            </a:r>
            <a:r>
              <a:rPr lang="en-US" sz="2400" dirty="0" err="1"/>
              <a:t>rast</a:t>
            </a:r>
            <a:r>
              <a:rPr lang="en-US" sz="2400" dirty="0"/>
              <a:t>, </a:t>
            </a:r>
            <a:r>
              <a:rPr lang="en-US" sz="2400" dirty="0" err="1"/>
              <a:t>pjesa</a:t>
            </a:r>
            <a:r>
              <a:rPr lang="en-US" sz="2400" dirty="0"/>
              <a:t> e </a:t>
            </a:r>
            <a:r>
              <a:rPr lang="en-US" sz="2400" dirty="0" err="1"/>
              <a:t>prindit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trashëgon</a:t>
            </a:r>
            <a:r>
              <a:rPr lang="en-US" sz="2400" dirty="0"/>
              <a:t>, </a:t>
            </a:r>
            <a:r>
              <a:rPr lang="en-US" sz="2400" dirty="0" err="1"/>
              <a:t>ndahet</a:t>
            </a:r>
            <a:r>
              <a:rPr lang="en-US" sz="2400" dirty="0"/>
              <a:t> </a:t>
            </a:r>
            <a:r>
              <a:rPr lang="en-US" sz="2400" dirty="0" err="1"/>
              <a:t>ndërmjet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paslindurve</a:t>
            </a:r>
            <a:r>
              <a:rPr lang="en-US" sz="2400" dirty="0"/>
              <a:t> në </a:t>
            </a:r>
            <a:r>
              <a:rPr lang="en-US" sz="2400" dirty="0" err="1"/>
              <a:t>pjese</a:t>
            </a:r>
            <a:r>
              <a:rPr lang="en-US" sz="2400" dirty="0"/>
              <a:t>̈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barabarta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4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67D21-F0BB-0D48-83C0-68A1A226E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CA622-C2B5-8B48-98D0-616DF15E5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Neni 364 </a:t>
            </a:r>
          </a:p>
          <a:p>
            <a:endParaRPr lang="en-US" sz="2400" dirty="0">
              <a:solidFill>
                <a:srgbClr val="211E1E"/>
              </a:solidFill>
              <a:effectLst/>
              <a:latin typeface="Garamond" panose="02020404030301010803" pitchFamily="18" charset="0"/>
            </a:endParaRPr>
          </a:p>
          <a:p>
            <a:r>
              <a:rPr lang="en-US" sz="2400" dirty="0"/>
              <a:t>Në </a:t>
            </a:r>
            <a:r>
              <a:rPr lang="en-US" sz="2400" dirty="0" err="1"/>
              <a:t>radhe</a:t>
            </a:r>
            <a:r>
              <a:rPr lang="en-US" sz="2400" dirty="0"/>
              <a:t>̈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trete</a:t>
            </a:r>
            <a:r>
              <a:rPr lang="en-US" sz="2400" dirty="0"/>
              <a:t>̈ </a:t>
            </a:r>
            <a:r>
              <a:rPr lang="en-US" sz="2400" dirty="0" err="1"/>
              <a:t>thirren</a:t>
            </a:r>
            <a:r>
              <a:rPr lang="en-US" sz="2400" dirty="0"/>
              <a:t> në </a:t>
            </a:r>
            <a:r>
              <a:rPr lang="en-US" sz="2400" dirty="0" err="1"/>
              <a:t>trashëgim</a:t>
            </a:r>
            <a:r>
              <a:rPr lang="en-US" sz="2400" dirty="0"/>
              <a:t> </a:t>
            </a:r>
            <a:r>
              <a:rPr lang="en-US" sz="2400" dirty="0" err="1"/>
              <a:t>personat</a:t>
            </a:r>
            <a:r>
              <a:rPr lang="en-US" sz="2400" dirty="0"/>
              <a:t> e </a:t>
            </a:r>
            <a:r>
              <a:rPr lang="en-US" sz="2400" dirty="0" err="1"/>
              <a:t>paafte</a:t>
            </a:r>
            <a:r>
              <a:rPr lang="en-US" sz="2400" dirty="0"/>
              <a:t>̈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pune</a:t>
            </a:r>
            <a:r>
              <a:rPr lang="en-US" sz="2400" dirty="0"/>
              <a:t>̈ në </a:t>
            </a:r>
            <a:r>
              <a:rPr lang="en-US" sz="2400" dirty="0" err="1"/>
              <a:t>ngarkim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trashëgimlënësit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përmenden</a:t>
            </a:r>
            <a:r>
              <a:rPr lang="en-US" sz="2400" dirty="0"/>
              <a:t> në </a:t>
            </a:r>
            <a:r>
              <a:rPr lang="en-US" sz="2400" dirty="0" err="1"/>
              <a:t>nenin</a:t>
            </a:r>
            <a:r>
              <a:rPr lang="en-US" sz="2400" dirty="0"/>
              <a:t> 363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këtij</a:t>
            </a:r>
            <a:r>
              <a:rPr lang="en-US" sz="2400" dirty="0"/>
              <a:t> Kodi,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ka </a:t>
            </a:r>
            <a:r>
              <a:rPr lang="en-US" sz="2400" dirty="0" err="1"/>
              <a:t>trashëgimtare</a:t>
            </a:r>
            <a:r>
              <a:rPr lang="en-US" sz="2400" dirty="0"/>
              <a:t>̈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tjere</a:t>
            </a:r>
            <a:r>
              <a:rPr lang="en-US" sz="2400" dirty="0"/>
              <a:t>̈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radhës</a:t>
            </a:r>
            <a:r>
              <a:rPr lang="en-US" sz="2400" dirty="0"/>
              <a:t> së </a:t>
            </a:r>
            <a:r>
              <a:rPr lang="en-US" sz="2400" dirty="0" err="1"/>
              <a:t>dyte</a:t>
            </a:r>
            <a:r>
              <a:rPr lang="en-US" sz="2400" dirty="0"/>
              <a:t>̈, </a:t>
            </a:r>
            <a:r>
              <a:rPr lang="en-US" sz="2400" dirty="0" err="1"/>
              <a:t>gjyshi</a:t>
            </a:r>
            <a:r>
              <a:rPr lang="en-US" sz="2400" dirty="0"/>
              <a:t> e </a:t>
            </a:r>
            <a:r>
              <a:rPr lang="en-US" sz="2400" dirty="0" err="1"/>
              <a:t>gjyshja</a:t>
            </a:r>
            <a:r>
              <a:rPr lang="en-US" sz="2400" dirty="0"/>
              <a:t>, </a:t>
            </a:r>
            <a:r>
              <a:rPr lang="en-US" sz="2400" dirty="0" err="1"/>
              <a:t>vëllezërit</a:t>
            </a:r>
            <a:r>
              <a:rPr lang="en-US" sz="2400" dirty="0"/>
              <a:t> e </a:t>
            </a:r>
            <a:r>
              <a:rPr lang="en-US" sz="2400" dirty="0" err="1"/>
              <a:t>motrat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70C0"/>
                </a:solidFill>
              </a:rPr>
              <a:t>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dhe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fëmijët</a:t>
            </a:r>
            <a:r>
              <a:rPr lang="en-US" sz="2400" dirty="0">
                <a:solidFill>
                  <a:srgbClr val="0070C0"/>
                </a:solidFill>
              </a:rPr>
              <a:t> e </a:t>
            </a:r>
            <a:r>
              <a:rPr lang="en-US" sz="2400" dirty="0" err="1">
                <a:solidFill>
                  <a:srgbClr val="0070C0"/>
                </a:solidFill>
              </a:rPr>
              <a:t>vëllezërve</a:t>
            </a:r>
            <a:r>
              <a:rPr lang="en-US" sz="2400" dirty="0">
                <a:solidFill>
                  <a:srgbClr val="0070C0"/>
                </a:solidFill>
              </a:rPr>
              <a:t> e </a:t>
            </a:r>
            <a:r>
              <a:rPr lang="en-US" sz="2400" dirty="0" err="1">
                <a:solidFill>
                  <a:srgbClr val="0070C0"/>
                </a:solidFill>
              </a:rPr>
              <a:t>te</a:t>
            </a:r>
            <a:r>
              <a:rPr lang="en-US" sz="2400" dirty="0">
                <a:solidFill>
                  <a:srgbClr val="0070C0"/>
                </a:solidFill>
              </a:rPr>
              <a:t>̈ </a:t>
            </a:r>
            <a:r>
              <a:rPr lang="en-US" sz="2400" dirty="0" err="1">
                <a:solidFill>
                  <a:srgbClr val="0070C0"/>
                </a:solidFill>
              </a:rPr>
              <a:t>motrave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te</a:t>
            </a:r>
            <a:r>
              <a:rPr lang="en-US" sz="2400" dirty="0">
                <a:solidFill>
                  <a:srgbClr val="0070C0"/>
                </a:solidFill>
              </a:rPr>
              <a:t>̈ </a:t>
            </a:r>
            <a:r>
              <a:rPr lang="en-US" sz="2400" dirty="0" err="1">
                <a:solidFill>
                  <a:srgbClr val="0070C0"/>
                </a:solidFill>
              </a:rPr>
              <a:t>paravdekur</a:t>
            </a:r>
            <a:r>
              <a:rPr lang="en-US" sz="2400" dirty="0"/>
              <a:t>.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sipërmit</a:t>
            </a:r>
            <a:r>
              <a:rPr lang="en-US" sz="2400" dirty="0"/>
              <a:t> </a:t>
            </a:r>
            <a:r>
              <a:rPr lang="en-US" sz="2400" dirty="0" err="1"/>
              <a:t>trashëgojne</a:t>
            </a:r>
            <a:r>
              <a:rPr lang="en-US" sz="2400" dirty="0"/>
              <a:t>̈ në </a:t>
            </a:r>
            <a:r>
              <a:rPr lang="en-US" sz="2400" dirty="0" err="1"/>
              <a:t>pjese</a:t>
            </a:r>
            <a:r>
              <a:rPr lang="en-US" sz="2400" dirty="0"/>
              <a:t>̈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barabarta</a:t>
            </a:r>
            <a:r>
              <a:rPr lang="en-US" sz="2400" dirty="0"/>
              <a:t>, pa u </a:t>
            </a:r>
            <a:r>
              <a:rPr lang="en-US" sz="2400" dirty="0" err="1"/>
              <a:t>bëre</a:t>
            </a:r>
            <a:r>
              <a:rPr lang="en-US" sz="2400" dirty="0"/>
              <a:t>̈ </a:t>
            </a:r>
            <a:r>
              <a:rPr lang="en-US" sz="2400" dirty="0" err="1"/>
              <a:t>dallimi</a:t>
            </a:r>
            <a:r>
              <a:rPr lang="en-US" sz="2400" dirty="0"/>
              <a:t> </a:t>
            </a:r>
            <a:r>
              <a:rPr lang="en-US" sz="2400" dirty="0" err="1"/>
              <a:t>ndërmjet</a:t>
            </a:r>
            <a:r>
              <a:rPr lang="en-US" sz="2400" dirty="0"/>
              <a:t> </a:t>
            </a:r>
            <a:r>
              <a:rPr lang="en-US" sz="2400" dirty="0" err="1"/>
              <a:t>vëllezërve</a:t>
            </a:r>
            <a:r>
              <a:rPr lang="en-US" sz="2400" dirty="0"/>
              <a:t> e </a:t>
            </a:r>
            <a:r>
              <a:rPr lang="en-US" sz="2400" dirty="0" err="1"/>
              <a:t>motrave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nje</a:t>
            </a:r>
            <a:r>
              <a:rPr lang="en-US" sz="2400" dirty="0"/>
              <a:t>̈ </a:t>
            </a:r>
            <a:r>
              <a:rPr lang="en-US" sz="2400" dirty="0" err="1"/>
              <a:t>ati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vetëm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nje</a:t>
            </a:r>
            <a:r>
              <a:rPr lang="en-US" sz="2400" dirty="0"/>
              <a:t>̈ </a:t>
            </a:r>
            <a:r>
              <a:rPr lang="en-US" sz="2400" dirty="0" err="1"/>
              <a:t>nëne</a:t>
            </a:r>
            <a:r>
              <a:rPr lang="en-US" sz="2400" dirty="0"/>
              <a:t>, </a:t>
            </a:r>
            <a:r>
              <a:rPr lang="en-US" sz="2400" dirty="0" err="1"/>
              <a:t>ndërmjet</a:t>
            </a:r>
            <a:r>
              <a:rPr lang="en-US" sz="2400" dirty="0"/>
              <a:t> </a:t>
            </a:r>
            <a:r>
              <a:rPr lang="en-US" sz="2400" dirty="0" err="1"/>
              <a:t>gjyshit</a:t>
            </a:r>
            <a:r>
              <a:rPr lang="en-US" sz="2400" dirty="0"/>
              <a:t> e </a:t>
            </a:r>
            <a:r>
              <a:rPr lang="en-US" sz="2400" dirty="0" err="1"/>
              <a:t>gjyshes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ana a </a:t>
            </a:r>
            <a:r>
              <a:rPr lang="en-US" sz="2400" dirty="0" err="1"/>
              <a:t>babës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e </a:t>
            </a:r>
            <a:r>
              <a:rPr lang="en-US" sz="2400" dirty="0" err="1"/>
              <a:t>nënës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8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20D9-E9A0-C64B-9BD8-B59E5CC8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EAC6A-9619-E74C-BE21-E5CBBB8B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sz="2400" b="1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zëvendësim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favor: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fëmijëve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trashëgimlënësit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paslindurve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kufizim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tërthortë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zëvendësimi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vetëm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favor: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vëllezërve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motrave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paravdekur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4516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54630-C1E8-2441-A173-871E04F2B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AF420-D06B-9A4C-8E12-327DFB7B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Rastet</a:t>
            </a:r>
            <a:r>
              <a:rPr lang="en-US" sz="2400" dirty="0"/>
              <a:t>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paslinduri</a:t>
            </a:r>
            <a:r>
              <a:rPr lang="en-US" sz="2400" dirty="0"/>
              <a:t> </a:t>
            </a:r>
            <a:r>
              <a:rPr lang="en-US" sz="2400" dirty="0" err="1"/>
              <a:t>thirret</a:t>
            </a:r>
            <a:r>
              <a:rPr lang="en-US" sz="2400" dirty="0"/>
              <a:t> me </a:t>
            </a:r>
            <a:r>
              <a:rPr lang="en-US" sz="2400" dirty="0" err="1"/>
              <a:t>zëvendësimi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a) </a:t>
            </a:r>
            <a:r>
              <a:rPr lang="en-US" sz="2400" dirty="0" err="1"/>
              <a:t>fëmija</a:t>
            </a:r>
            <a:r>
              <a:rPr lang="en-US" sz="2400" dirty="0"/>
              <a:t> ka </a:t>
            </a:r>
            <a:r>
              <a:rPr lang="en-US" sz="2400" dirty="0" err="1"/>
              <a:t>vdekur</a:t>
            </a:r>
            <a:r>
              <a:rPr lang="en-US" sz="2400" dirty="0"/>
              <a:t> para </a:t>
            </a:r>
            <a:r>
              <a:rPr lang="en-US" sz="2400" dirty="0" err="1"/>
              <a:t>trashëgimlënësit</a:t>
            </a:r>
            <a:r>
              <a:rPr lang="en-US" sz="2400" dirty="0"/>
              <a:t>, </a:t>
            </a:r>
          </a:p>
          <a:p>
            <a:r>
              <a:rPr lang="en-US" sz="2400" dirty="0"/>
              <a:t>b) </a:t>
            </a:r>
            <a:r>
              <a:rPr lang="en-US" sz="2400" dirty="0" err="1"/>
              <a:t>ështe</a:t>
            </a:r>
            <a:r>
              <a:rPr lang="en-US" sz="2400" dirty="0"/>
              <a:t>̈ </a:t>
            </a:r>
            <a:r>
              <a:rPr lang="en-US" sz="2400" dirty="0" err="1"/>
              <a:t>bëre</a:t>
            </a:r>
            <a:r>
              <a:rPr lang="en-US" sz="2400" dirty="0"/>
              <a:t>̈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padenje</a:t>
            </a:r>
            <a:r>
              <a:rPr lang="en-US" sz="2400" dirty="0"/>
              <a:t>̈ </a:t>
            </a:r>
            <a:r>
              <a:rPr lang="en-US" sz="2400" dirty="0" err="1"/>
              <a:t>për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trashëguar</a:t>
            </a:r>
            <a:r>
              <a:rPr lang="en-US" sz="2400" dirty="0"/>
              <a:t>, </a:t>
            </a:r>
          </a:p>
          <a:p>
            <a:r>
              <a:rPr lang="en-US" sz="2400" dirty="0"/>
              <a:t>c)ka </a:t>
            </a:r>
            <a:r>
              <a:rPr lang="en-US" sz="2400" dirty="0" err="1"/>
              <a:t>hequr</a:t>
            </a:r>
            <a:r>
              <a:rPr lang="en-US" sz="2400" dirty="0"/>
              <a:t> </a:t>
            </a:r>
            <a:r>
              <a:rPr lang="en-US" sz="2400" dirty="0" err="1"/>
              <a:t>dore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trashëgimi</a:t>
            </a:r>
            <a:r>
              <a:rPr lang="en-US" sz="2400" dirty="0"/>
              <a:t>, </a:t>
            </a:r>
          </a:p>
          <a:p>
            <a:r>
              <a:rPr lang="en-US" sz="2400" dirty="0"/>
              <a:t>d) </a:t>
            </a:r>
            <a:r>
              <a:rPr lang="en-US" sz="2400" dirty="0" err="1"/>
              <a:t>ështe</a:t>
            </a:r>
            <a:r>
              <a:rPr lang="en-US" sz="2400" dirty="0"/>
              <a:t>̈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përjashtuar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trashëgimi</a:t>
            </a:r>
            <a:r>
              <a:rPr lang="en-US" sz="24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64033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572F-1355-1A49-9A4F-3B831F9A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1CCF4-E15F-E14B-AD01-BB5FB2FE1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6492"/>
          </a:xfrm>
        </p:spPr>
        <p:txBody>
          <a:bodyPr>
            <a:normAutofit/>
          </a:bodyPr>
          <a:lstStyle/>
          <a:p>
            <a:r>
              <a:rPr lang="en-US" sz="2400" dirty="0" err="1"/>
              <a:t>Trashëgimia</a:t>
            </a:r>
            <a:r>
              <a:rPr lang="en-US" sz="2400" dirty="0"/>
              <a:t> </a:t>
            </a:r>
            <a:r>
              <a:rPr lang="en-US" sz="2400" dirty="0" err="1"/>
              <a:t>testamentare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b="1" dirty="0" err="1"/>
              <a:t>Zëvendësimi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dirty="0"/>
              <a:t>Neni 381</a:t>
            </a:r>
          </a:p>
          <a:p>
            <a:r>
              <a:rPr lang="en-US" sz="2400" dirty="0" err="1"/>
              <a:t>Trashëgimlënësi</a:t>
            </a:r>
            <a:r>
              <a:rPr lang="en-US" sz="2400" dirty="0"/>
              <a:t>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caktoje</a:t>
            </a:r>
            <a:r>
              <a:rPr lang="en-US" sz="2400" dirty="0"/>
              <a:t>̈ në testament </a:t>
            </a:r>
            <a:r>
              <a:rPr lang="en-US" sz="2400" dirty="0" err="1"/>
              <a:t>qe</a:t>
            </a:r>
            <a:r>
              <a:rPr lang="en-US" sz="2400" dirty="0"/>
              <a:t>̈ në </a:t>
            </a:r>
            <a:r>
              <a:rPr lang="en-US" sz="2400" dirty="0" err="1"/>
              <a:t>rast</a:t>
            </a:r>
            <a:r>
              <a:rPr lang="en-US" sz="2400" dirty="0"/>
              <a:t> se </a:t>
            </a:r>
            <a:r>
              <a:rPr lang="en-US" sz="2400" dirty="0" err="1"/>
              <a:t>trashëgimtari</a:t>
            </a:r>
            <a:r>
              <a:rPr lang="en-US" sz="2400" dirty="0"/>
              <a:t> </a:t>
            </a:r>
            <a:r>
              <a:rPr lang="en-US" sz="2400" dirty="0" err="1"/>
              <a:t>vdes</a:t>
            </a:r>
            <a:r>
              <a:rPr lang="en-US" sz="2400" dirty="0"/>
              <a:t> para </a:t>
            </a:r>
            <a:r>
              <a:rPr lang="en-US" sz="2400" dirty="0" err="1"/>
              <a:t>tij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bëhet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padenje</a:t>
            </a:r>
            <a:r>
              <a:rPr lang="en-US" sz="2400" dirty="0"/>
              <a:t>̈,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heq</a:t>
            </a:r>
            <a:r>
              <a:rPr lang="en-US" sz="2400" dirty="0"/>
              <a:t> </a:t>
            </a:r>
            <a:r>
              <a:rPr lang="en-US" sz="2400" dirty="0" err="1"/>
              <a:t>dore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trashëgimi</a:t>
            </a:r>
            <a:r>
              <a:rPr lang="en-US" sz="2400" dirty="0"/>
              <a:t>, ta </a:t>
            </a:r>
            <a:r>
              <a:rPr lang="en-US" sz="2400" dirty="0" err="1"/>
              <a:t>marre</a:t>
            </a:r>
            <a:r>
              <a:rPr lang="en-US" sz="2400" dirty="0"/>
              <a:t>̈ </a:t>
            </a:r>
            <a:r>
              <a:rPr lang="en-US" sz="2400" dirty="0" err="1"/>
              <a:t>trashëgimin</a:t>
            </a:r>
            <a:r>
              <a:rPr lang="en-US" sz="2400" dirty="0"/>
              <a:t> </a:t>
            </a:r>
            <a:r>
              <a:rPr lang="en-US" sz="2400" dirty="0" err="1"/>
              <a:t>nje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trashëgimtarët</a:t>
            </a:r>
            <a:r>
              <a:rPr lang="en-US" sz="2400" dirty="0"/>
              <a:t> e </a:t>
            </a:r>
            <a:r>
              <a:rPr lang="en-US" sz="2400" dirty="0" err="1"/>
              <a:t>tjere</a:t>
            </a:r>
            <a:r>
              <a:rPr lang="en-US" sz="2400" dirty="0"/>
              <a:t>̈ </a:t>
            </a:r>
            <a:r>
              <a:rPr lang="en-US" sz="2400" dirty="0" err="1"/>
              <a:t>qe</a:t>
            </a:r>
            <a:r>
              <a:rPr lang="en-US" sz="2400" dirty="0"/>
              <a:t>̈ </a:t>
            </a:r>
            <a:r>
              <a:rPr lang="en-US" sz="2400" dirty="0" err="1"/>
              <a:t>tregohen</a:t>
            </a:r>
            <a:r>
              <a:rPr lang="en-US" sz="2400" dirty="0"/>
              <a:t> në </a:t>
            </a:r>
            <a:r>
              <a:rPr lang="en-US" sz="2400" dirty="0" err="1"/>
              <a:t>nenet</a:t>
            </a:r>
            <a:r>
              <a:rPr lang="en-US" sz="2400" dirty="0"/>
              <a:t> 361, 363, 364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këtij</a:t>
            </a:r>
            <a:r>
              <a:rPr lang="en-US" sz="2400" dirty="0"/>
              <a:t> Kodi,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ka </a:t>
            </a:r>
            <a:r>
              <a:rPr lang="en-US" sz="2400" dirty="0" err="1"/>
              <a:t>asnje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këta</a:t>
            </a:r>
            <a:r>
              <a:rPr lang="en-US" sz="2400" dirty="0"/>
              <a:t>, ta </a:t>
            </a:r>
            <a:r>
              <a:rPr lang="en-US" sz="2400" dirty="0" err="1"/>
              <a:t>marre</a:t>
            </a:r>
            <a:r>
              <a:rPr lang="en-US" sz="2400" dirty="0"/>
              <a:t>̈ </a:t>
            </a:r>
            <a:r>
              <a:rPr lang="en-US" sz="2400" dirty="0" err="1"/>
              <a:t>nje</a:t>
            </a:r>
            <a:r>
              <a:rPr lang="en-US" sz="2400" dirty="0"/>
              <a:t>̈ </a:t>
            </a:r>
            <a:r>
              <a:rPr lang="en-US" sz="2400" dirty="0" err="1"/>
              <a:t>njeri</a:t>
            </a:r>
            <a:r>
              <a:rPr lang="en-US" sz="2400" dirty="0"/>
              <a:t> </a:t>
            </a:r>
            <a:r>
              <a:rPr lang="en-US" sz="2400" dirty="0" err="1"/>
              <a:t>tjetër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705F-D07B-B84C-8DEB-B7F2393B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38B63-3519-524C-8DAA-285BC50F3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err="1"/>
              <a:t>Përjashtimi</a:t>
            </a:r>
            <a:r>
              <a:rPr lang="en-US" sz="2400" b="1" dirty="0"/>
              <a:t> </a:t>
            </a:r>
            <a:r>
              <a:rPr lang="en-US" sz="2400" b="1" dirty="0" err="1"/>
              <a:t>nga</a:t>
            </a:r>
            <a:r>
              <a:rPr lang="en-US" sz="2400" b="1" dirty="0"/>
              <a:t> </a:t>
            </a:r>
            <a:r>
              <a:rPr lang="en-US" sz="2400" b="1" dirty="0" err="1"/>
              <a:t>trashëgima</a:t>
            </a:r>
            <a:r>
              <a:rPr lang="en-US" sz="2400" b="1" dirty="0"/>
              <a:t> </a:t>
            </a:r>
          </a:p>
          <a:p>
            <a:pPr marL="0" indent="0" algn="ctr">
              <a:buNone/>
            </a:pPr>
            <a:r>
              <a:rPr lang="en-US" sz="2400" b="1" dirty="0"/>
              <a:t>Neni 378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K.Civil</a:t>
            </a:r>
            <a:endParaRPr lang="en-US" sz="2400" b="1" dirty="0"/>
          </a:p>
          <a:p>
            <a:endParaRPr lang="en-US" sz="2400" dirty="0"/>
          </a:p>
          <a:p>
            <a:r>
              <a:rPr lang="en-US" sz="2400" dirty="0" err="1"/>
              <a:t>Trashëgimlënësi</a:t>
            </a:r>
            <a:r>
              <a:rPr lang="en-US" sz="2400" dirty="0"/>
              <a:t> </a:t>
            </a:r>
            <a:r>
              <a:rPr lang="en-US" sz="2400" dirty="0" err="1"/>
              <a:t>edhe</a:t>
            </a:r>
            <a:r>
              <a:rPr lang="en-US" sz="2400" dirty="0"/>
              <a:t> pa </a:t>
            </a:r>
            <a:r>
              <a:rPr lang="en-US" sz="2400" dirty="0" err="1"/>
              <a:t>caktuar</a:t>
            </a:r>
            <a:r>
              <a:rPr lang="en-US" sz="2400" dirty="0"/>
              <a:t> </a:t>
            </a:r>
            <a:r>
              <a:rPr lang="en-US" sz="2400" dirty="0" err="1"/>
              <a:t>trashëgimtare</a:t>
            </a:r>
            <a:r>
              <a:rPr lang="en-US" sz="2400" dirty="0"/>
              <a:t>̈ në testament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përjashtoje</a:t>
            </a:r>
            <a:r>
              <a:rPr lang="en-US" sz="2400" dirty="0"/>
              <a:t>̈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trashëgimia</a:t>
            </a:r>
            <a:r>
              <a:rPr lang="en-US" sz="2400" dirty="0"/>
              <a:t> </a:t>
            </a:r>
            <a:r>
              <a:rPr lang="en-US" sz="2400" dirty="0" err="1"/>
              <a:t>ligjore</a:t>
            </a:r>
            <a:r>
              <a:rPr lang="en-US" sz="2400" dirty="0"/>
              <a:t> </a:t>
            </a:r>
            <a:r>
              <a:rPr lang="en-US" sz="2400" dirty="0" err="1"/>
              <a:t>nje</a:t>
            </a:r>
            <a:r>
              <a:rPr lang="en-US" sz="2400" dirty="0"/>
              <a:t>̈ </a:t>
            </a:r>
            <a:r>
              <a:rPr lang="en-US" sz="2400" dirty="0" err="1"/>
              <a:t>ose</a:t>
            </a:r>
            <a:r>
              <a:rPr lang="en-US" sz="2400" dirty="0"/>
              <a:t> më </a:t>
            </a:r>
            <a:r>
              <a:rPr lang="en-US" sz="2400" dirty="0" err="1"/>
              <a:t>shume</a:t>
            </a:r>
            <a:r>
              <a:rPr lang="en-US" sz="2400" dirty="0"/>
              <a:t>̈ </a:t>
            </a:r>
            <a:r>
              <a:rPr lang="en-US" sz="2400" dirty="0" err="1"/>
              <a:t>trashëgimtare</a:t>
            </a:r>
            <a:r>
              <a:rPr lang="en-US" sz="2400" dirty="0"/>
              <a:t>̈ </a:t>
            </a:r>
            <a:r>
              <a:rPr lang="en-US" sz="2400" dirty="0" err="1"/>
              <a:t>te</a:t>
            </a:r>
            <a:r>
              <a:rPr lang="en-US" sz="2400" dirty="0"/>
              <a:t>̈ </a:t>
            </a:r>
            <a:r>
              <a:rPr lang="en-US" sz="2400" dirty="0" err="1"/>
              <a:t>tij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 3" pitchFamily="2" charset="2"/>
              <a:buChar char="´"/>
              <a:tabLst>
                <a:tab pos="457200" algn="l"/>
              </a:tabLst>
            </a:pPr>
            <a:r>
              <a:rPr lang="en-US" sz="2400" dirty="0" err="1"/>
              <a:t>Kjo</a:t>
            </a:r>
            <a:r>
              <a:rPr lang="en-US" sz="2400" dirty="0"/>
              <a:t> e </a:t>
            </a:r>
            <a:r>
              <a:rPr lang="en-US" sz="2400" dirty="0" err="1"/>
              <a:t>drejtë</a:t>
            </a:r>
            <a:r>
              <a:rPr lang="en-US" sz="2400" dirty="0"/>
              <a:t> </a:t>
            </a:r>
            <a:r>
              <a:rPr lang="en-US" sz="2400" dirty="0" err="1"/>
              <a:t>kufizohet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veprimi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institutit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‘</a:t>
            </a:r>
            <a:r>
              <a:rPr lang="en-US" sz="2400" dirty="0" err="1"/>
              <a:t>Rezervës</a:t>
            </a:r>
            <a:r>
              <a:rPr lang="en-US" sz="2400" dirty="0"/>
              <a:t> </a:t>
            </a:r>
            <a:r>
              <a:rPr lang="en-US" sz="2400" dirty="0" err="1"/>
              <a:t>ligjore</a:t>
            </a:r>
            <a:r>
              <a:rPr lang="en-US" sz="2400" dirty="0"/>
              <a:t>’ (</a:t>
            </a:r>
            <a:r>
              <a:rPr lang="en-US" sz="2400" dirty="0" err="1"/>
              <a:t>neni</a:t>
            </a:r>
            <a:r>
              <a:rPr lang="en-US" sz="2400" dirty="0"/>
              <a:t> 379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K.Civil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7112423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35866</TotalTime>
  <Words>2851</Words>
  <Application>Microsoft Macintosh PowerPoint</Application>
  <PresentationFormat>Widescreen</PresentationFormat>
  <Paragraphs>115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Garamond</vt:lpstr>
      <vt:lpstr>Times New Roman</vt:lpstr>
      <vt:lpstr>Wingdings 3</vt:lpstr>
      <vt:lpstr>Filo</vt:lpstr>
      <vt:lpstr>Rëndësia praktike e dallimit të insititutit të zëvendësimit </vt:lpstr>
      <vt:lpstr>Trashëgimi me zëvendësim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Konkluzion</vt:lpstr>
      <vt:lpstr>PowerPoint Presentation</vt:lpstr>
      <vt:lpstr>VKC Nr. 00-2023-3267 i Vendimit (399), date 20.06.2023  </vt:lpstr>
      <vt:lpstr>PowerPoint Presentation</vt:lpstr>
      <vt:lpstr>PowerPoint Presentation</vt:lpstr>
      <vt:lpstr>PowerPoint Presentation</vt:lpstr>
      <vt:lpstr>Vendimi i Kolegjeve të Bashkuara tw GJ.L. nr.1/2014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procedimenti in camera di consiglio</dc:title>
  <dc:creator>User</dc:creator>
  <cp:lastModifiedBy>Altin Shkurti</cp:lastModifiedBy>
  <cp:revision>214</cp:revision>
  <cp:lastPrinted>2014-11-03T09:13:32Z</cp:lastPrinted>
  <dcterms:created xsi:type="dcterms:W3CDTF">2014-10-29T11:54:51Z</dcterms:created>
  <dcterms:modified xsi:type="dcterms:W3CDTF">2024-03-18T19:09:45Z</dcterms:modified>
</cp:coreProperties>
</file>