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82" r:id="rId8"/>
    <p:sldId id="283" r:id="rId9"/>
    <p:sldId id="284" r:id="rId10"/>
    <p:sldId id="285" r:id="rId11"/>
    <p:sldId id="286" r:id="rId12"/>
    <p:sldId id="262" r:id="rId13"/>
    <p:sldId id="287" r:id="rId14"/>
    <p:sldId id="263" r:id="rId15"/>
    <p:sldId id="288" r:id="rId16"/>
    <p:sldId id="264" r:id="rId17"/>
    <p:sldId id="265" r:id="rId18"/>
    <p:sldId id="266" r:id="rId19"/>
    <p:sldId id="267" r:id="rId20"/>
    <p:sldId id="268" r:id="rId21"/>
    <p:sldId id="269" r:id="rId22"/>
    <p:sldId id="270" r:id="rId23"/>
    <p:sldId id="271" r:id="rId24"/>
    <p:sldId id="289" r:id="rId2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E276-FDE5-49B4-80DB-7966F3AFE63D}"/>
              </a:ext>
            </a:extLst>
          </p:cNvPr>
          <p:cNvSpPr>
            <a:spLocks noGrp="1"/>
          </p:cNvSpPr>
          <p:nvPr>
            <p:ph type="ctrTitle"/>
          </p:nvPr>
        </p:nvSpPr>
        <p:spPr/>
        <p:txBody>
          <a:bodyPr>
            <a:normAutofit fontScale="90000"/>
          </a:bodyPr>
          <a:lstStyle/>
          <a:p>
            <a:pPr algn="ctr"/>
            <a:r>
              <a:rPr lang="en-US" dirty="0"/>
              <a:t>Y DHE TE TJERE KUNDER BULLGARISE </a:t>
            </a:r>
            <a:br>
              <a:rPr lang="en-US" dirty="0"/>
            </a:br>
            <a:r>
              <a:rPr lang="en-US" dirty="0"/>
              <a:t>5 SHTATOR 2023 </a:t>
            </a:r>
          </a:p>
        </p:txBody>
      </p:sp>
      <p:sp>
        <p:nvSpPr>
          <p:cNvPr id="3" name="Subtitle 2">
            <a:extLst>
              <a:ext uri="{FF2B5EF4-FFF2-40B4-BE49-F238E27FC236}">
                <a16:creationId xmlns:a16="http://schemas.microsoft.com/office/drawing/2014/main" id="{B6C77262-B04C-4320-ABF0-E2A35AE37BD1}"/>
              </a:ext>
            </a:extLst>
          </p:cNvPr>
          <p:cNvSpPr>
            <a:spLocks noGrp="1"/>
          </p:cNvSpPr>
          <p:nvPr>
            <p:ph type="subTitle" idx="1"/>
          </p:nvPr>
        </p:nvSpPr>
        <p:spPr/>
        <p:txBody>
          <a:bodyPr>
            <a:normAutofit/>
          </a:bodyPr>
          <a:lstStyle/>
          <a:p>
            <a:pPr algn="ctr"/>
            <a:endParaRPr lang="en-US" sz="2000" b="1" dirty="0"/>
          </a:p>
          <a:p>
            <a:pPr algn="ctr"/>
            <a:r>
              <a:rPr lang="en-US" sz="2000" b="1" dirty="0"/>
              <a:t>Irida </a:t>
            </a:r>
            <a:r>
              <a:rPr lang="en-US" sz="2000" b="1" dirty="0" err="1"/>
              <a:t>Kacerja</a:t>
            </a:r>
            <a:r>
              <a:rPr lang="en-US" sz="2000" b="1" dirty="0"/>
              <a:t> </a:t>
            </a:r>
          </a:p>
        </p:txBody>
      </p:sp>
    </p:spTree>
    <p:extLst>
      <p:ext uri="{BB962C8B-B14F-4D97-AF65-F5344CB8AC3E}">
        <p14:creationId xmlns:p14="http://schemas.microsoft.com/office/powerpoint/2010/main" val="533549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794CD-F210-17C3-1DA4-AD5061392CC1}"/>
              </a:ext>
            </a:extLst>
          </p:cNvPr>
          <p:cNvSpPr>
            <a:spLocks noGrp="1"/>
          </p:cNvSpPr>
          <p:nvPr>
            <p:ph type="title"/>
          </p:nvPr>
        </p:nvSpPr>
        <p:spPr/>
        <p:txBody>
          <a:bodyPr>
            <a:normAutofit/>
          </a:bodyPr>
          <a:lstStyle/>
          <a:p>
            <a:pPr marL="0" marR="0" algn="ctr">
              <a:lnSpc>
                <a:spcPct val="115000"/>
              </a:lnSpc>
              <a:spcBef>
                <a:spcPts val="0"/>
              </a:spcBef>
              <a:spcAft>
                <a:spcPts val="800"/>
              </a:spcAft>
            </a:pP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Ankim me shkrim pranë organeve të ndjekjes</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a:extLst>
              <a:ext uri="{FF2B5EF4-FFF2-40B4-BE49-F238E27FC236}">
                <a16:creationId xmlns:a16="http://schemas.microsoft.com/office/drawing/2014/main" id="{98C428D0-2563-0D72-1BBA-974EBD1BA76F}"/>
              </a:ext>
            </a:extLst>
          </p:cNvPr>
          <p:cNvSpPr>
            <a:spLocks noGrp="1"/>
          </p:cNvSpPr>
          <p:nvPr>
            <p:ph idx="1"/>
          </p:nvPr>
        </p:nvSpPr>
        <p:spPr/>
        <p:txBody>
          <a:bodyPr>
            <a:normAutofit/>
          </a:bodyPr>
          <a:lstStyle/>
          <a:p>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Pak para orës 12 të ditës së nesërme, 18 gusht 2017,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e shoqëruar nga shoqja e saj, paraqiti një ankesë pothuajse të njëjtë në prokurorinë e rrethit të Sofjes, duke specifikuar se z. V. kishte një pistoletë dhe se kishte frikë për jetën e saj. Shoqja bëri një deponim në të cilën ajo konfirmoi ato pika.</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Tree>
    <p:extLst>
      <p:ext uri="{BB962C8B-B14F-4D97-AF65-F5344CB8AC3E}">
        <p14:creationId xmlns:p14="http://schemas.microsoft.com/office/powerpoint/2010/main" val="1682469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842C-BEB4-DF0F-23B7-B6227A8FBAB2}"/>
              </a:ext>
            </a:extLst>
          </p:cNvPr>
          <p:cNvSpPr>
            <a:spLocks noGrp="1"/>
          </p:cNvSpPr>
          <p:nvPr>
            <p:ph type="title"/>
          </p:nvPr>
        </p:nvSpPr>
        <p:spPr/>
        <p:txBody>
          <a:bodyPr/>
          <a:lstStyle/>
          <a:p>
            <a:pPr algn="ctr"/>
            <a:r>
              <a:rPr lang="sq-AL" sz="36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Vrasja e </a:t>
            </a:r>
            <a:r>
              <a:rPr lang="sq-AL" sz="3600" b="1"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36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MË 18 GUSHT 2017</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C85C795-FFB5-E804-ACFE-A57F3233FFF8}"/>
              </a:ext>
            </a:extLst>
          </p:cNvPr>
          <p:cNvSpPr>
            <a:spLocks noGrp="1"/>
          </p:cNvSpPr>
          <p:nvPr>
            <p:ph idx="1"/>
          </p:nvPr>
        </p:nvSpPr>
        <p:spPr/>
        <p:txBody>
          <a:bodyPr>
            <a:normAutofit fontScale="92500" lnSpcReduction="10000"/>
          </a:bodyPr>
          <a:lstStyle/>
          <a:p>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Pas daljes nga ambientet e prokurorisë së rrethit të Sofjes, rreth orës 13.50. Zonja V. dhe shoqja e saj shkuan në një kafene jo larg vendit ku jetonte zonja V. dhe u ulën në tarracën e saj. Pak para orës 15.00. Z. V., i cili me sa duket i kishte pikasur, iu afrua dhe e pyeti zonjën V. nëse mund të flisnin për fëmijët e tyre. Ajo refuzoi dhe e paralajmëroi se do të thërriste policinë nëse ai nuk largohej. Ai u largua, u kthye në makinën e tij dhe e parkoi atë afër kafenesë. </a:t>
            </a:r>
            <a:endParaRPr lang="en-US"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Më pas ai doli nga makina, duke mbajtur një pistoletë në brez (për të cilën kishte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patur</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licencë për armë zjarri përmes një prej kompanive të tij në vitet 1998-2006) dhe iu afrua sërish zonjës V. Ajo përsëriti se do të thërriste policinë dhe filloi duke thirrur numrin e urgjencës 112 në telefonin e saj celular, ku z. V. bërtiti se ajo i kishte shkatërruar jetën, e nxori pistoletën nga poshtë bluzës dhe e qëlloi pesë herë në kokë dhe në bust.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ka ndërruar jetë në vend. Menjëherë pas kësaj z. V. shkoi në një stacion policie për t'u dorëzuar.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5252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BD2B-51B6-44CA-8EC2-9CD373A9480A}"/>
              </a:ext>
            </a:extLst>
          </p:cNvPr>
          <p:cNvSpPr>
            <a:spLocks noGrp="1"/>
          </p:cNvSpPr>
          <p:nvPr>
            <p:ph type="title"/>
          </p:nvPr>
        </p:nvSpPr>
        <p:spPr/>
        <p:txBody>
          <a:bodyPr>
            <a:normAutofit/>
          </a:bodyPr>
          <a:lstStyle/>
          <a:p>
            <a:pPr algn="ctr"/>
            <a:r>
              <a:rPr lang="sq-AL" sz="3200" b="1" dirty="0">
                <a:solidFill>
                  <a:srgbClr val="202124"/>
                </a:solidFill>
                <a:effectLst/>
                <a:latin typeface="Times New Roman" panose="02020603050405020304" pitchFamily="18" charset="0"/>
                <a:ea typeface="Calibri" panose="020F0502020204030204" pitchFamily="34" charset="0"/>
              </a:rPr>
              <a:t>PROCEDURA PENALE KUNDËR Z. V.</a:t>
            </a:r>
            <a:endParaRPr lang="en-US" sz="3200" dirty="0"/>
          </a:p>
        </p:txBody>
      </p:sp>
      <p:sp>
        <p:nvSpPr>
          <p:cNvPr id="3" name="Content Placeholder 2">
            <a:extLst>
              <a:ext uri="{FF2B5EF4-FFF2-40B4-BE49-F238E27FC236}">
                <a16:creationId xmlns:a16="http://schemas.microsoft.com/office/drawing/2014/main" id="{AEE90E0B-8335-4C19-990B-E123B8115374}"/>
              </a:ext>
            </a:extLst>
          </p:cNvPr>
          <p:cNvSpPr>
            <a:spLocks noGrp="1"/>
          </p:cNvSpPr>
          <p:nvPr>
            <p:ph idx="1"/>
          </p:nvPr>
        </p:nvSpPr>
        <p:spPr/>
        <p:txBody>
          <a:bodyPr>
            <a:normAutofit/>
          </a:bodyPr>
          <a:lstStyle/>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Në stacionin e policisë, z. V. u arrestua. Më 22 gusht 2017, gjykata e qytetit të Sofjes e vendosi atë në paraburgim, duke vënë në dukje, veçanërisht, se mënyra se si ai kishte qëlluar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gjendja e tij e paqëndrueshme mendore sugjeronin se ai mund të kryente vepra të tjera nëse nuk i hiqej liria. . Më 29 gusht 2017, Gjykata e Apelit të Sofjes e la në fuqi atë vendim, duke rënë dakord me arsyetimin e tij.</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Në fund të vitit 2017 z. V. u gjykua për vrasje të rëndë dhe posedim të paligjshëm të armës së zjarrit. Më 5 janar 2018, Gjykata e qytetit të Sofjes e dënoi atë për këto vepra dhe e dënoi me trembëdhjetë vjet e katër muaj burgim, për t'u vuajtur nën "regjimin e rëndë". Ai gjithashtu e urdhëroi atë të paguante secilës prej vajzave të tij (kërkuesit e dytë dhe të tretë), të cilat kishin ngritur padi civile kundër tij, 250,000 BGN (127,822 EUR), plus interes, në lidhje me dëmin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jopasuror</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20013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834D-CFEE-7A24-538D-210027CA8506}"/>
              </a:ext>
            </a:extLst>
          </p:cNvPr>
          <p:cNvSpPr>
            <a:spLocks noGrp="1"/>
          </p:cNvSpPr>
          <p:nvPr>
            <p:ph type="title"/>
          </p:nvPr>
        </p:nvSpPr>
        <p:spPr/>
        <p:txBody>
          <a:bodyPr/>
          <a:lstStyle/>
          <a:p>
            <a:pPr algn="ctr"/>
            <a:r>
              <a:rPr lang="sq-AL" sz="3600" b="1" dirty="0">
                <a:solidFill>
                  <a:srgbClr val="202124"/>
                </a:solidFill>
                <a:effectLst/>
                <a:latin typeface="Times New Roman" panose="02020603050405020304" pitchFamily="18" charset="0"/>
                <a:ea typeface="Calibri" panose="020F0502020204030204" pitchFamily="34" charset="0"/>
              </a:rPr>
              <a:t>PROCEDURA PENALE KUNDËR Z. V.</a:t>
            </a:r>
            <a:endParaRPr lang="en-US" dirty="0"/>
          </a:p>
        </p:txBody>
      </p:sp>
      <p:sp>
        <p:nvSpPr>
          <p:cNvPr id="3" name="Content Placeholder 2">
            <a:extLst>
              <a:ext uri="{FF2B5EF4-FFF2-40B4-BE49-F238E27FC236}">
                <a16:creationId xmlns:a16="http://schemas.microsoft.com/office/drawing/2014/main" id="{2E3F3BCF-6912-ADBC-0654-D17B956C45CB}"/>
              </a:ext>
            </a:extLst>
          </p:cNvPr>
          <p:cNvSpPr>
            <a:spLocks noGrp="1"/>
          </p:cNvSpPr>
          <p:nvPr>
            <p:ph idx="1"/>
          </p:nvPr>
        </p:nvSpPr>
        <p:spPr/>
        <p:txBody>
          <a:bodyPr/>
          <a:lstStyle/>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vuri në dukje, në veçanti, se një shoqërie me përgjegjësi të kufizuar të drejtuar nga z. V. i ishte dhënë një licencë për armë zjarri në vitin 1998, dhe se kjo licencë ishte rinovuar në 1999, 2000 dhe 2003, por kishte skaduar në vitin 2006, që nënkuptonte se për të gjithë periudhën pasuese zotërimi i pistoletës nga z. V. kishte qenë i paligjshëm.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vazhdoi duke thënë se gjeti të besueshme provat e shoqes së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në lidhje me kërcënimet e mëparshme ndaj saj, dhe se ankesat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në polici dhe autoritetet e ndjekjes dhe urdhri i mbrojtjes i lëshuar për të ishin të gjitha prova se ajo kishte pasur arsye serioze për t'i frikësuar z. V. Kur caktoi dënimin e z. V., gjykata mori ngacmimin që i kishte bërë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gjatë muajve para vrasjes së saj dhe kërcënimet e tij me vdekje kundër saj si një faktor rëndues.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821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501B7-0C26-4E4B-AF81-2F919B0EB991}"/>
              </a:ext>
            </a:extLst>
          </p:cNvPr>
          <p:cNvSpPr>
            <a:spLocks noGrp="1"/>
          </p:cNvSpPr>
          <p:nvPr>
            <p:ph type="title"/>
          </p:nvPr>
        </p:nvSpPr>
        <p:spPr/>
        <p:txBody>
          <a:bodyPr>
            <a:normAutofit/>
          </a:bodyPr>
          <a:lstStyle/>
          <a:p>
            <a:pPr algn="ctr"/>
            <a:r>
              <a:rPr lang="en-US" sz="3200" b="1" dirty="0">
                <a:effectLst/>
                <a:latin typeface="Times New Roman" panose="02020603050405020304" pitchFamily="18" charset="0"/>
                <a:ea typeface="Times New Roman" panose="02020603050405020304" pitchFamily="18" charset="0"/>
              </a:rPr>
              <a:t>HETIMI</a:t>
            </a:r>
            <a:r>
              <a:rPr lang="sq-AL" sz="3200" b="1" dirty="0">
                <a:solidFill>
                  <a:srgbClr val="202124"/>
                </a:solidFill>
                <a:effectLst/>
                <a:latin typeface="Times New Roman" panose="02020603050405020304" pitchFamily="18" charset="0"/>
                <a:ea typeface="Calibri" panose="020F0502020204030204" pitchFamily="34" charset="0"/>
              </a:rPr>
              <a:t> I BRENDSHËM NGA POLICIA</a:t>
            </a:r>
            <a:endParaRPr lang="en-US" sz="3200" dirty="0"/>
          </a:p>
        </p:txBody>
      </p:sp>
      <p:sp>
        <p:nvSpPr>
          <p:cNvPr id="3" name="Content Placeholder 2">
            <a:extLst>
              <a:ext uri="{FF2B5EF4-FFF2-40B4-BE49-F238E27FC236}">
                <a16:creationId xmlns:a16="http://schemas.microsoft.com/office/drawing/2014/main" id="{47FE6C4C-30BD-4F0C-A09E-17E682117C0C}"/>
              </a:ext>
            </a:extLst>
          </p:cNvPr>
          <p:cNvSpPr>
            <a:spLocks noGrp="1"/>
          </p:cNvSpPr>
          <p:nvPr>
            <p:ph idx="1"/>
          </p:nvPr>
        </p:nvSpPr>
        <p:spPr/>
        <p:txBody>
          <a:bodyPr>
            <a:normAutofit/>
          </a:bodyPr>
          <a:lstStyle/>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Më 25 gusht 2017, policia hapi një hetim të brendshëm për të vlerësuar nëse procedurat operative në rastet e dhunës në familje ishin ndjekur siç duhet në rastin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Hetimi u krye nga katër inspektorë. Ata morën deklarata me shkrim nga një numër oficerësh të përfshirë në trajtimin e ankesave të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urdhrave të mbrojtjes në favor të saj, dhe morën materiale të tjera të ndryshme.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Raporti i hetimit u përfundua rreth shtatë javë më vonë, më 5 tetor 2017, dhe u shtri në njëzet faqe. Ai përshkroi në detaje të gjitha hapat e ndërmarra nga policia në rastin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bëri rekomandime të ndryshme, duke përfshirë masat disiplinore. Duket se dhjetë oficerëve iu dhanë dënime disiplinore në bazë të gjetjeve të raportit. Tre prej tyre u dënuan me qortim (dënimi i tretë më i ashpër i parashikuar nga statuti) për një periudhë prej gjashtë muajsh. Nuk ka të dhëna për dënimet e dhëna për shtatë policët e tjerë.</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46665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E76EB-1775-A1F3-E081-774D3CC0FC62}"/>
              </a:ext>
            </a:extLst>
          </p:cNvPr>
          <p:cNvSpPr>
            <a:spLocks noGrp="1"/>
          </p:cNvSpPr>
          <p:nvPr>
            <p:ph type="title"/>
          </p:nvPr>
        </p:nvSpPr>
        <p:spPr/>
        <p:txBody>
          <a:bodyPr/>
          <a:lstStyle/>
          <a:p>
            <a:pPr algn="ctr"/>
            <a:r>
              <a:rPr lang="en-US" b="1" dirty="0" err="1"/>
              <a:t>Kuadri</a:t>
            </a:r>
            <a:r>
              <a:rPr lang="en-US" b="1" dirty="0"/>
              <a:t> </a:t>
            </a:r>
            <a:r>
              <a:rPr lang="en-US" b="1" dirty="0" err="1"/>
              <a:t>ligjor</a:t>
            </a:r>
            <a:r>
              <a:rPr lang="en-US" b="1" dirty="0"/>
              <a:t> </a:t>
            </a:r>
            <a:r>
              <a:rPr lang="en-US" b="1" dirty="0" err="1"/>
              <a:t>perkates</a:t>
            </a:r>
            <a:r>
              <a:rPr lang="en-US" b="1" dirty="0"/>
              <a:t> ne </a:t>
            </a:r>
            <a:r>
              <a:rPr lang="en-US" b="1" dirty="0" err="1"/>
              <a:t>Bullgari</a:t>
            </a:r>
            <a:r>
              <a:rPr lang="en-US" b="1" dirty="0"/>
              <a:t> </a:t>
            </a:r>
          </a:p>
        </p:txBody>
      </p:sp>
      <p:sp>
        <p:nvSpPr>
          <p:cNvPr id="3" name="Text Placeholder 2">
            <a:extLst>
              <a:ext uri="{FF2B5EF4-FFF2-40B4-BE49-F238E27FC236}">
                <a16:creationId xmlns:a16="http://schemas.microsoft.com/office/drawing/2014/main" id="{45DBBE63-0328-708F-B4B9-86BCE66A2A01}"/>
              </a:ext>
            </a:extLst>
          </p:cNvPr>
          <p:cNvSpPr>
            <a:spLocks noGrp="1"/>
          </p:cNvSpPr>
          <p:nvPr>
            <p:ph type="body" idx="1"/>
          </p:nvPr>
        </p:nvSpPr>
        <p:spPr/>
        <p:txBody>
          <a:bodyPr/>
          <a:lstStyle/>
          <a:p>
            <a:r>
              <a:rPr lang="en-US" dirty="0"/>
              <a:t>E </a:t>
            </a:r>
            <a:r>
              <a:rPr lang="en-US" dirty="0" err="1"/>
              <a:t>drejta</a:t>
            </a:r>
            <a:r>
              <a:rPr lang="en-US" dirty="0"/>
              <a:t> e </a:t>
            </a:r>
            <a:r>
              <a:rPr lang="en-US" dirty="0" err="1"/>
              <a:t>brendshme</a:t>
            </a:r>
            <a:r>
              <a:rPr lang="en-US" dirty="0"/>
              <a:t> </a:t>
            </a:r>
            <a:r>
              <a:rPr lang="en-US" dirty="0" err="1"/>
              <a:t>bullgare</a:t>
            </a:r>
            <a:r>
              <a:rPr lang="en-US" dirty="0"/>
              <a:t> </a:t>
            </a:r>
          </a:p>
        </p:txBody>
      </p:sp>
      <p:sp>
        <p:nvSpPr>
          <p:cNvPr id="4" name="Content Placeholder 3">
            <a:extLst>
              <a:ext uri="{FF2B5EF4-FFF2-40B4-BE49-F238E27FC236}">
                <a16:creationId xmlns:a16="http://schemas.microsoft.com/office/drawing/2014/main" id="{189A40F2-EC0B-CE4E-D305-5B66065B4D50}"/>
              </a:ext>
            </a:extLst>
          </p:cNvPr>
          <p:cNvSpPr>
            <a:spLocks noGrp="1"/>
          </p:cNvSpPr>
          <p:nvPr>
            <p:ph sz="half" idx="2"/>
          </p:nvPr>
        </p:nvSpPr>
        <p:spPr/>
        <p:txBody>
          <a:bodyPr/>
          <a:lstStyle/>
          <a:p>
            <a:r>
              <a:rPr lang="sq-AL" sz="18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 Ligji për Mbrojtjen Kundër Dhunës në Familje 2005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(b) Zbatimi i urdhrave të mbrojtjes së përkohshme dhe përfundimtare nga policia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 Placeholder 4">
            <a:extLst>
              <a:ext uri="{FF2B5EF4-FFF2-40B4-BE49-F238E27FC236}">
                <a16:creationId xmlns:a16="http://schemas.microsoft.com/office/drawing/2014/main" id="{DB1058A4-8D9E-BFF4-03B6-3209C37F1837}"/>
              </a:ext>
            </a:extLst>
          </p:cNvPr>
          <p:cNvSpPr>
            <a:spLocks noGrp="1"/>
          </p:cNvSpPr>
          <p:nvPr>
            <p:ph type="body" sz="quarter" idx="3"/>
          </p:nvPr>
        </p:nvSpPr>
        <p:spPr/>
        <p:txBody>
          <a:bodyPr/>
          <a:lstStyle/>
          <a:p>
            <a:r>
              <a:rPr lang="en-US" dirty="0"/>
              <a:t>E </a:t>
            </a:r>
            <a:r>
              <a:rPr lang="en-US" dirty="0" err="1"/>
              <a:t>drejta</a:t>
            </a:r>
            <a:r>
              <a:rPr lang="en-US" dirty="0"/>
              <a:t> e </a:t>
            </a:r>
            <a:r>
              <a:rPr lang="en-US" dirty="0" err="1"/>
              <a:t>brendshme</a:t>
            </a:r>
            <a:r>
              <a:rPr lang="en-US" dirty="0"/>
              <a:t> </a:t>
            </a:r>
            <a:r>
              <a:rPr lang="en-US" dirty="0" err="1"/>
              <a:t>bullgare</a:t>
            </a:r>
            <a:r>
              <a:rPr lang="en-US" dirty="0"/>
              <a:t> </a:t>
            </a:r>
          </a:p>
        </p:txBody>
      </p:sp>
      <p:sp>
        <p:nvSpPr>
          <p:cNvPr id="6" name="Content Placeholder 5">
            <a:extLst>
              <a:ext uri="{FF2B5EF4-FFF2-40B4-BE49-F238E27FC236}">
                <a16:creationId xmlns:a16="http://schemas.microsoft.com/office/drawing/2014/main" id="{7E57A116-03F6-58DF-8638-EE29CD85028A}"/>
              </a:ext>
            </a:extLst>
          </p:cNvPr>
          <p:cNvSpPr>
            <a:spLocks noGrp="1"/>
          </p:cNvSpPr>
          <p:nvPr>
            <p:ph sz="quarter" idx="4"/>
          </p:nvPr>
        </p:nvSpPr>
        <p:spPr/>
        <p:txBody>
          <a:bodyPr/>
          <a:lstStyle/>
          <a:p>
            <a:r>
              <a:rPr lang="sq-AL" sz="18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2. Mbrojtja policore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b="1" dirty="0">
                <a:solidFill>
                  <a:srgbClr val="202124"/>
                </a:solidFill>
                <a:effectLst/>
                <a:latin typeface="Times New Roman" panose="02020603050405020304" pitchFamily="18" charset="0"/>
                <a:ea typeface="Calibri" panose="020F0502020204030204" pitchFamily="34" charset="0"/>
              </a:rPr>
              <a:t>B. Rrugë të tjera të mundshme të mbrojtjes nga dhuna në familje</a:t>
            </a:r>
            <a:endParaRPr lang="en-US" sz="1800" b="1" dirty="0">
              <a:solidFill>
                <a:srgbClr val="202124"/>
              </a:solidFill>
              <a:effectLst/>
              <a:latin typeface="Times New Roman" panose="02020603050405020304" pitchFamily="18" charset="0"/>
              <a:ea typeface="Calibri" panose="020F0502020204030204" pitchFamily="34" charset="0"/>
            </a:endParaRPr>
          </a:p>
          <a:p>
            <a:r>
              <a:rPr lang="sq-AL" sz="18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C. Legjislacioni për kontrollin e armëve të zjarrit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46602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3B263-D2D1-491E-AC21-01813AF49CB4}"/>
              </a:ext>
            </a:extLst>
          </p:cNvPr>
          <p:cNvSpPr>
            <a:spLocks noGrp="1"/>
          </p:cNvSpPr>
          <p:nvPr>
            <p:ph type="title"/>
          </p:nvPr>
        </p:nvSpPr>
        <p:spPr/>
        <p:txBody>
          <a:bodyPr>
            <a:normAutofit/>
          </a:bodyPr>
          <a:lstStyle/>
          <a:p>
            <a:pPr marL="0" marR="0" algn="ctr">
              <a:lnSpc>
                <a:spcPct val="115000"/>
              </a:lnSpc>
              <a:spcBef>
                <a:spcPts val="0"/>
              </a:spcBef>
              <a:spcAft>
                <a:spcPts val="800"/>
              </a:spcAft>
            </a:pP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PRETENDIM SHKELJE E NENIT 2 TË KONVENTËS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673A22-2BF7-471D-A822-0926A0A29F41}"/>
              </a:ext>
            </a:extLst>
          </p:cNvPr>
          <p:cNvSpPr>
            <a:spLocks noGrp="1"/>
          </p:cNvSpPr>
          <p:nvPr>
            <p:ph idx="1"/>
          </p:nvPr>
        </p:nvSpPr>
        <p:spPr/>
        <p:txBody>
          <a:bodyPr>
            <a:normAutofit fontScale="92500"/>
          </a:bodyPr>
          <a:lstStyle/>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Ankuesit u ankuan sipas neneve 2 dhe 13 të Konventës se autoritetet nuk e kishin mbrojtur në mënyrë efektive jetën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se nuk kishte pasur një mjet juridik efektiv në këtë drejtim.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Ankuesit parashtruan se megjithëse ankesat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deklaratat e shoqes së saj kishin pasur informacion të mjaftueshëm për të paralajmëruar autoritetet për rrezikun për jetën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autoritetet nuk e kishin hetuar çështjen më thellësisht, siç kishte qenë detyra e tyre, jo më pak për shkak se bërja e kërcënimeve me vdekje ishte një vepër e ndikuar publikisht. Si çdo viktimë tjetër e dhunës në familje, zonja V. kishte qenë e pambrojtur. Megjithatë, autoritetet nuk i kishin marrë seriozisht akuzat e saj dhe ishin përpjekur t'i minimizonin ato. Ajo kishte ngritur procedurën e urdhrit të mbrojtjes pikërisht sepse kishte frikë për jetën e saj.</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dirty="0">
                <a:solidFill>
                  <a:srgbClr val="202124"/>
                </a:solidFill>
                <a:effectLst/>
                <a:latin typeface="Times New Roman" panose="02020603050405020304" pitchFamily="18" charset="0"/>
                <a:ea typeface="Calibri" panose="020F0502020204030204" pitchFamily="34" charset="0"/>
              </a:rPr>
              <a:t>Në mbrëmjen e 17 gushtit 2017, autoritetet nuk ishin përpjekur të gjenin z. V. ose të hetonin shkeljen e pretenduar të urdhrit të mbrojtjes ndaj tij.</a:t>
            </a:r>
            <a:endParaRPr lang="en-US" dirty="0"/>
          </a:p>
        </p:txBody>
      </p:sp>
    </p:spTree>
    <p:extLst>
      <p:ext uri="{BB962C8B-B14F-4D97-AF65-F5344CB8AC3E}">
        <p14:creationId xmlns:p14="http://schemas.microsoft.com/office/powerpoint/2010/main" val="3995644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4F214-B108-43CC-8078-408F3C203099}"/>
              </a:ext>
            </a:extLst>
          </p:cNvPr>
          <p:cNvSpPr>
            <a:spLocks noGrp="1"/>
          </p:cNvSpPr>
          <p:nvPr>
            <p:ph type="title"/>
          </p:nvPr>
        </p:nvSpPr>
        <p:spPr/>
        <p:txBody>
          <a:bodyPr>
            <a:normAutofit/>
          </a:bodyPr>
          <a:lstStyle/>
          <a:p>
            <a:pPr algn="ctr"/>
            <a:r>
              <a:rPr lang="sq-AL" sz="3200" b="1" dirty="0">
                <a:effectLst/>
                <a:latin typeface="Times New Roman" panose="02020603050405020304" pitchFamily="18" charset="0"/>
                <a:ea typeface="Times New Roman" panose="02020603050405020304" pitchFamily="18" charset="0"/>
              </a:rPr>
              <a:t>Vlerësimi i Gjykatës</a:t>
            </a:r>
            <a:endParaRPr lang="en-US" sz="3200" dirty="0"/>
          </a:p>
        </p:txBody>
      </p:sp>
      <p:sp>
        <p:nvSpPr>
          <p:cNvPr id="3" name="Content Placeholder 2">
            <a:extLst>
              <a:ext uri="{FF2B5EF4-FFF2-40B4-BE49-F238E27FC236}">
                <a16:creationId xmlns:a16="http://schemas.microsoft.com/office/drawing/2014/main" id="{EE7CE8D4-3DB8-48F3-B021-BE64E2354720}"/>
              </a:ext>
            </a:extLst>
          </p:cNvPr>
          <p:cNvSpPr>
            <a:spLocks noGrp="1"/>
          </p:cNvSpPr>
          <p:nvPr>
            <p:ph idx="1"/>
          </p:nvPr>
        </p:nvSpPr>
        <p:spPr/>
        <p:txBody>
          <a:bodyPr>
            <a:normAutofit fontScale="92500" lnSpcReduction="20000"/>
          </a:bodyPr>
          <a:lstStyle/>
          <a:p>
            <a:pPr marL="0" marR="0" algn="just">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gjithmonë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tërhequr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fizikisht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ai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raport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2008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25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shpërblimin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punën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dyshuarit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hypur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mekanik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duke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treguar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brendshhmet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kërcyer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secilin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tyre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mënyrë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shfrenuar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provokuese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fund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mbrëmjes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idenë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marredhenies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grup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larguar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telefonuar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bashkuar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ta. Ata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asnjë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tyre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pazoti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vepruar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S.L e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thënë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dëshira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86435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BEA65-31EE-4A28-8522-2A77F0A8B926}"/>
              </a:ext>
            </a:extLst>
          </p:cNvPr>
          <p:cNvSpPr>
            <a:spLocks noGrp="1"/>
          </p:cNvSpPr>
          <p:nvPr>
            <p:ph type="title"/>
          </p:nvPr>
        </p:nvSpPr>
        <p:spPr/>
        <p:txBody>
          <a:bodyPr/>
          <a:lstStyle/>
          <a:p>
            <a:pPr algn="ctr"/>
            <a:r>
              <a:rPr lang="en-US" b="1" dirty="0" err="1"/>
              <a:t>Vleresimi</a:t>
            </a:r>
            <a:r>
              <a:rPr lang="en-US" b="1" dirty="0"/>
              <a:t> </a:t>
            </a:r>
            <a:r>
              <a:rPr lang="en-US" b="1" dirty="0" err="1"/>
              <a:t>i</a:t>
            </a:r>
            <a:r>
              <a:rPr lang="en-US" b="1" dirty="0"/>
              <a:t> </a:t>
            </a:r>
            <a:r>
              <a:rPr lang="en-US" b="1" dirty="0" err="1"/>
              <a:t>Gjykates</a:t>
            </a:r>
            <a:endParaRPr lang="en-US" b="1" dirty="0"/>
          </a:p>
        </p:txBody>
      </p:sp>
      <p:sp>
        <p:nvSpPr>
          <p:cNvPr id="3" name="Content Placeholder 2">
            <a:extLst>
              <a:ext uri="{FF2B5EF4-FFF2-40B4-BE49-F238E27FC236}">
                <a16:creationId xmlns:a16="http://schemas.microsoft.com/office/drawing/2014/main" id="{69987E82-4BBC-43CA-9CE8-6A76F1CD6E23}"/>
              </a:ext>
            </a:extLst>
          </p:cNvPr>
          <p:cNvSpPr>
            <a:spLocks noGrp="1"/>
          </p:cNvSpPr>
          <p:nvPr>
            <p:ph idx="1"/>
          </p:nvPr>
        </p:nvSpPr>
        <p:spPr/>
        <p:txBody>
          <a:bodyPr>
            <a:normAutofit/>
          </a:bodyPr>
          <a:lstStyle/>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Autoritetet u përgjigjën menjëherë vetëm në një nga ato raste. Është e vërtetë se më 14 nëntor 2016, policia e Sofjes iu përgjigj ankesës së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për prerjen e gomave të makinës së saj mjaft shpejt. Por gjithçka që ata bënë në atë rast ishte të shënonin pretendimet e saj dhe ta drejtonin atë të bënte një ankesë me shkrim. Kur ajo e bëri këtë, ata kërkuan vetëm të merrnin prova të tjera në lidhje me ankesën më shumë se një muaj më vonë, dhe gjithçka që bënë në këtë drejtim ishte t'u shkruanin një letër kolegëve të tyre në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Yambol</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dhe më pas të shënonin përgjigjen. Në të vërtetë, siç u regjistrua nga hetimi i brendshëm që pasoi, ky ishte hapi i vetëm që ata ndërmorën gjatë gjithë dy muajve gjatë të cilëve po trajtonin çështjen.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Më pas, policisë së Sofjes iu deshën nëntë ditë për të intervistuar z. V. në lidhje me pretendimet se ai e kishte ndjekur dhe kërcënuar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më 13 shkurt 2017 dhe për ta paralajmëruar atë në lidhje me këtë.</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10162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213A-AA1D-41DE-8381-6BB29845796A}"/>
              </a:ext>
            </a:extLst>
          </p:cNvPr>
          <p:cNvSpPr>
            <a:spLocks noGrp="1"/>
          </p:cNvSpPr>
          <p:nvPr>
            <p:ph type="title"/>
          </p:nvPr>
        </p:nvSpPr>
        <p:spPr/>
        <p:txBody>
          <a:bodyPr/>
          <a:lstStyle/>
          <a:p>
            <a:pPr algn="ctr"/>
            <a:r>
              <a:rPr lang="en-US" b="1" dirty="0" err="1"/>
              <a:t>Vleresimi</a:t>
            </a:r>
            <a:r>
              <a:rPr lang="en-US" b="1" dirty="0"/>
              <a:t> </a:t>
            </a:r>
            <a:r>
              <a:rPr lang="en-US" b="1" dirty="0" err="1"/>
              <a:t>i</a:t>
            </a:r>
            <a:r>
              <a:rPr lang="en-US" b="1" dirty="0"/>
              <a:t> </a:t>
            </a:r>
            <a:r>
              <a:rPr lang="en-US" b="1" dirty="0" err="1"/>
              <a:t>Gjykates</a:t>
            </a:r>
            <a:r>
              <a:rPr lang="en-US" b="1" dirty="0"/>
              <a:t> </a:t>
            </a:r>
          </a:p>
        </p:txBody>
      </p:sp>
      <p:sp>
        <p:nvSpPr>
          <p:cNvPr id="3" name="Content Placeholder 2">
            <a:extLst>
              <a:ext uri="{FF2B5EF4-FFF2-40B4-BE49-F238E27FC236}">
                <a16:creationId xmlns:a16="http://schemas.microsoft.com/office/drawing/2014/main" id="{91DA2363-0ECC-49D8-99E2-1E5A46DE3076}"/>
              </a:ext>
            </a:extLst>
          </p:cNvPr>
          <p:cNvSpPr>
            <a:spLocks noGrp="1"/>
          </p:cNvSpPr>
          <p:nvPr>
            <p:ph idx="1"/>
          </p:nvPr>
        </p:nvSpPr>
        <p:spPr/>
        <p:txBody>
          <a:bodyPr>
            <a:normAutofit fontScale="92500" lnSpcReduction="10000"/>
          </a:bodyPr>
          <a:lstStyle/>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Sikur autoritetet të kishin kryer një vlerësim të duhur të rrezikut, veçanërisht më 17 gusht 2017, ka të ngjarë që ata do të kishin vlerësuar – bazuar në informacionin që kishin në dispozicion në atë kohë – që z. V., i cili pretendohej se kishte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akses</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në një pistoletë dhe kishte shfaqur vazhdimisht shenjat e një qëndrimi të zemëruar, të dhunshëm dhe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obsesiv</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ndaj zonjës V., mund të përbënte një rrezik real dhe të menjëhershëm për jetën e saj, pasi këto nocione duhen kuptuar në kontekstin e dhunës në familjes. </a:t>
            </a:r>
            <a:endPar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Në fund të fundit, në shkurt 2017, Gjykata e Qarkut të Sofjes i kishte gjetur pretendimet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në lidhje me incidentin e 13 shkurtit 2017 mjaftueshëm të besueshme për të lëshuar një urdhër mbrojtje të përkohshme në favor të saj një ditë pasi ajo ngriti procedurat e urdhrit të mbrojtjes. </a:t>
            </a:r>
            <a:r>
              <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utoritetet</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duhet të kishin vlerësuar realitetin dhe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menjëhershmërinë</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e rrezikut për jetën e zonjës V.. Fakti që ata nuk duket se kanë qenë të paktën pjesërisht për shkak të mungesës së trajnimit specifik të oficerëve përkatës. Nuk duket se ata që morën përgjegjësinë për ankesat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ishin trajnuar në mënyrë specifike për dinamikën e dhunës në familje, siç kërkohet nga jurisprudenca e Gjykatës.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8535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59C9-E82D-470D-B827-9021445006DB}"/>
              </a:ext>
            </a:extLst>
          </p:cNvPr>
          <p:cNvSpPr>
            <a:spLocks noGrp="1"/>
          </p:cNvSpPr>
          <p:nvPr>
            <p:ph type="title"/>
          </p:nvPr>
        </p:nvSpPr>
        <p:spPr/>
        <p:txBody>
          <a:bodyPr/>
          <a:lstStyle/>
          <a:p>
            <a:pPr algn="ctr"/>
            <a:r>
              <a:rPr lang="en-US" dirty="0"/>
              <a:t>Y DHE TE TJERE KUNDER BULLGARISE  </a:t>
            </a:r>
            <a:br>
              <a:rPr lang="en-US" dirty="0"/>
            </a:br>
            <a:r>
              <a:rPr lang="en-US" dirty="0"/>
              <a:t>05.09.2023 </a:t>
            </a:r>
          </a:p>
        </p:txBody>
      </p:sp>
      <p:sp>
        <p:nvSpPr>
          <p:cNvPr id="3" name="Content Placeholder 2">
            <a:extLst>
              <a:ext uri="{FF2B5EF4-FFF2-40B4-BE49-F238E27FC236}">
                <a16:creationId xmlns:a16="http://schemas.microsoft.com/office/drawing/2014/main" id="{397913D8-82EC-4E31-AAEB-702813DA11C7}"/>
              </a:ext>
            </a:extLst>
          </p:cNvPr>
          <p:cNvSpPr>
            <a:spLocks noGrp="1"/>
          </p:cNvSpPr>
          <p:nvPr>
            <p:ph idx="1"/>
          </p:nvPr>
        </p:nvSpPr>
        <p:spPr/>
        <p:txBody>
          <a:bodyPr>
            <a:normAutofit/>
          </a:bodyPr>
          <a:lstStyle/>
          <a:p>
            <a:pPr algn="just"/>
            <a:r>
              <a:rPr lang="en-US" sz="2400" dirty="0">
                <a:effectLst/>
                <a:latin typeface="Times New Roman" panose="02020603050405020304" pitchFamily="18" charset="0"/>
                <a:ea typeface="Calibri" panose="020F0502020204030204" pitchFamily="34" charset="0"/>
              </a:rPr>
              <a:t>Neni 2 – </a:t>
            </a:r>
            <a:r>
              <a:rPr lang="en-US" sz="2400" dirty="0" err="1">
                <a:effectLst/>
                <a:latin typeface="Times New Roman" panose="02020603050405020304" pitchFamily="18" charset="0"/>
                <a:ea typeface="Calibri" panose="020F0502020204030204" pitchFamily="34" charset="0"/>
              </a:rPr>
              <a:t>Detyrimet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pozitive</a:t>
            </a:r>
            <a:r>
              <a:rPr lang="en-US" sz="2400" dirty="0">
                <a:effectLst/>
                <a:latin typeface="Times New Roman" panose="02020603050405020304" pitchFamily="18" charset="0"/>
                <a:ea typeface="Calibri" panose="020F0502020204030204" pitchFamily="34" charset="0"/>
              </a:rPr>
              <a:t> - </a:t>
            </a:r>
            <a:r>
              <a:rPr lang="sq-AL" sz="2400"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Dështimi i autoriteteve për të mbrojtur jetën e gruas së vrarë nga bashkëshorti i saj, pavarësisht ankesave të saj të shumta për dhunën në familje gjatë periudhës 9 mujore të ankesës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sq-AL" sz="2400"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Neni 14 (+ Neni 2) • Nuk ka prova se dështimi për të mbrojtur jetën ishte për shkak të diskriminimit të bazuar në gjini në përgjithësi ose në rrethana specifike të rastit.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US" sz="2400" dirty="0"/>
          </a:p>
        </p:txBody>
      </p:sp>
    </p:spTree>
    <p:extLst>
      <p:ext uri="{BB962C8B-B14F-4D97-AF65-F5344CB8AC3E}">
        <p14:creationId xmlns:p14="http://schemas.microsoft.com/office/powerpoint/2010/main" val="168307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56B81-F62D-421A-A773-C2AC6E5661C9}"/>
              </a:ext>
            </a:extLst>
          </p:cNvPr>
          <p:cNvSpPr>
            <a:spLocks noGrp="1"/>
          </p:cNvSpPr>
          <p:nvPr>
            <p:ph type="title"/>
          </p:nvPr>
        </p:nvSpPr>
        <p:spPr/>
        <p:txBody>
          <a:bodyPr/>
          <a:lstStyle/>
          <a:p>
            <a:pPr algn="ctr"/>
            <a:r>
              <a:rPr lang="en-US" b="1" dirty="0" err="1"/>
              <a:t>Shkelje</a:t>
            </a:r>
            <a:r>
              <a:rPr lang="en-US" b="1" dirty="0"/>
              <a:t> e </a:t>
            </a:r>
            <a:r>
              <a:rPr lang="en-US" b="1" dirty="0" err="1"/>
              <a:t>nenit</a:t>
            </a:r>
            <a:r>
              <a:rPr lang="en-US" b="1" dirty="0"/>
              <a:t> 2</a:t>
            </a:r>
          </a:p>
        </p:txBody>
      </p:sp>
      <p:sp>
        <p:nvSpPr>
          <p:cNvPr id="3" name="Content Placeholder 2">
            <a:extLst>
              <a:ext uri="{FF2B5EF4-FFF2-40B4-BE49-F238E27FC236}">
                <a16:creationId xmlns:a16="http://schemas.microsoft.com/office/drawing/2014/main" id="{8F4B38DE-B076-459C-A922-69EEFC29184F}"/>
              </a:ext>
            </a:extLst>
          </p:cNvPr>
          <p:cNvSpPr>
            <a:spLocks noGrp="1"/>
          </p:cNvSpPr>
          <p:nvPr>
            <p:ph idx="1"/>
          </p:nvPr>
        </p:nvSpPr>
        <p:spPr/>
        <p:txBody>
          <a:bodyPr>
            <a:normAutofit fontScale="92500" lnSpcReduction="20000"/>
          </a:bodyPr>
          <a:lstStyle/>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Masat e vetme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operacionale</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të marra për të mbrojtur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ishin urdhrat e përkohshëm dhe përfundimtarë të mbrojtjes të lëshuara në favor të saj. Por ato urdhra pastaj mbetën pa ndonjë efekt të prekshëm. I pari nuk u veprua në asnjë mënyrë nga departamenti i policisë i ngarkuar për zbatimin e tij, dhe ky i fundit me sa duket as nuk u soll në vëmendjen e policisë.</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lgn="just">
              <a:lnSpc>
                <a:spcPct val="115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rPr>
              <a:t>Qeveria nuk argumentoi në mënyrë specifike ose nuk paraqiti prova që sugjeronin se në vitet 2016-2017 autoritetet bullgare ishin përmbajtur nga ndërmarrja e këtyre hapave apo masave të tjera për të mos cenuar të drejtat e z. V.</a:t>
            </a:r>
            <a:r>
              <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 </a:t>
            </a:r>
            <a:r>
              <a:rPr lang="en-US"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Nuk</a:t>
            </a:r>
            <a:r>
              <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u përpoqën, në bazë të kompetencave të tyre sipas neneve 153(6) dhe 213a(1) të Aktit të Armëve të Zjarrit, Municioneve, Eksplozivëve dhe Produkteve Piroteknike 2010, për të sekuestruar pistoletën të cilën z. V. ende e posedonte pavarësisht skadimit të afatit përkatës. </a:t>
            </a:r>
            <a:endPar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(b) </a:t>
            </a:r>
            <a:r>
              <a:rPr lang="en-US"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nuk</a:t>
            </a:r>
            <a:r>
              <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arrest</a:t>
            </a:r>
            <a:r>
              <a:rPr lang="en-US"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uan</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z. V. sipas nenit 21(3) të Ligjit për Mbrojtjen Kundër Dhunës në Familje 2005 për shkeljen e kushteve të urdhrit të mbrojtjes kundër tij;</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(c) </a:t>
            </a:r>
            <a:r>
              <a:rPr lang="en-US"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nuk</a:t>
            </a:r>
            <a:r>
              <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e vendos</a:t>
            </a:r>
            <a:r>
              <a:rPr lang="en-US"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en</a:t>
            </a:r>
            <a:r>
              <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nën një formë të mbrojtjes policore sipas nenit 4(2) të Aktit të 2005-ës, veçanërisht në dritën e ankesave të saj më 17 dhe 18 gusht 2017.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7008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C135-C2D2-4D0D-BAD4-DD37A8F3A07A}"/>
              </a:ext>
            </a:extLst>
          </p:cNvPr>
          <p:cNvSpPr>
            <a:spLocks noGrp="1"/>
          </p:cNvSpPr>
          <p:nvPr>
            <p:ph type="title"/>
          </p:nvPr>
        </p:nvSpPr>
        <p:spPr/>
        <p:txBody>
          <a:bodyPr>
            <a:normAutofit/>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PRETENDIM </a:t>
            </a:r>
            <a:r>
              <a:rPr lang="en-US"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PER </a:t>
            </a: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SHKELJE </a:t>
            </a:r>
            <a:r>
              <a:rPr lang="en-US"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a:t>
            </a: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E NENIT 14 TË KONVENTËS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8FAD977-694D-4960-B570-F2A73AE278AA}"/>
              </a:ext>
            </a:extLst>
          </p:cNvPr>
          <p:cNvSpPr>
            <a:spLocks noGrp="1"/>
          </p:cNvSpPr>
          <p:nvPr>
            <p:ph idx="1"/>
          </p:nvPr>
        </p:nvSpPr>
        <p:spPr/>
        <p:txBody>
          <a:bodyPr>
            <a:normAutofit lnSpcReduction="10000"/>
          </a:bodyPr>
          <a:lstStyle/>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Ankuesit u ankuan më tej në bazë të nenit 14 të Konventës, në lidhje me nenin 2, se dështimi i autoriteteve për të marrë masa efektive me synimin për të shmangur rrezikun për jetën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nuk kishte qenë thjesht një dukuri e izoluar. gjë që mund të shpjegohej me faktorë specifikë për rastin e saj, por ishte për shkak të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qenit grua dhe </a:t>
            </a:r>
            <a:r>
              <a:rPr lang="en-US"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indiferences</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së përgjithshme të autoriteteve ndaj dhunës ndaj grave.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dirty="0">
                <a:solidFill>
                  <a:srgbClr val="202124"/>
                </a:solidFill>
                <a:effectLst/>
                <a:latin typeface="Times New Roman" panose="02020603050405020304" pitchFamily="18" charset="0"/>
                <a:ea typeface="Calibri" panose="020F0502020204030204" pitchFamily="34" charset="0"/>
              </a:rPr>
              <a:t>Ligji bullgar nuk mbronte mjaftueshëm kundër një dhune të tillë. Autoritetet e ndjekjes nuk mbanin statistika për vepra të tilla, apo sa herë policia kishte informuar autoritetet e ndjekjes për moszbatimin e një urdhri mbrojtjeje.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dirty="0">
                <a:solidFill>
                  <a:srgbClr val="202124"/>
                </a:solidFill>
                <a:effectLst/>
                <a:latin typeface="Times New Roman" panose="02020603050405020304" pitchFamily="18" charset="0"/>
                <a:ea typeface="Calibri" panose="020F0502020204030204" pitchFamily="34" charset="0"/>
              </a:rPr>
              <a:t>Karakterizimi i kërcënimeve të mëparshme të z. V. si një vepër e ndikuar privatisht dhe jo si kërcënime me vdekje </a:t>
            </a:r>
            <a:r>
              <a:rPr lang="en-US" sz="1800" dirty="0">
                <a:solidFill>
                  <a:srgbClr val="202124"/>
                </a:solidFill>
                <a:effectLst/>
                <a:latin typeface="Times New Roman" panose="02020603050405020304" pitchFamily="18" charset="0"/>
                <a:ea typeface="Calibri" panose="020F0502020204030204" pitchFamily="34" charset="0"/>
              </a:rPr>
              <a:t>q</a:t>
            </a:r>
            <a:r>
              <a:rPr lang="sq-AL" sz="1800" dirty="0">
                <a:solidFill>
                  <a:srgbClr val="202124"/>
                </a:solidFill>
                <a:effectLst/>
                <a:latin typeface="Times New Roman" panose="02020603050405020304" pitchFamily="18" charset="0"/>
                <a:ea typeface="Calibri" panose="020F0502020204030204" pitchFamily="34" charset="0"/>
              </a:rPr>
              <a:t>ë ndiqen publikisht, ishte dëshmi e mëtejshme e </a:t>
            </a:r>
            <a:r>
              <a:rPr lang="en-US" sz="1800" dirty="0" err="1">
                <a:solidFill>
                  <a:srgbClr val="202124"/>
                </a:solidFill>
                <a:effectLst/>
                <a:latin typeface="Times New Roman" panose="02020603050405020304" pitchFamily="18" charset="0"/>
                <a:ea typeface="Calibri" panose="020F0502020204030204" pitchFamily="34" charset="0"/>
              </a:rPr>
              <a:t>indiferences</a:t>
            </a:r>
            <a:r>
              <a:rPr lang="sq-AL" sz="1800" dirty="0">
                <a:solidFill>
                  <a:srgbClr val="202124"/>
                </a:solidFill>
                <a:effectLst/>
                <a:latin typeface="Times New Roman" panose="02020603050405020304" pitchFamily="18" charset="0"/>
                <a:ea typeface="Calibri" panose="020F0502020204030204" pitchFamily="34" charset="0"/>
              </a:rPr>
              <a:t> së autoriteteve ndaj abuzimit të grave nga burrat e tyre. Regjimi i burgut i vendosur për z. V. nga Gjykata e Lartë e </a:t>
            </a:r>
            <a:r>
              <a:rPr lang="sq-AL" sz="1800" dirty="0" err="1">
                <a:solidFill>
                  <a:srgbClr val="202124"/>
                </a:solidFill>
                <a:effectLst/>
                <a:latin typeface="Times New Roman" panose="02020603050405020304" pitchFamily="18" charset="0"/>
                <a:ea typeface="Calibri" panose="020F0502020204030204" pitchFamily="34" charset="0"/>
              </a:rPr>
              <a:t>Kasacionit</a:t>
            </a:r>
            <a:r>
              <a:rPr lang="sq-AL" sz="1800" dirty="0">
                <a:solidFill>
                  <a:srgbClr val="202124"/>
                </a:solidFill>
                <a:effectLst/>
                <a:latin typeface="Times New Roman" panose="02020603050405020304" pitchFamily="18" charset="0"/>
                <a:ea typeface="Calibri" panose="020F0502020204030204" pitchFamily="34" charset="0"/>
              </a:rPr>
              <a:t> tregoi gjithashtu se gjykatat nuk e shihnin dhunën në familje si veçanërisht të rrezikshme. </a:t>
            </a:r>
            <a:endParaRPr lang="en-US" dirty="0"/>
          </a:p>
        </p:txBody>
      </p:sp>
    </p:spTree>
    <p:extLst>
      <p:ext uri="{BB962C8B-B14F-4D97-AF65-F5344CB8AC3E}">
        <p14:creationId xmlns:p14="http://schemas.microsoft.com/office/powerpoint/2010/main" val="1629914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66498-6B2E-4B6F-9E45-A681B6A4AF61}"/>
              </a:ext>
            </a:extLst>
          </p:cNvPr>
          <p:cNvSpPr>
            <a:spLocks noGrp="1"/>
          </p:cNvSpPr>
          <p:nvPr>
            <p:ph type="title"/>
          </p:nvPr>
        </p:nvSpPr>
        <p:spPr/>
        <p:txBody>
          <a:bodyPr>
            <a:normAutofit/>
          </a:bodyPr>
          <a:lstStyle/>
          <a:p>
            <a:pPr algn="ctr"/>
            <a:r>
              <a:rPr lang="en-US" sz="3200" b="1" dirty="0" err="1"/>
              <a:t>Nuk</a:t>
            </a:r>
            <a:r>
              <a:rPr lang="en-US" sz="3200" b="1" dirty="0"/>
              <a:t> </a:t>
            </a:r>
            <a:r>
              <a:rPr lang="en-US" sz="3200" b="1" dirty="0" err="1"/>
              <a:t>pati</a:t>
            </a:r>
            <a:r>
              <a:rPr lang="en-US" sz="3200" b="1" dirty="0"/>
              <a:t> </a:t>
            </a:r>
            <a:r>
              <a:rPr lang="en-US" sz="3200" b="1" dirty="0" err="1"/>
              <a:t>shkelje</a:t>
            </a:r>
            <a:r>
              <a:rPr lang="en-US" sz="3200" b="1" dirty="0"/>
              <a:t> </a:t>
            </a:r>
            <a:r>
              <a:rPr lang="en-US" sz="3200" b="1" dirty="0" err="1"/>
              <a:t>te</a:t>
            </a:r>
            <a:r>
              <a:rPr lang="en-US" sz="3200" b="1" dirty="0"/>
              <a:t> </a:t>
            </a:r>
            <a:r>
              <a:rPr lang="en-US" sz="3200" b="1" dirty="0" err="1"/>
              <a:t>nenit</a:t>
            </a:r>
            <a:r>
              <a:rPr lang="en-US" sz="3200" b="1" dirty="0"/>
              <a:t> 14 ne </a:t>
            </a:r>
            <a:r>
              <a:rPr lang="en-US" sz="3200" b="1" dirty="0" err="1"/>
              <a:t>lidhje</a:t>
            </a:r>
            <a:r>
              <a:rPr lang="en-US" sz="3200" b="1" dirty="0"/>
              <a:t> me </a:t>
            </a:r>
            <a:r>
              <a:rPr lang="en-US" sz="3200" b="1" dirty="0" err="1"/>
              <a:t>nenin</a:t>
            </a:r>
            <a:r>
              <a:rPr lang="en-US" sz="3200" b="1" dirty="0"/>
              <a:t> 2</a:t>
            </a:r>
          </a:p>
        </p:txBody>
      </p:sp>
      <p:sp>
        <p:nvSpPr>
          <p:cNvPr id="3" name="Content Placeholder 2">
            <a:extLst>
              <a:ext uri="{FF2B5EF4-FFF2-40B4-BE49-F238E27FC236}">
                <a16:creationId xmlns:a16="http://schemas.microsoft.com/office/drawing/2014/main" id="{63D63F53-AE8F-4937-9A44-E67F26DB5ACE}"/>
              </a:ext>
            </a:extLst>
          </p:cNvPr>
          <p:cNvSpPr>
            <a:spLocks noGrp="1"/>
          </p:cNvSpPr>
          <p:nvPr>
            <p:ph idx="1"/>
          </p:nvPr>
        </p:nvSpPr>
        <p:spPr>
          <a:xfrm>
            <a:off x="2589212" y="1738444"/>
            <a:ext cx="8915400" cy="4234822"/>
          </a:xfrm>
        </p:spPr>
        <p:txBody>
          <a:bodyPr>
            <a:noAutofit/>
          </a:bodyPr>
          <a:lstStyle/>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Nuk ka asnjë provë që ndonjë nga oficerët e policisë ose zyrtarët e tjerë të përfshirë në trajtimin e ankesave të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në lidhje me z. V. u përpoq ta largonte atë nga ndjekja e mjeteve juridike ose nga kërkimi i mbrojtjes kundër tij, ose se ata kërkuan ndryshe të pengojnë përpjekjet e saj në këtë drejtim ose minimizojnë seriozitetin e kërcënimit nga z. V. </a:t>
            </a:r>
            <a:endPar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Gjykatës së Qarkut të Sofjes iu desh vetëm një ditë për të lëshuar urdhrin e përkohshëm të mbrojtjes që kërkonte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Është e vërtetë që policia e Sofjes qëndroi pasive përballë ankesave të përsëritura të zonjës V. për sjelljen kërcënuese të z. V. dhe në përgjigje të urdhrit të përkohshëm të mbrojtjes që ata morën. Por ky pasivitet, megjithëse i dënueshëm dhe në kundërshtim me nenin 2 të Konventës, nuk mund të shihet në vetvete si zbulim i një qëndrimi diskriminues nga ana e autoriteteve.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dirty="0"/>
          </a:p>
        </p:txBody>
      </p:sp>
    </p:spTree>
    <p:extLst>
      <p:ext uri="{BB962C8B-B14F-4D97-AF65-F5344CB8AC3E}">
        <p14:creationId xmlns:p14="http://schemas.microsoft.com/office/powerpoint/2010/main" val="3853047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355E-D7EC-479D-AD56-C8153B9CE3C7}"/>
              </a:ext>
            </a:extLst>
          </p:cNvPr>
          <p:cNvSpPr>
            <a:spLocks noGrp="1"/>
          </p:cNvSpPr>
          <p:nvPr>
            <p:ph type="title"/>
          </p:nvPr>
        </p:nvSpPr>
        <p:spPr/>
        <p:txBody>
          <a:bodyPr>
            <a:normAutofit/>
          </a:bodyPr>
          <a:lstStyle/>
          <a:p>
            <a:pPr algn="ctr"/>
            <a:r>
              <a:rPr lang="en-US" sz="3200" b="1" dirty="0"/>
              <a:t>Ne </a:t>
            </a:r>
            <a:r>
              <a:rPr lang="en-US" sz="3200" b="1" dirty="0" err="1"/>
              <a:t>lidhje</a:t>
            </a:r>
            <a:r>
              <a:rPr lang="en-US" sz="3200" b="1" dirty="0"/>
              <a:t> me </a:t>
            </a:r>
            <a:r>
              <a:rPr lang="en-US" sz="3200" b="1" dirty="0" err="1"/>
              <a:t>nenin</a:t>
            </a:r>
            <a:r>
              <a:rPr lang="en-US" sz="3200" b="1" dirty="0"/>
              <a:t> 14 </a:t>
            </a:r>
          </a:p>
        </p:txBody>
      </p:sp>
      <p:sp>
        <p:nvSpPr>
          <p:cNvPr id="3" name="Content Placeholder 2">
            <a:extLst>
              <a:ext uri="{FF2B5EF4-FFF2-40B4-BE49-F238E27FC236}">
                <a16:creationId xmlns:a16="http://schemas.microsoft.com/office/drawing/2014/main" id="{7CE76EC6-6231-4476-8DA1-1C552475F906}"/>
              </a:ext>
            </a:extLst>
          </p:cNvPr>
          <p:cNvSpPr>
            <a:spLocks noGrp="1"/>
          </p:cNvSpPr>
          <p:nvPr>
            <p:ph idx="1"/>
          </p:nvPr>
        </p:nvSpPr>
        <p:spPr/>
        <p:txBody>
          <a:bodyPr>
            <a:normAutofit fontScale="92500" lnSpcReduction="20000"/>
          </a:bodyPr>
          <a:lstStyle/>
          <a:p>
            <a:pPr marL="0" marR="0" algn="just">
              <a:lnSpc>
                <a:spcPct val="107000"/>
              </a:lnSpc>
              <a:spcBef>
                <a:spcPts val="0"/>
              </a:spcBef>
              <a:spcAft>
                <a:spcPts val="800"/>
              </a:spcAft>
            </a:pPr>
            <a:r>
              <a:rPr lang="sq-AL" sz="2400" dirty="0">
                <a:solidFill>
                  <a:srgbClr val="202124"/>
                </a:solidFill>
                <a:effectLst/>
                <a:latin typeface="Times New Roman" panose="02020603050405020304" pitchFamily="18" charset="0"/>
                <a:ea typeface="Calibri" panose="020F0502020204030204" pitchFamily="34" charset="0"/>
              </a:rPr>
              <a:t>As nuk mund të thuhet se përgjigja gjyqësore ndaj vrasjes së </a:t>
            </a:r>
            <a:r>
              <a:rPr lang="sq-AL" sz="2400" dirty="0" err="1">
                <a:solidFill>
                  <a:srgbClr val="202124"/>
                </a:solidFill>
                <a:effectLst/>
                <a:latin typeface="Times New Roman" panose="02020603050405020304" pitchFamily="18" charset="0"/>
                <a:ea typeface="Calibri" panose="020F0502020204030204" pitchFamily="34" charset="0"/>
              </a:rPr>
              <a:t>znj</a:t>
            </a:r>
            <a:r>
              <a:rPr lang="sq-AL" sz="2400" dirty="0">
                <a:solidFill>
                  <a:srgbClr val="202124"/>
                </a:solidFill>
                <a:effectLst/>
                <a:latin typeface="Times New Roman" panose="02020603050405020304" pitchFamily="18" charset="0"/>
                <a:ea typeface="Calibri" panose="020F0502020204030204" pitchFamily="34" charset="0"/>
              </a:rPr>
              <a:t>. V. tregoi një qëndrim të butë ndaj dhunës në familje. Është e vërtetë që asnjë akuzë nuk u ngrit kundër z. V. në lidhje me shkeljen e kushteve të urdhrit të mbrojtjes në favor të </a:t>
            </a:r>
            <a:r>
              <a:rPr lang="sq-AL" sz="2400" dirty="0" err="1">
                <a:solidFill>
                  <a:srgbClr val="202124"/>
                </a:solidFill>
                <a:effectLst/>
                <a:latin typeface="Times New Roman" panose="02020603050405020304" pitchFamily="18" charset="0"/>
                <a:ea typeface="Calibri" panose="020F0502020204030204" pitchFamily="34" charset="0"/>
              </a:rPr>
              <a:t>znj</a:t>
            </a:r>
            <a:r>
              <a:rPr lang="sq-AL" sz="2400" dirty="0">
                <a:solidFill>
                  <a:srgbClr val="202124"/>
                </a:solidFill>
                <a:effectLst/>
                <a:latin typeface="Times New Roman" panose="02020603050405020304" pitchFamily="18" charset="0"/>
                <a:ea typeface="Calibri" panose="020F0502020204030204" pitchFamily="34" charset="0"/>
              </a:rPr>
              <a:t>. Megjithatë, ai u gjykua për vrasje të rëndë dhe posedim të paligjshëm të armës së zjarrit, dhe gjykatat bullgare e trajtuan çështjen kundër tij mjaft shpejt, duke marrë në total rreth një vit e dy muaj për ta përfunduar atë</a:t>
            </a:r>
            <a:r>
              <a:rPr lang="en-US" sz="2400" dirty="0">
                <a:solidFill>
                  <a:srgbClr val="202124"/>
                </a:solidFill>
                <a:effectLst/>
                <a:latin typeface="Times New Roman" panose="02020603050405020304" pitchFamily="18" charset="0"/>
                <a:ea typeface="Calibri" panose="020F0502020204030204" pitchFamily="34" charset="0"/>
              </a:rPr>
              <a:t>.</a:t>
            </a:r>
          </a:p>
          <a:p>
            <a:pPr marL="0" algn="just">
              <a:lnSpc>
                <a:spcPct val="107000"/>
              </a:lnSpc>
              <a:spcBef>
                <a:spcPts val="0"/>
              </a:spcBef>
              <a:spcAft>
                <a:spcPts val="800"/>
              </a:spcAft>
            </a:pPr>
            <a:r>
              <a:rPr lang="sq-AL" sz="2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Fakti që policia kreu një hetim të brendshëm pas vdekjes së </a:t>
            </a:r>
            <a:r>
              <a:rPr lang="sq-AL" sz="22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se më pas u mor masa disiplinore kundër oficerëve që u zbulua se kishin neglizhuar detyrat e tyre në rastin e saj gjithashtu tenton të sugjerojë se Autoritetet bullgare nuk e panë këtë çështje me indiferencë – megjithëse informacioni më i plotë për dënimet e vendosura ndaj policëve përkatës do të kishte hedhur më shumë dritë mbi këtë pikë.</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dirty="0"/>
          </a:p>
        </p:txBody>
      </p:sp>
    </p:spTree>
    <p:extLst>
      <p:ext uri="{BB962C8B-B14F-4D97-AF65-F5344CB8AC3E}">
        <p14:creationId xmlns:p14="http://schemas.microsoft.com/office/powerpoint/2010/main" val="2162697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4F9C-E208-2BA2-5FCB-0DDA6DC383F5}"/>
              </a:ext>
            </a:extLst>
          </p:cNvPr>
          <p:cNvSpPr>
            <a:spLocks noGrp="1"/>
          </p:cNvSpPr>
          <p:nvPr>
            <p:ph type="title"/>
          </p:nvPr>
        </p:nvSpPr>
        <p:spPr/>
        <p:txBody>
          <a:bodyPr/>
          <a:lstStyle/>
          <a:p>
            <a:r>
              <a:rPr lang="en-US" b="1" dirty="0" err="1"/>
              <a:t>Faleminderit</a:t>
            </a:r>
            <a:r>
              <a:rPr lang="en-US" b="1" dirty="0"/>
              <a:t> </a:t>
            </a:r>
          </a:p>
        </p:txBody>
      </p:sp>
      <p:sp>
        <p:nvSpPr>
          <p:cNvPr id="3" name="Text Placeholder 2">
            <a:extLst>
              <a:ext uri="{FF2B5EF4-FFF2-40B4-BE49-F238E27FC236}">
                <a16:creationId xmlns:a16="http://schemas.microsoft.com/office/drawing/2014/main" id="{A34A1E06-520A-410E-D425-13DC3D616B13}"/>
              </a:ext>
            </a:extLst>
          </p:cNvPr>
          <p:cNvSpPr>
            <a:spLocks noGrp="1"/>
          </p:cNvSpPr>
          <p:nvPr>
            <p:ph type="body" idx="1"/>
          </p:nvPr>
        </p:nvSpPr>
        <p:spPr/>
        <p:txBody>
          <a:bodyPr/>
          <a:lstStyle/>
          <a:p>
            <a:r>
              <a:rPr lang="en-US" dirty="0"/>
              <a:t>													</a:t>
            </a:r>
            <a:r>
              <a:rPr lang="en-US" sz="2800" b="1" dirty="0"/>
              <a:t>Irida </a:t>
            </a:r>
            <a:r>
              <a:rPr lang="en-US" sz="2800" b="1" dirty="0" err="1"/>
              <a:t>Kacerja</a:t>
            </a:r>
            <a:r>
              <a:rPr lang="en-US" sz="2800" b="1" dirty="0"/>
              <a:t> </a:t>
            </a:r>
          </a:p>
        </p:txBody>
      </p:sp>
    </p:spTree>
    <p:extLst>
      <p:ext uri="{BB962C8B-B14F-4D97-AF65-F5344CB8AC3E}">
        <p14:creationId xmlns:p14="http://schemas.microsoft.com/office/powerpoint/2010/main" val="348287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1C2F-61CD-4D45-BD06-54FDF7C5F086}"/>
              </a:ext>
            </a:extLst>
          </p:cNvPr>
          <p:cNvSpPr>
            <a:spLocks noGrp="1"/>
          </p:cNvSpPr>
          <p:nvPr>
            <p:ph type="title"/>
          </p:nvPr>
        </p:nvSpPr>
        <p:spPr/>
        <p:txBody>
          <a:bodyPr/>
          <a:lstStyle/>
          <a:p>
            <a:pPr algn="ctr"/>
            <a:r>
              <a:rPr lang="en-US" dirty="0" err="1"/>
              <a:t>Faktet</a:t>
            </a:r>
            <a:r>
              <a:rPr lang="en-US" dirty="0"/>
              <a:t> e </a:t>
            </a:r>
            <a:r>
              <a:rPr lang="en-US" dirty="0" err="1"/>
              <a:t>çeshtjes</a:t>
            </a:r>
            <a:endParaRPr lang="en-US" dirty="0"/>
          </a:p>
        </p:txBody>
      </p:sp>
      <p:sp>
        <p:nvSpPr>
          <p:cNvPr id="3" name="Content Placeholder 2">
            <a:extLst>
              <a:ext uri="{FF2B5EF4-FFF2-40B4-BE49-F238E27FC236}">
                <a16:creationId xmlns:a16="http://schemas.microsoft.com/office/drawing/2014/main" id="{A4B3DC90-43C9-4D72-B173-47AA44AFB72C}"/>
              </a:ext>
            </a:extLst>
          </p:cNvPr>
          <p:cNvSpPr>
            <a:spLocks noGrp="1"/>
          </p:cNvSpPr>
          <p:nvPr>
            <p:ph idx="1"/>
          </p:nvPr>
        </p:nvSpPr>
        <p:spPr/>
        <p:txBody>
          <a:bodyPr>
            <a:normAutofit fontScale="92500"/>
          </a:bodyPr>
          <a:lstStyle/>
          <a:p>
            <a:pPr marL="0" marR="0" algn="just">
              <a:lnSpc>
                <a:spcPct val="115000"/>
              </a:lnSpc>
              <a:spcBef>
                <a:spcPts val="0"/>
              </a:spcBef>
              <a:spcAft>
                <a:spcPts val="800"/>
              </a:spcAft>
            </a:pP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Aplikantet</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janë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Y, e cila ka lindur në vitin 1948 dhe jeton në Sofje, dhe dy mbesat e saj,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X dhe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Z, të cilat kanë lindur përkatësisht në 2007 dhe 2012 dhe gjithashtu jetojnë në Sofje. Në tetor 2017,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Y u emërua kujdestare ligjore e dy mbesave të saj.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Më 18 gusht 2017,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e cila ka lindur në 1975 dhe ishte vajza e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aplikantes</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së parë dhe nëna e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aplikantes</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së dytë dhe të tretë, u qëllua për vdekje në një kafene në Sofje nga bashkëshorti i saj, z. V., i lindur në 1953, nga i cili de facto ishte ndarë në vitin 2014.</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 dhe </a:t>
            </a:r>
            <a:r>
              <a:rPr lang="sq-AL" sz="21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1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u martuan në prill 2009. Për z. V. kjo ishte një martesë e dytë; ai kishte dy djem nga ajo e mëparshme. Çifti kishte dy vajza (kërkuesi i dytë dhe i tretë) të cilat lindën përkatësisht në 2007 dhe 2012. Në vitin 2014, bashkëshortët u grindën me njëri-tjetrin dhe u ndanë de facto.</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55361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143AD-D67D-484E-8AF1-0F59F19D8708}"/>
              </a:ext>
            </a:extLst>
          </p:cNvPr>
          <p:cNvSpPr>
            <a:spLocks noGrp="1"/>
          </p:cNvSpPr>
          <p:nvPr>
            <p:ph type="title"/>
          </p:nvPr>
        </p:nvSpPr>
        <p:spPr/>
        <p:txBody>
          <a:bodyPr/>
          <a:lstStyle/>
          <a:p>
            <a:pPr algn="ctr"/>
            <a:r>
              <a:rPr lang="en-US" dirty="0" err="1"/>
              <a:t>Faktet</a:t>
            </a:r>
            <a:r>
              <a:rPr lang="en-US" dirty="0"/>
              <a:t> e </a:t>
            </a:r>
            <a:r>
              <a:rPr lang="en-US" dirty="0" err="1"/>
              <a:t>çeshtjes</a:t>
            </a:r>
            <a:r>
              <a:rPr lang="en-US" dirty="0"/>
              <a:t> </a:t>
            </a:r>
          </a:p>
        </p:txBody>
      </p:sp>
      <p:sp>
        <p:nvSpPr>
          <p:cNvPr id="3" name="Content Placeholder 2">
            <a:extLst>
              <a:ext uri="{FF2B5EF4-FFF2-40B4-BE49-F238E27FC236}">
                <a16:creationId xmlns:a16="http://schemas.microsoft.com/office/drawing/2014/main" id="{33A0674B-B2FB-45AD-8BDA-456A4C05B292}"/>
              </a:ext>
            </a:extLst>
          </p:cNvPr>
          <p:cNvSpPr>
            <a:spLocks noGrp="1"/>
          </p:cNvSpPr>
          <p:nvPr>
            <p:ph idx="1"/>
          </p:nvPr>
        </p:nvSpPr>
        <p:spPr/>
        <p:txBody>
          <a:bodyPr>
            <a:noAutofit/>
          </a:bodyPr>
          <a:lstStyle/>
          <a:p>
            <a:pPr marL="0" marR="0" algn="just">
              <a:lnSpc>
                <a:spcPct val="115000"/>
              </a:lnSpc>
              <a:spcBef>
                <a:spcPts val="0"/>
              </a:spcBef>
              <a:spcAft>
                <a:spcPts val="800"/>
              </a:spcAft>
            </a:pP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Dy vajzat mbetën me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dhe të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treja</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jetonin me nënën e saj (kërkuesen e parë) në banesën e kërkueses së parë.</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Gjatë dy viteve para vrasjes, më 18 gusht 2017,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u ankua tek autoritetet për sjellje kërcënuese nga z. V. në disa raste.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136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1C67F-39FF-4CFE-A267-D5BAD628F8C0}"/>
              </a:ext>
            </a:extLst>
          </p:cNvPr>
          <p:cNvSpPr>
            <a:spLocks noGrp="1"/>
          </p:cNvSpPr>
          <p:nvPr>
            <p:ph type="title"/>
          </p:nvPr>
        </p:nvSpPr>
        <p:spPr/>
        <p:txBody>
          <a:bodyPr>
            <a:normAutofit/>
          </a:bodyPr>
          <a:lstStyle/>
          <a:p>
            <a:pPr marL="0" marR="0" algn="ctr">
              <a:lnSpc>
                <a:spcPct val="115000"/>
              </a:lnSpc>
              <a:spcBef>
                <a:spcPts val="0"/>
              </a:spcBef>
              <a:spcAft>
                <a:spcPts val="800"/>
              </a:spcAft>
            </a:pP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Incidenti</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parë</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datë</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4, 5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14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nëntor</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2016</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F1D8AB3-7201-4EA9-8E71-62FA6E800DA2}"/>
              </a:ext>
            </a:extLst>
          </p:cNvPr>
          <p:cNvSpPr>
            <a:spLocks noGrp="1"/>
          </p:cNvSpPr>
          <p:nvPr>
            <p:ph idx="1"/>
          </p:nvPr>
        </p:nvSpPr>
        <p:spPr/>
        <p:txBody>
          <a:bodyPr>
            <a:normAutofit fontScale="85000" lnSpcReduction="10000"/>
          </a:bodyPr>
          <a:lstStyle/>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Zonja V. u ankua fillimisht në polici më 14 nëntor 2016. Pak kohë pas orës 21:00, ajo telefonoi numrin e urgjencës kombëtare 112 për të raportuar se gomat e makinës së saj, e cila ishte parkuar përpara një qendre kulturore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komunitare</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ku ajo kishte qenë duke kërcyer nga ora 8 deri në 21:00 atë ditë, ishin çarë. Në orën 21.52 thirrja e saj iu transmetua departamentit të policisë në Sofje dhe ata dërguan një patrullë. Zonja V. u tha oficerëve se ajo dyshonte se gomat ishin çarë nga z. V.</a:t>
            </a:r>
            <a:endParaRPr lang="en-US"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Sipas udhëzimeve nga oficerët, më vonë atë mbrëmje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shkoi në stacionin e policisë për të bërë një ankesë me shkrim. Në një deklaratë që shoqëronte ankesën e saj ajo deklaroi se dyshonte se gomat ishin çarë nga z. V., nga i cili ishte ndarë faktikisht prej rreth dy vitesh e gjysmë, sepse disa ditë më parë, më 4 nëntor 2016, ata kishin pasur një grindje gjatë së cilës ai kishte bërë kërcënime me vdekje ndaj saj në shtëpinë e saj, para nënës së saj (ajo e citoi atë të kishte thënë: "Nuk do të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jap divorc, do të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qëlloj! Do t’i lë fëmijët pa nënë!”). Ajo vazhdoi duke thënë se z. V. zotëronte ligjërisht një pistoletë dhe se si rrjedhim kishte frikë për jetën e saj. Më pas ajo shtoi se mëngjesin pas atij episodi, më 5 nëntor 2016, tubi i shkarkimit të makinës së saj, i cili ishte parkuar para shtëpisë së saj, ishte mbushur me shkumë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poliuretani</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për të cilën ajo gjithashtu dyshonte se ishte bërë nga z. V. Pretendimet e zonjës V. u konfirmuan në një deklaratë nga një mik i saj, i cili e kishte shoqëruar në komisariat.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5929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916FD-E17B-4762-83C3-8E35B72D0D4F}"/>
              </a:ext>
            </a:extLst>
          </p:cNvPr>
          <p:cNvSpPr>
            <a:spLocks noGrp="1"/>
          </p:cNvSpPr>
          <p:nvPr>
            <p:ph type="title"/>
          </p:nvPr>
        </p:nvSpPr>
        <p:spPr/>
        <p:txBody>
          <a:bodyPr>
            <a:normAutofit/>
          </a:bodyPr>
          <a:lstStyle/>
          <a:p>
            <a:pPr marL="0" marR="0" algn="ctr">
              <a:lnSpc>
                <a:spcPct val="115000"/>
              </a:lnSpc>
              <a:spcBef>
                <a:spcPts val="0"/>
              </a:spcBef>
              <a:spcAft>
                <a:spcPts val="800"/>
              </a:spcAft>
            </a:pP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Incidenti i dytë 2 janar 2017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3A42BE-4881-409D-9811-1954546335AF}"/>
              </a:ext>
            </a:extLst>
          </p:cNvPr>
          <p:cNvSpPr>
            <a:spLocks noGrp="1"/>
          </p:cNvSpPr>
          <p:nvPr>
            <p:ph idx="1"/>
          </p:nvPr>
        </p:nvSpPr>
        <p:spPr/>
        <p:txBody>
          <a:bodyPr/>
          <a:lstStyle/>
          <a:p>
            <a:pPr algn="just"/>
            <a:r>
              <a:rPr lang="sq-AL" sz="1800" dirty="0">
                <a:solidFill>
                  <a:srgbClr val="202124"/>
                </a:solidFill>
                <a:effectLst/>
                <a:latin typeface="Times New Roman" panose="02020603050405020304" pitchFamily="18" charset="0"/>
                <a:ea typeface="Calibri" panose="020F0502020204030204" pitchFamily="34" charset="0"/>
              </a:rPr>
              <a:t>Diku rreth orës 10:30 të mëngjesit të datës 1 janar 2017, nëna e zonjës V. (kërkuesi i parë) telefonoi numrin e urgjencës kombëtare 112 për t'u ankuar se z. V. - i cili kishte ardhur në banesën ku </a:t>
            </a:r>
            <a:r>
              <a:rPr lang="sq-AL" sz="1800" dirty="0" err="1">
                <a:solidFill>
                  <a:srgbClr val="202124"/>
                </a:solidFill>
                <a:effectLst/>
                <a:latin typeface="Times New Roman" panose="02020603050405020304" pitchFamily="18" charset="0"/>
                <a:ea typeface="Calibri" panose="020F0502020204030204" pitchFamily="34" charset="0"/>
              </a:rPr>
              <a:t>znj</a:t>
            </a:r>
            <a:r>
              <a:rPr lang="sq-AL" sz="1800" dirty="0">
                <a:solidFill>
                  <a:srgbClr val="202124"/>
                </a:solidFill>
                <a:effectLst/>
                <a:latin typeface="Times New Roman" panose="02020603050405020304" pitchFamily="18" charset="0"/>
                <a:ea typeface="Calibri" panose="020F0502020204030204" pitchFamily="34" charset="0"/>
              </a:rPr>
              <a:t>. V., nëna e saj dhe dy vajzat e tyre (kërkuesi i dytë dhe i tretë) jetonin – po përpiqej t'i nxirrte dy fëmijët për shëtitje edhe pse ata nuk kishin veshur rrobat e duhura dimërore dhe kishin vepruar në mënyrë agresive kur nëna e zonjës V. ishte përballur me të për atë. Thirrja i është përcjellë njësisë policore në ngarkim të zonës në orën 10:42 dhe në vendngjarje është nisur një patrullë policie. </a:t>
            </a:r>
            <a:endParaRPr lang="en-US" sz="1800" dirty="0">
              <a:solidFill>
                <a:srgbClr val="202124"/>
              </a:solidFill>
              <a:effectLst/>
              <a:latin typeface="Times New Roman" panose="02020603050405020304" pitchFamily="18" charset="0"/>
              <a:ea typeface="Calibri" panose="020F0502020204030204" pitchFamily="34" charset="0"/>
            </a:endParaRPr>
          </a:p>
          <a:p>
            <a:pPr algn="just"/>
            <a:r>
              <a:rPr lang="sq-AL" sz="1800" dirty="0">
                <a:solidFill>
                  <a:srgbClr val="202124"/>
                </a:solidFill>
                <a:effectLst/>
                <a:latin typeface="Times New Roman" panose="02020603050405020304" pitchFamily="18" charset="0"/>
                <a:ea typeface="Calibri" panose="020F0502020204030204" pitchFamily="34" charset="0"/>
              </a:rPr>
              <a:t>Në raportin e tyre të mëpasshëm, oficerët regjistruan se ata nuk kishin parë një grindje dhe i kishin thënë nënës së zonjës V. se nuk ishte detyra e tyre të përcaktonin nëse fëmijët duhet të dilnin për shëtitje apo jo. Megjithatë, oficerët kishin paralajmëruar nënën e zonjës V. dhe z. V. të vepronin në mënyrë të ligjshme dhe të zgjidhnin çdo mosmarrëveshje ndërmjet tyre nëpërmjet kanaleve të duhura ligjore. </a:t>
            </a:r>
            <a:endParaRPr lang="en-US" dirty="0"/>
          </a:p>
        </p:txBody>
      </p:sp>
    </p:spTree>
    <p:extLst>
      <p:ext uri="{BB962C8B-B14F-4D97-AF65-F5344CB8AC3E}">
        <p14:creationId xmlns:p14="http://schemas.microsoft.com/office/powerpoint/2010/main" val="416961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758AB-0349-AE70-B753-1F8C9DCE7ECB}"/>
              </a:ext>
            </a:extLst>
          </p:cNvPr>
          <p:cNvSpPr>
            <a:spLocks noGrp="1"/>
          </p:cNvSpPr>
          <p:nvPr>
            <p:ph type="title"/>
          </p:nvPr>
        </p:nvSpPr>
        <p:spPr/>
        <p:txBody>
          <a:bodyPr/>
          <a:lstStyle/>
          <a:p>
            <a:pPr algn="ct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Incidenti i datës 13 shkurt 2017</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6C71B1E-1B03-7E77-94C3-E45B3A62C7CC}"/>
              </a:ext>
            </a:extLst>
          </p:cNvPr>
          <p:cNvSpPr>
            <a:spLocks noGrp="1"/>
          </p:cNvSpPr>
          <p:nvPr>
            <p:ph idx="1"/>
          </p:nvPr>
        </p:nvSpPr>
        <p:spPr/>
        <p:txBody>
          <a:bodyPr>
            <a:normAutofit/>
          </a:bodyPr>
          <a:lstStyle/>
          <a:p>
            <a:pPr marL="0" marR="0" algn="just">
              <a:lnSpc>
                <a:spcPct val="115000"/>
              </a:lnSpc>
              <a:spcBef>
                <a:spcPts val="0"/>
              </a:spcBef>
              <a:spcAft>
                <a:spcPts val="800"/>
              </a:spcAft>
            </a:pP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Në orët e vona të mbrëmjes së datës 13 shkurt 2017, zonja V. u ankua në policinë e Sofjes se, pas një sherri mes tyre, z. V. e kishte ndjekur fillimisht me makinë dhe më pas në këmbë, duke e fyer dhe kërcënuar. Ajo tha se kishte frikë për jetën e saj dhe se kishte frikë të linte shtëpinë e saj vetëm ose me fëmijët e saj.</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Në një deklaratë që ajo bëri në orën 1:19 të ditës së nesërme, 14 shkurt 2017,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shpjegoi se ishte takuar me z. V. në makinën e tij me kërkesën e tij, për të diskutuar se çfarë të bënin me vajzat e tyre. Në përgjigje të asaj që i kishte thënë se donte të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divorcohej</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ai e kishte fyer dhe kërcënuar. Ajo kishte dalë nga makina në semafor të kuq, por ai e kishte ndjekur fillimisht në makinë dhe më pas në këmbë. </a:t>
            </a:r>
            <a:endParaRPr lang="en-US" sz="2000" dirty="0"/>
          </a:p>
        </p:txBody>
      </p:sp>
    </p:spTree>
    <p:extLst>
      <p:ext uri="{BB962C8B-B14F-4D97-AF65-F5344CB8AC3E}">
        <p14:creationId xmlns:p14="http://schemas.microsoft.com/office/powerpoint/2010/main" val="3561736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0EE01-CFC8-8BF1-1033-D73CAB898893}"/>
              </a:ext>
            </a:extLst>
          </p:cNvPr>
          <p:cNvSpPr>
            <a:spLocks noGrp="1"/>
          </p:cNvSpPr>
          <p:nvPr>
            <p:ph type="title"/>
          </p:nvPr>
        </p:nvSpPr>
        <p:spPr/>
        <p:txBody>
          <a:bodyPr>
            <a:normAutofit/>
          </a:bodyPr>
          <a:lstStyle/>
          <a:p>
            <a:pPr algn="ct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Procedurat e urdhrit të mbrojtjes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Text Placeholder 2">
            <a:extLst>
              <a:ext uri="{FF2B5EF4-FFF2-40B4-BE49-F238E27FC236}">
                <a16:creationId xmlns:a16="http://schemas.microsoft.com/office/drawing/2014/main" id="{E17FDCA0-5580-8B7D-778E-10551BD2C9BE}"/>
              </a:ext>
            </a:extLst>
          </p:cNvPr>
          <p:cNvSpPr>
            <a:spLocks noGrp="1"/>
          </p:cNvSpPr>
          <p:nvPr>
            <p:ph type="body" idx="1"/>
          </p:nvPr>
        </p:nvSpPr>
        <p:spPr/>
        <p:txBody>
          <a:bodyPr/>
          <a:lstStyle/>
          <a:p>
            <a:r>
              <a:rPr lang="sq-AL" sz="18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Procedurat para Gjykatës së Qarkut të Sofjes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5281C7B7-1B95-E7EA-FBCA-8989B0A126DE}"/>
              </a:ext>
            </a:extLst>
          </p:cNvPr>
          <p:cNvSpPr>
            <a:spLocks noGrp="1"/>
          </p:cNvSpPr>
          <p:nvPr>
            <p:ph sz="half" idx="2"/>
          </p:nvPr>
        </p:nvSpPr>
        <p:spPr/>
        <p:txBody>
          <a:bodyPr>
            <a:normAutofit fontScale="70000" lnSpcReduction="20000"/>
          </a:bodyPr>
          <a:lstStyle/>
          <a:p>
            <a:pPr marL="0" marR="0" algn="just">
              <a:lnSpc>
                <a:spcPct val="115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Më 17 shkurt 2017, Gjykata e Qarkut të Sofjes lëshoi ​​një urdhër mbrojtjeje të përkohshme pa njoftim paraprak për z. V., duke e ndaluar atë të vinte në një distancë prej njëqind metrash nga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deri në zgjidhjen përfundimtare të çështjes. Ai gjeti, pa dhënë detaje në lidhje me këtë, se kishte prova të mjaftueshme për një kërcënim të drejtpërdrejtë dhe të menjëhershëm për jetën dhe shëndetin e saj</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dirty="0">
                <a:solidFill>
                  <a:srgbClr val="202124"/>
                </a:solidFill>
                <a:effectLst/>
                <a:latin typeface="Times New Roman" panose="02020603050405020304" pitchFamily="18" charset="0"/>
                <a:ea typeface="Calibri" panose="020F0502020204030204" pitchFamily="34" charset="0"/>
              </a:rPr>
              <a:t>Më 15 qershor 2017, Gjykata e Qarkut të Sofjes, e cila shqyrtoi çështjen në mungesë të z. V. - ai nuk u paraqit edhe pse ishte thirrur me rregull - lëshoi ​​një urdhër mbrojtjeje përfundimtare kundër tij, duke e urdhëruar atë sipas nenit 5(1) të Ligji për Mbrojtjen Kundër Dhunës në Familje 2005 për t'u përmbajtur nga aktet e dhunës në familje kundër </a:t>
            </a:r>
            <a:r>
              <a:rPr lang="sq-AL" sz="1800" dirty="0" err="1">
                <a:solidFill>
                  <a:srgbClr val="202124"/>
                </a:solidFill>
                <a:effectLst/>
                <a:latin typeface="Times New Roman" panose="02020603050405020304" pitchFamily="18" charset="0"/>
                <a:ea typeface="Calibri" panose="020F0502020204030204" pitchFamily="34" charset="0"/>
              </a:rPr>
              <a:t>znj</a:t>
            </a:r>
            <a:r>
              <a:rPr lang="sq-AL" sz="1800" dirty="0">
                <a:solidFill>
                  <a:srgbClr val="202124"/>
                </a:solidFill>
                <a:effectLst/>
                <a:latin typeface="Times New Roman" panose="02020603050405020304" pitchFamily="18" charset="0"/>
                <a:ea typeface="Calibri" panose="020F0502020204030204" pitchFamily="34" charset="0"/>
              </a:rPr>
              <a:t>. V., dhe duke e ndaluar atë që të vijë njëqind metra larg saj dhe shtëpisë së saj dhe vendeve të kohës së lirë për një vit.</a:t>
            </a:r>
            <a:endParaRPr lang="en-US" dirty="0"/>
          </a:p>
        </p:txBody>
      </p:sp>
      <p:sp>
        <p:nvSpPr>
          <p:cNvPr id="5" name="Text Placeholder 4">
            <a:extLst>
              <a:ext uri="{FF2B5EF4-FFF2-40B4-BE49-F238E27FC236}">
                <a16:creationId xmlns:a16="http://schemas.microsoft.com/office/drawing/2014/main" id="{0BA9DE78-3615-E327-9977-D0738E2942B2}"/>
              </a:ext>
            </a:extLst>
          </p:cNvPr>
          <p:cNvSpPr>
            <a:spLocks noGrp="1"/>
          </p:cNvSpPr>
          <p:nvPr>
            <p:ph type="body" sz="quarter" idx="3"/>
          </p:nvPr>
        </p:nvSpPr>
        <p:spPr/>
        <p:txBody>
          <a:bodyPr/>
          <a:lstStyle/>
          <a:p>
            <a:r>
              <a:rPr lang="sq-AL" sz="18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Njoftimi i policisë së Sofjes për urdhrin e përkohshëm të mbrojtjes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Content Placeholder 5">
            <a:extLst>
              <a:ext uri="{FF2B5EF4-FFF2-40B4-BE49-F238E27FC236}">
                <a16:creationId xmlns:a16="http://schemas.microsoft.com/office/drawing/2014/main" id="{43A71CE6-63C9-A8A7-B4FC-1D5F2821D6E5}"/>
              </a:ext>
            </a:extLst>
          </p:cNvPr>
          <p:cNvSpPr>
            <a:spLocks noGrp="1"/>
          </p:cNvSpPr>
          <p:nvPr>
            <p:ph sz="quarter" idx="4"/>
          </p:nvPr>
        </p:nvSpPr>
        <p:spPr/>
        <p:txBody>
          <a:bodyPr>
            <a:normAutofit fontScale="70000" lnSpcReduction="20000"/>
          </a:bodyPr>
          <a:lstStyle/>
          <a:p>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Sipas të dhënave të Gjykatës së Qarkut të Sofjes, më 20 shkurt 2017, tre ditë pas lëshimit të urdhrit të përkohshëm të mbrojtjes, ajo u dërgoi kopje të tij dy departamenteve të policisë në Sofje: atij që ishte përgjegjës për zona ku edhe z. V. edhe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kishin adresat e tyre të përhershme dhe aktuale, si dhe ai përgjegjës i zonës që përfshin adresën e përmendur si ajo e z. V. në kërkesën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Departamenti tjetër i policisë, i ngarkuar me zonën ku z. V. dhe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kishin adresat e tyre të përhershme dhe aktuale në Sofje, mori urdhrin e përkohshëm të mbrojtjes më 27 shkurt 2017. E futën në dosje, por nuk e morën çdo hap për të kontaktuar ose z. V. ose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znj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V. Hetimi i brendshëm që pasoi zbuloi se ky lëshim kishte qenë në kundërshtim me pikën 20 të udhëzimit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operacional</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mbi punën e policisë sipas Ligjit për Mbrojtjen Kundër Dhunës në Familje.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7104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CFC8A-C960-7B9C-D4BC-DF5EEFD6D4CB}"/>
              </a:ext>
            </a:extLst>
          </p:cNvPr>
          <p:cNvSpPr>
            <a:spLocks noGrp="1"/>
          </p:cNvSpPr>
          <p:nvPr>
            <p:ph type="title"/>
          </p:nvPr>
        </p:nvSpPr>
        <p:spPr/>
        <p:txBody>
          <a:bodyPr/>
          <a:lstStyle/>
          <a:p>
            <a:pPr algn="ctr"/>
            <a:r>
              <a:rPr lang="sq-AL" sz="3200" b="1"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Incidenti i 17 gusht 2017</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EA6ADB5-73EF-A8E4-02E9-3212011F0DED}"/>
              </a:ext>
            </a:extLst>
          </p:cNvPr>
          <p:cNvSpPr>
            <a:spLocks noGrp="1"/>
          </p:cNvSpPr>
          <p:nvPr>
            <p:ph idx="1"/>
          </p:nvPr>
        </p:nvSpPr>
        <p:spPr/>
        <p:txBody>
          <a:bodyPr>
            <a:normAutofit fontScale="85000" lnSpcReduction="10000"/>
          </a:bodyPr>
          <a:lstStyle/>
          <a:p>
            <a:r>
              <a:rPr lang="sq-AL" sz="1800" dirty="0">
                <a:solidFill>
                  <a:srgbClr val="202124"/>
                </a:solidFill>
                <a:effectLst/>
                <a:latin typeface="Times New Roman" panose="02020603050405020304" pitchFamily="18" charset="0"/>
                <a:ea typeface="Calibri" panose="020F0502020204030204" pitchFamily="34" charset="0"/>
              </a:rPr>
              <a:t>Zonja V. thirri numrin e urgjencës kombëtare 112 nga telefoni i saj celular. Ajo i tha mbajtësit të thirrjeve se z. V. po vepronte në kundërshtim me kushtet e urdhrit të mbrojtjes kundër tij. Fillimisht ajo tha se ai po ngiste pas makinës së saj, por më pas, kur mbajtësi i thirrjes e shtyu të jepte hollësi, ajo tha se nuk mund ta shihte më z. V. </a:t>
            </a:r>
            <a:endParaRPr lang="en-US" sz="1800" dirty="0">
              <a:solidFill>
                <a:srgbClr val="202124"/>
              </a:solidFill>
              <a:effectLst/>
              <a:latin typeface="Times New Roman" panose="02020603050405020304" pitchFamily="18" charset="0"/>
              <a:ea typeface="Calibri" panose="020F0502020204030204" pitchFamily="34" charset="0"/>
            </a:endParaRPr>
          </a:p>
          <a:p>
            <a:r>
              <a:rPr lang="en-US" dirty="0">
                <a:solidFill>
                  <a:srgbClr val="202124"/>
                </a:solidFill>
                <a:latin typeface="Times New Roman" panose="02020603050405020304" pitchFamily="18" charset="0"/>
                <a:ea typeface="Calibri" panose="020F0502020204030204" pitchFamily="34" charset="0"/>
              </a:rPr>
              <a:t>P</a:t>
            </a:r>
            <a:r>
              <a:rPr lang="sq-AL" sz="1800" dirty="0" err="1">
                <a:solidFill>
                  <a:srgbClr val="202124"/>
                </a:solidFill>
                <a:effectLst/>
                <a:latin typeface="Times New Roman" panose="02020603050405020304" pitchFamily="18" charset="0"/>
                <a:ea typeface="Calibri" panose="020F0502020204030204" pitchFamily="34" charset="0"/>
              </a:rPr>
              <a:t>ak</a:t>
            </a:r>
            <a:r>
              <a:rPr lang="sq-AL" sz="1800" dirty="0">
                <a:solidFill>
                  <a:srgbClr val="202124"/>
                </a:solidFill>
                <a:effectLst/>
                <a:latin typeface="Times New Roman" panose="02020603050405020304" pitchFamily="18" charset="0"/>
                <a:ea typeface="Calibri" panose="020F0502020204030204" pitchFamily="34" charset="0"/>
              </a:rPr>
              <a:t> para orës 19:00. më 17 gusht 2017, </a:t>
            </a:r>
            <a:r>
              <a:rPr lang="sq-AL" sz="1800" dirty="0" err="1">
                <a:solidFill>
                  <a:srgbClr val="202124"/>
                </a:solidFill>
                <a:effectLst/>
                <a:latin typeface="Times New Roman" panose="02020603050405020304" pitchFamily="18" charset="0"/>
                <a:ea typeface="Calibri" panose="020F0502020204030204" pitchFamily="34" charset="0"/>
              </a:rPr>
              <a:t>znj</a:t>
            </a:r>
            <a:r>
              <a:rPr lang="sq-AL" sz="1800" dirty="0">
                <a:solidFill>
                  <a:srgbClr val="202124"/>
                </a:solidFill>
                <a:effectLst/>
                <a:latin typeface="Times New Roman" panose="02020603050405020304" pitchFamily="18" charset="0"/>
                <a:ea typeface="Calibri" panose="020F0502020204030204" pitchFamily="34" charset="0"/>
              </a:rPr>
              <a:t>. V. shkoi në departamentin e policisë dhe bëri një ankesë me shkrim për incidentin. Ajo deklaroi se kur udhëtonte për në shtëpi pasi doli nga puna në orën 17:00, ajo kishte parë z. V. duke e ndjekur atë në makinën e tij, në shkelje të urdhrit të mbrojtjes përfundimtare kundër tij Nga frika, ajo kishte thirrur një shoqe dhe kishte shkuar ta takonte, dhe kur kishte parkuar makinën e saj për të marrë shokun e saj z. V. kishte parkuar makinën e tij një makinë poshtë nga e saja dhe kishte dalë nga automjeti dhe kishte ardhur në rreth dhjetë metra larg saj, në shkelje të kushteve të urdhrit të mbrojtjes kundër tij. Shoqja e zonjës V. më pas kishte hipur në makinën e saj me të dhe kur ata ishin larguar, z. V. kishte vazhduar të lëvizte pas tyre. </a:t>
            </a:r>
            <a:endParaRPr lang="en-US" sz="1800" dirty="0">
              <a:solidFill>
                <a:srgbClr val="202124"/>
              </a:solidFill>
              <a:effectLst/>
              <a:latin typeface="Times New Roman" panose="02020603050405020304" pitchFamily="18" charset="0"/>
              <a:ea typeface="Calibri" panose="020F0502020204030204" pitchFamily="34" charset="0"/>
            </a:endParaRPr>
          </a:p>
          <a:p>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Në një deklaratë të bërë pothuajse në të njëjtën kohë, shoqja e zonjës V. konfirmoi historinë, duke shtuar se z. V. kishte vënë syze të errëta, në një përpjekje të dukshme për të fshehur identitetin e tij, dhe se kur ai i kishte parë duke u larguar pas ndalesës së shkurtër, ai ishte përpjekur me ethe të gjente diçka në makinën e tij.</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7362061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118</TotalTime>
  <Words>4350</Words>
  <Application>Microsoft Office PowerPoint</Application>
  <PresentationFormat>Widescreen</PresentationFormat>
  <Paragraphs>87</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Times New Roman</vt:lpstr>
      <vt:lpstr>Wingdings 3</vt:lpstr>
      <vt:lpstr>Wisp</vt:lpstr>
      <vt:lpstr>Y DHE TE TJERE KUNDER BULLGARISE  5 SHTATOR 2023 </vt:lpstr>
      <vt:lpstr>Y DHE TE TJERE KUNDER BULLGARISE   05.09.2023 </vt:lpstr>
      <vt:lpstr>Faktet e çeshtjes</vt:lpstr>
      <vt:lpstr>Faktet e çeshtjes </vt:lpstr>
      <vt:lpstr>Incidenti i parë ishte me datë 4, 5 dhe 14 nëntor 2016</vt:lpstr>
      <vt:lpstr>Incidenti i dytë 2 janar 2017 </vt:lpstr>
      <vt:lpstr>Incidenti i datës 13 shkurt 2017 </vt:lpstr>
      <vt:lpstr>Procedurat e urdhrit të mbrojtjes  </vt:lpstr>
      <vt:lpstr>Incidenti i 17 gusht 2017 </vt:lpstr>
      <vt:lpstr>Ankim me shkrim pranë organeve të ndjekjes </vt:lpstr>
      <vt:lpstr>Vrasja e Znj. V. MË 18 GUSHT 2017 </vt:lpstr>
      <vt:lpstr>PROCEDURA PENALE KUNDËR Z. V.</vt:lpstr>
      <vt:lpstr>PROCEDURA PENALE KUNDËR Z. V.</vt:lpstr>
      <vt:lpstr>HETIMI I BRENDSHËM NGA POLICIA</vt:lpstr>
      <vt:lpstr>Kuadri ligjor perkates ne Bullgari </vt:lpstr>
      <vt:lpstr>PRETENDIM SHKELJE E NENIT 2 TË KONVENTËS</vt:lpstr>
      <vt:lpstr>Vlerësimi i Gjykatës</vt:lpstr>
      <vt:lpstr>Vleresimi i Gjykates</vt:lpstr>
      <vt:lpstr>Vleresimi i Gjykates </vt:lpstr>
      <vt:lpstr>Shkelje e nenit 2</vt:lpstr>
      <vt:lpstr>PRETENDIM PER SHKELJE TE NENIT 14 TË KONVENTËS</vt:lpstr>
      <vt:lpstr>Nuk pati shkelje te nenit 14 ne lidhje me nenin 2</vt:lpstr>
      <vt:lpstr>Ne lidhje me nenin 14 </vt:lpstr>
      <vt:lpstr>Faleminderit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ikacerja@gmail.com</dc:creator>
  <cp:lastModifiedBy>Erik Veizi</cp:lastModifiedBy>
  <cp:revision>94</cp:revision>
  <dcterms:created xsi:type="dcterms:W3CDTF">2022-01-11T19:19:35Z</dcterms:created>
  <dcterms:modified xsi:type="dcterms:W3CDTF">2023-10-29T16:40:50Z</dcterms:modified>
</cp:coreProperties>
</file>