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71" r:id="rId4"/>
    <p:sldId id="268" r:id="rId5"/>
    <p:sldId id="275" r:id="rId6"/>
    <p:sldId id="276" r:id="rId7"/>
    <p:sldId id="264" r:id="rId8"/>
    <p:sldId id="259" r:id="rId9"/>
    <p:sldId id="258" r:id="rId10"/>
    <p:sldId id="260" r:id="rId11"/>
    <p:sldId id="261" r:id="rId12"/>
    <p:sldId id="262" r:id="rId13"/>
    <p:sldId id="263" r:id="rId14"/>
    <p:sldId id="265" r:id="rId15"/>
    <p:sldId id="266" r:id="rId16"/>
    <p:sldId id="269" r:id="rId17"/>
    <p:sldId id="267" r:id="rId18"/>
    <p:sldId id="273" r:id="rId19"/>
    <p:sldId id="274"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37DB-728D-4A70-AA95-48E5935B9E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23BB45-D48C-4098-B9E8-A969AAB5F7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C7A5CC-AF24-4924-B778-83B9EE666B9F}"/>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5" name="Footer Placeholder 4">
            <a:extLst>
              <a:ext uri="{FF2B5EF4-FFF2-40B4-BE49-F238E27FC236}">
                <a16:creationId xmlns:a16="http://schemas.microsoft.com/office/drawing/2014/main" id="{AD552475-6314-42D0-8640-42E6CA101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C09AA2-793C-47F7-AFAB-0D4047F59918}"/>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420253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2A6C0-B11D-4BC8-A24D-E4360F7C50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966A9-5B64-4906-8F18-119C124AFF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F6C671-707B-4681-8317-2C03BAF898EC}"/>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5" name="Footer Placeholder 4">
            <a:extLst>
              <a:ext uri="{FF2B5EF4-FFF2-40B4-BE49-F238E27FC236}">
                <a16:creationId xmlns:a16="http://schemas.microsoft.com/office/drawing/2014/main" id="{E4B02BD8-EB9E-464D-8099-0A763A12F3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BDEF8-3F9C-4F79-99C6-A824FD87A015}"/>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287536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4BEA1-6009-4F79-9F28-DE4F985667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3A5447-46FA-45A9-A404-0DAD941E37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BCA81-C21B-42E2-8E9B-7BE428B13024}"/>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5" name="Footer Placeholder 4">
            <a:extLst>
              <a:ext uri="{FF2B5EF4-FFF2-40B4-BE49-F238E27FC236}">
                <a16:creationId xmlns:a16="http://schemas.microsoft.com/office/drawing/2014/main" id="{D4710860-94BB-4457-BCDD-2DFCA858C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5A6A6-1461-4A07-880B-2C6DE1812C0E}"/>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163403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16D1-8590-44A5-9322-9CDD9E23E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5E7FA6-0B31-4C97-8236-FAC0D714F2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D07F4-7845-4AF6-926E-271A2E3DAD0A}"/>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5" name="Footer Placeholder 4">
            <a:extLst>
              <a:ext uri="{FF2B5EF4-FFF2-40B4-BE49-F238E27FC236}">
                <a16:creationId xmlns:a16="http://schemas.microsoft.com/office/drawing/2014/main" id="{D1FE14EB-5861-48E9-95E9-91ACFD6ECE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26397-ED3A-48C3-A371-21C2A4ABC569}"/>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2577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E2C9-3CE9-42BC-8B20-DA789AEA87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9F2087-B98C-4981-A984-1E0E61DDBC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B6AC2F-74CF-48C1-B23F-F9E9000792CB}"/>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5" name="Footer Placeholder 4">
            <a:extLst>
              <a:ext uri="{FF2B5EF4-FFF2-40B4-BE49-F238E27FC236}">
                <a16:creationId xmlns:a16="http://schemas.microsoft.com/office/drawing/2014/main" id="{EA37C499-B743-489E-AD53-6DCE1BDBDE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7F550-94B9-40DE-B17E-95E2F280A397}"/>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233074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42DC-8087-42FB-848E-421F5E8BC6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813C5B-CC78-40FF-9FA9-D2334169D6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B7CE43-323D-4047-9B9D-9943B28A73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5A0FEC-34B3-4E84-846A-4E45079DA3F3}"/>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6" name="Footer Placeholder 5">
            <a:extLst>
              <a:ext uri="{FF2B5EF4-FFF2-40B4-BE49-F238E27FC236}">
                <a16:creationId xmlns:a16="http://schemas.microsoft.com/office/drawing/2014/main" id="{66B37766-DF3A-4E3E-B560-AF2F29E9F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CA0C56-7960-427F-8905-11A6D46C228B}"/>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285611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F994B-0929-47BF-81FE-99C326039D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06AD0B-EDAC-4338-8DF2-B9D79DEFDA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D6D0EA-F785-42FA-B4F1-B8F83BFDD1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749582-5D09-4A6A-99C1-2799B41E8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C60268-9534-4C46-9C01-B16CFA53C9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5A3332-F94B-4E9F-A412-7140F29CFA39}"/>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8" name="Footer Placeholder 7">
            <a:extLst>
              <a:ext uri="{FF2B5EF4-FFF2-40B4-BE49-F238E27FC236}">
                <a16:creationId xmlns:a16="http://schemas.microsoft.com/office/drawing/2014/main" id="{0B487589-1681-46F3-A319-B7D35E6564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846C79-019A-4680-ABA9-E1926BF92951}"/>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1595975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4AA15-8B9E-4779-A649-DB77AFA28E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6AEFED-C2FD-45E3-8E31-79A15ACDFC36}"/>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4" name="Footer Placeholder 3">
            <a:extLst>
              <a:ext uri="{FF2B5EF4-FFF2-40B4-BE49-F238E27FC236}">
                <a16:creationId xmlns:a16="http://schemas.microsoft.com/office/drawing/2014/main" id="{EDBA8A67-9D4F-4BDE-8EC0-05E54E5C07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02E684-4617-4E28-A530-2C98DC96AB95}"/>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422346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A74926-4AFA-4E6F-B31E-AFE3C63C3697}"/>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3" name="Footer Placeholder 2">
            <a:extLst>
              <a:ext uri="{FF2B5EF4-FFF2-40B4-BE49-F238E27FC236}">
                <a16:creationId xmlns:a16="http://schemas.microsoft.com/office/drawing/2014/main" id="{58864F66-FB40-42F1-B9F9-27B397347C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F9E7AC-8EC3-41E4-B7FD-BE8236BBD0BD}"/>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24359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08D3-E788-4369-A852-1719C3305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D26DB3-F506-470B-A991-74C884918C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1D254D-921E-4DE1-A315-E8CB066DE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F7FD8C-144C-4729-A97A-EC2CDE034152}"/>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6" name="Footer Placeholder 5">
            <a:extLst>
              <a:ext uri="{FF2B5EF4-FFF2-40B4-BE49-F238E27FC236}">
                <a16:creationId xmlns:a16="http://schemas.microsoft.com/office/drawing/2014/main" id="{B51B917E-38DB-4D0A-B3FC-DF1F9C906A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281914-1EA5-4B7C-A52A-58942D35C2B8}"/>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100248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7CBDA-E5DB-4F67-A52B-F3B3F66248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E43830-31F8-4093-A979-95B50C681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321C91-4F72-42F4-AFD7-EFCE192182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26E313-3257-44B5-8832-FE479594A3E4}"/>
              </a:ext>
            </a:extLst>
          </p:cNvPr>
          <p:cNvSpPr>
            <a:spLocks noGrp="1"/>
          </p:cNvSpPr>
          <p:nvPr>
            <p:ph type="dt" sz="half" idx="10"/>
          </p:nvPr>
        </p:nvSpPr>
        <p:spPr/>
        <p:txBody>
          <a:bodyPr/>
          <a:lstStyle/>
          <a:p>
            <a:fld id="{6A00227F-96AD-48A0-8F34-A0BECBF0D97C}" type="datetimeFigureOut">
              <a:rPr lang="en-US" smtClean="0"/>
              <a:t>3/20/2024</a:t>
            </a:fld>
            <a:endParaRPr lang="en-US"/>
          </a:p>
        </p:txBody>
      </p:sp>
      <p:sp>
        <p:nvSpPr>
          <p:cNvPr id="6" name="Footer Placeholder 5">
            <a:extLst>
              <a:ext uri="{FF2B5EF4-FFF2-40B4-BE49-F238E27FC236}">
                <a16:creationId xmlns:a16="http://schemas.microsoft.com/office/drawing/2014/main" id="{8523B541-F2CB-43D8-B2CE-ADCDBD21C8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878094-1FD9-4FFF-A987-0A8BFC6B6A2D}"/>
              </a:ext>
            </a:extLst>
          </p:cNvPr>
          <p:cNvSpPr>
            <a:spLocks noGrp="1"/>
          </p:cNvSpPr>
          <p:nvPr>
            <p:ph type="sldNum" sz="quarter" idx="12"/>
          </p:nvPr>
        </p:nvSpPr>
        <p:spPr/>
        <p:txBody>
          <a:bodyPr/>
          <a:lstStyle/>
          <a:p>
            <a:fld id="{892F5724-EFFB-4EE5-BF5E-483734FBB009}" type="slidenum">
              <a:rPr lang="en-US" smtClean="0"/>
              <a:t>‹#›</a:t>
            </a:fld>
            <a:endParaRPr lang="en-US"/>
          </a:p>
        </p:txBody>
      </p:sp>
    </p:spTree>
    <p:extLst>
      <p:ext uri="{BB962C8B-B14F-4D97-AF65-F5344CB8AC3E}">
        <p14:creationId xmlns:p14="http://schemas.microsoft.com/office/powerpoint/2010/main" val="128514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78FDB7-09BB-4A86-8858-1FCA8D82CF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63DFE0-5423-4297-AD5B-76CE33717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127E5-1023-4F49-892A-7C74FC401E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0227F-96AD-48A0-8F34-A0BECBF0D97C}" type="datetimeFigureOut">
              <a:rPr lang="en-US" smtClean="0"/>
              <a:t>3/20/2024</a:t>
            </a:fld>
            <a:endParaRPr lang="en-US"/>
          </a:p>
        </p:txBody>
      </p:sp>
      <p:sp>
        <p:nvSpPr>
          <p:cNvPr id="5" name="Footer Placeholder 4">
            <a:extLst>
              <a:ext uri="{FF2B5EF4-FFF2-40B4-BE49-F238E27FC236}">
                <a16:creationId xmlns:a16="http://schemas.microsoft.com/office/drawing/2014/main" id="{00563968-04C4-43C3-9947-4BE3D7ED96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4EED7A-C36A-4046-94BE-E45B04C8E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F5724-EFFB-4EE5-BF5E-483734FBB009}" type="slidenum">
              <a:rPr lang="en-US" smtClean="0"/>
              <a:t>‹#›</a:t>
            </a:fld>
            <a:endParaRPr lang="en-US"/>
          </a:p>
        </p:txBody>
      </p:sp>
    </p:spTree>
    <p:extLst>
      <p:ext uri="{BB962C8B-B14F-4D97-AF65-F5344CB8AC3E}">
        <p14:creationId xmlns:p14="http://schemas.microsoft.com/office/powerpoint/2010/main" val="421512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1471C-CFD8-46A5-8F08-757CB3C5A504}"/>
              </a:ext>
            </a:extLst>
          </p:cNvPr>
          <p:cNvSpPr>
            <a:spLocks noGrp="1"/>
          </p:cNvSpPr>
          <p:nvPr>
            <p:ph type="title"/>
          </p:nvPr>
        </p:nvSpPr>
        <p:spPr/>
        <p:txBody>
          <a:bodyPr>
            <a:normAutofit fontScale="90000"/>
          </a:bodyPr>
          <a:lstStyle/>
          <a:p>
            <a:pPr algn="ctr"/>
            <a:r>
              <a:rPr lang="en-AU" sz="3100" b="1" dirty="0">
                <a:effectLst/>
                <a:latin typeface="Times New Roman" panose="02020603050405020304" pitchFamily="18" charset="0"/>
                <a:ea typeface="Calibri" panose="020F0502020204030204" pitchFamily="34" charset="0"/>
                <a:cs typeface="Times New Roman" panose="02020603050405020304" pitchFamily="18" charset="0"/>
              </a:rPr>
              <a:t/>
            </a:r>
            <a:br>
              <a:rPr lang="en-AU" sz="3100" b="1" dirty="0">
                <a:effectLst/>
                <a:latin typeface="Times New Roman" panose="02020603050405020304" pitchFamily="18" charset="0"/>
                <a:ea typeface="Calibri" panose="020F0502020204030204" pitchFamily="34" charset="0"/>
                <a:cs typeface="Times New Roman" panose="02020603050405020304" pitchFamily="18" charset="0"/>
              </a:rPr>
            </a:br>
            <a:r>
              <a:rPr lang="en-AU" sz="3100" b="1" dirty="0">
                <a:effectLst/>
                <a:latin typeface="Times New Roman" panose="02020603050405020304" pitchFamily="18" charset="0"/>
                <a:ea typeface="Calibri" panose="020F0502020204030204" pitchFamily="34" charset="0"/>
                <a:cs typeface="Times New Roman" panose="02020603050405020304" pitchFamily="18" charset="0"/>
              </a:rPr>
              <a:t/>
            </a:r>
            <a:br>
              <a:rPr lang="en-AU" sz="3100" b="1" dirty="0">
                <a:effectLst/>
                <a:latin typeface="Times New Roman" panose="02020603050405020304" pitchFamily="18" charset="0"/>
                <a:ea typeface="Calibri" panose="020F0502020204030204" pitchFamily="34" charset="0"/>
                <a:cs typeface="Times New Roman" panose="02020603050405020304" pitchFamily="18" charset="0"/>
              </a:rPr>
            </a:br>
            <a:r>
              <a:rPr lang="en-AU" sz="3100" b="1" dirty="0">
                <a:effectLst/>
                <a:latin typeface="+mn-lt"/>
                <a:ea typeface="Calibri" panose="020F0502020204030204" pitchFamily="34" charset="0"/>
                <a:cs typeface="Arial" panose="020B0604020202020204" pitchFamily="34" charset="0"/>
              </a:rPr>
              <a:t>Material </a:t>
            </a:r>
            <a:r>
              <a:rPr lang="en-AU" sz="3100" b="1" dirty="0" err="1">
                <a:effectLst/>
                <a:latin typeface="+mn-lt"/>
                <a:ea typeface="Calibri" panose="020F0502020204030204" pitchFamily="34" charset="0"/>
                <a:cs typeface="Arial" panose="020B0604020202020204" pitchFamily="34" charset="0"/>
              </a:rPr>
              <a:t>prezantues</a:t>
            </a:r>
            <a:r>
              <a:rPr lang="en-AU" sz="3100" b="1" dirty="0">
                <a:effectLst/>
                <a:latin typeface="+mn-lt"/>
                <a:ea typeface="Calibri" panose="020F0502020204030204" pitchFamily="34" charset="0"/>
                <a:cs typeface="Arial" panose="020B0604020202020204" pitchFamily="34" charset="0"/>
              </a:rPr>
              <a:t> </a:t>
            </a:r>
            <a:r>
              <a:rPr lang="en-AU" sz="3100" b="1" dirty="0" err="1">
                <a:effectLst/>
                <a:latin typeface="+mn-lt"/>
                <a:ea typeface="Calibri" panose="020F0502020204030204" pitchFamily="34" charset="0"/>
                <a:cs typeface="Arial" panose="020B0604020202020204" pitchFamily="34" charset="0"/>
              </a:rPr>
              <a:t>për</a:t>
            </a:r>
            <a:r>
              <a:rPr lang="en-AU" sz="3100" b="1" dirty="0">
                <a:effectLst/>
                <a:latin typeface="+mn-lt"/>
                <a:ea typeface="Calibri" panose="020F0502020204030204" pitchFamily="34" charset="0"/>
                <a:cs typeface="Arial" panose="020B0604020202020204" pitchFamily="34" charset="0"/>
              </a:rPr>
              <a:t> </a:t>
            </a:r>
            <a:r>
              <a:rPr lang="en-AU" sz="3100" b="1" dirty="0" err="1" smtClean="0">
                <a:effectLst/>
                <a:latin typeface="+mn-lt"/>
                <a:ea typeface="Calibri" panose="020F0502020204030204" pitchFamily="34" charset="0"/>
                <a:cs typeface="Arial" panose="020B0604020202020204" pitchFamily="34" charset="0"/>
              </a:rPr>
              <a:t>trajnimin</a:t>
            </a:r>
            <a:r>
              <a:rPr lang="en-AU" sz="3100" b="1" dirty="0" smtClean="0">
                <a:effectLst/>
                <a:latin typeface="+mn-lt"/>
                <a:ea typeface="Calibri" panose="020F0502020204030204" pitchFamily="34" charset="0"/>
                <a:cs typeface="Arial" panose="020B0604020202020204" pitchFamily="34" charset="0"/>
              </a:rPr>
              <a:t> </a:t>
            </a:r>
            <a:r>
              <a:rPr lang="en-AU" sz="3100" b="1" dirty="0">
                <a:latin typeface="+mn-lt"/>
                <a:ea typeface="Calibri" panose="020F0502020204030204" pitchFamily="34" charset="0"/>
                <a:cs typeface="Arial" panose="020B0604020202020204" pitchFamily="34" charset="0"/>
              </a:rPr>
              <a:t>-</a:t>
            </a:r>
            <a:r>
              <a:rPr lang="en-AU" sz="3100" b="1" dirty="0">
                <a:effectLst/>
                <a:latin typeface="+mn-lt"/>
                <a:ea typeface="Calibri" panose="020F0502020204030204" pitchFamily="34" charset="0"/>
                <a:cs typeface="Arial" panose="020B0604020202020204" pitchFamily="34" charset="0"/>
              </a:rPr>
              <a:t> </a:t>
            </a:r>
            <a:r>
              <a:rPr lang="en-AU" sz="3100" b="1" dirty="0" err="1">
                <a:latin typeface="+mn-lt"/>
                <a:ea typeface="Calibri" panose="020F0502020204030204" pitchFamily="34" charset="0"/>
                <a:cs typeface="Arial" panose="020B0604020202020204" pitchFamily="34" charset="0"/>
              </a:rPr>
              <a:t>S</a:t>
            </a:r>
            <a:r>
              <a:rPr lang="en-AU" sz="3100" b="1" dirty="0" err="1">
                <a:effectLst/>
                <a:latin typeface="+mn-lt"/>
                <a:ea typeface="Calibri" panose="020F0502020204030204" pitchFamily="34" charset="0"/>
                <a:cs typeface="Arial" panose="020B0604020202020204" pitchFamily="34" charset="0"/>
              </a:rPr>
              <a:t>esioni</a:t>
            </a:r>
            <a:r>
              <a:rPr lang="en-AU" sz="3100" b="1" dirty="0">
                <a:effectLst/>
                <a:latin typeface="+mn-lt"/>
                <a:ea typeface="Calibri" panose="020F0502020204030204" pitchFamily="34" charset="0"/>
                <a:cs typeface="Arial" panose="020B0604020202020204" pitchFamily="34" charset="0"/>
              </a:rPr>
              <a:t> </a:t>
            </a:r>
            <a:r>
              <a:rPr lang="en-AU" sz="3100" b="1" dirty="0" err="1" smtClean="0">
                <a:effectLst/>
                <a:latin typeface="+mn-lt"/>
                <a:ea typeface="Calibri" panose="020F0502020204030204" pitchFamily="34" charset="0"/>
                <a:cs typeface="Arial" panose="020B0604020202020204" pitchFamily="34" charset="0"/>
              </a:rPr>
              <a:t>trainues</a:t>
            </a:r>
            <a:r>
              <a:rPr lang="en-AU" sz="3100" b="1" dirty="0" smtClean="0">
                <a:latin typeface="+mn-lt"/>
                <a:ea typeface="Calibri" panose="020F0502020204030204" pitchFamily="34" charset="0"/>
                <a:cs typeface="Arial" panose="020B0604020202020204" pitchFamily="34" charset="0"/>
              </a:rPr>
              <a:t>-</a:t>
            </a:r>
            <a:br>
              <a:rPr lang="en-AU" sz="3100" b="1" dirty="0" smtClean="0">
                <a:latin typeface="+mn-lt"/>
                <a:ea typeface="Calibri" panose="020F0502020204030204" pitchFamily="34" charset="0"/>
                <a:cs typeface="Arial" panose="020B0604020202020204" pitchFamily="34" charset="0"/>
              </a:rPr>
            </a:br>
            <a:r>
              <a:rPr lang="en-AU" sz="3100" b="1" dirty="0" err="1" smtClean="0">
                <a:latin typeface="+mn-lt"/>
                <a:ea typeface="Calibri" panose="020F0502020204030204" pitchFamily="34" charset="0"/>
                <a:cs typeface="Arial" panose="020B0604020202020204" pitchFamily="34" charset="0"/>
              </a:rPr>
              <a:t>Datë</a:t>
            </a:r>
            <a:r>
              <a:rPr lang="en-AU" sz="3100" b="1" dirty="0" smtClean="0">
                <a:latin typeface="+mn-lt"/>
                <a:ea typeface="Calibri" panose="020F0502020204030204" pitchFamily="34" charset="0"/>
                <a:cs typeface="Arial" panose="020B0604020202020204" pitchFamily="34" charset="0"/>
              </a:rPr>
              <a:t> </a:t>
            </a:r>
            <a:r>
              <a:rPr lang="en-AU" sz="3100" b="1" dirty="0" smtClean="0">
                <a:latin typeface="+mn-lt"/>
                <a:ea typeface="Calibri" panose="020F0502020204030204" pitchFamily="34" charset="0"/>
                <a:cs typeface="Arial" panose="020B0604020202020204" pitchFamily="34" charset="0"/>
              </a:rPr>
              <a:t>19, Mars 2024 </a:t>
            </a:r>
            <a:r>
              <a:rPr lang="en-AU" sz="3100" b="1" dirty="0">
                <a:effectLst/>
                <a:latin typeface="+mn-lt"/>
                <a:ea typeface="Calibri" panose="020F0502020204030204" pitchFamily="34" charset="0"/>
                <a:cs typeface="Arial" panose="020B0604020202020204" pitchFamily="34" charset="0"/>
              </a:rPr>
              <a:t/>
            </a:r>
            <a:br>
              <a:rPr lang="en-AU" sz="3100" b="1" dirty="0">
                <a:effectLst/>
                <a:latin typeface="+mn-lt"/>
                <a:ea typeface="Calibri" panose="020F0502020204030204" pitchFamily="34" charset="0"/>
                <a:cs typeface="Arial" panose="020B0604020202020204" pitchFamily="34" charset="0"/>
              </a:rPr>
            </a:br>
            <a:endParaRPr lang="en-US"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7D208641-560D-4328-916C-B94697A644B8}"/>
              </a:ext>
            </a:extLst>
          </p:cNvPr>
          <p:cNvSpPr>
            <a:spLocks noGrp="1"/>
          </p:cNvSpPr>
          <p:nvPr>
            <p:ph idx="1"/>
          </p:nvPr>
        </p:nvSpPr>
        <p:spPr/>
        <p:txBody>
          <a:bodyPr>
            <a:normAutofit fontScale="92500" lnSpcReduction="10000"/>
          </a:bodyPr>
          <a:lstStyle/>
          <a:p>
            <a:pPr marL="0" indent="0" algn="ctr">
              <a:buNone/>
            </a:pPr>
            <a:endParaRPr lang="en-AU" sz="28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AU" sz="2800" b="1" dirty="0" err="1">
                <a:effectLst/>
                <a:ea typeface="Calibri" panose="020F0502020204030204" pitchFamily="34" charset="0"/>
                <a:cs typeface="Arial" panose="020B0604020202020204" pitchFamily="34" charset="0"/>
              </a:rPr>
              <a:t>Çështje</a:t>
            </a:r>
            <a:r>
              <a:rPr lang="en-AU" sz="2800" b="1" dirty="0">
                <a:effectLst/>
                <a:ea typeface="Calibri" panose="020F0502020204030204" pitchFamily="34" charset="0"/>
                <a:cs typeface="Arial" panose="020B0604020202020204" pitchFamily="34" charset="0"/>
              </a:rPr>
              <a:t> </a:t>
            </a:r>
            <a:r>
              <a:rPr lang="en-AU" sz="2800" b="1" dirty="0" err="1">
                <a:effectLst/>
                <a:ea typeface="Calibri" panose="020F0502020204030204" pitchFamily="34" charset="0"/>
                <a:cs typeface="Arial" panose="020B0604020202020204" pitchFamily="34" charset="0"/>
              </a:rPr>
              <a:t>të</a:t>
            </a:r>
            <a:r>
              <a:rPr lang="en-AU" sz="2800" b="1" dirty="0">
                <a:effectLst/>
                <a:ea typeface="Calibri" panose="020F0502020204030204" pitchFamily="34" charset="0"/>
                <a:cs typeface="Arial" panose="020B0604020202020204" pitchFamily="34" charset="0"/>
              </a:rPr>
              <a:t> </a:t>
            </a:r>
            <a:r>
              <a:rPr lang="en-AU" sz="2800" b="1" dirty="0" err="1">
                <a:effectLst/>
                <a:ea typeface="Calibri" panose="020F0502020204030204" pitchFamily="34" charset="0"/>
                <a:cs typeface="Arial" panose="020B0604020202020204" pitchFamily="34" charset="0"/>
              </a:rPr>
              <a:t>kompetencës</a:t>
            </a:r>
            <a:r>
              <a:rPr lang="en-AU" sz="2800" b="1" dirty="0">
                <a:effectLst/>
                <a:ea typeface="Calibri" panose="020F0502020204030204" pitchFamily="34" charset="0"/>
                <a:cs typeface="Arial" panose="020B0604020202020204" pitchFamily="34" charset="0"/>
              </a:rPr>
              <a:t> </a:t>
            </a:r>
            <a:r>
              <a:rPr lang="en-AU" sz="2800" b="1" dirty="0" err="1">
                <a:effectLst/>
                <a:ea typeface="Calibri" panose="020F0502020204030204" pitchFamily="34" charset="0"/>
                <a:cs typeface="Arial" panose="020B0604020202020204" pitchFamily="34" charset="0"/>
              </a:rPr>
              <a:t>lëndore</a:t>
            </a:r>
            <a:r>
              <a:rPr lang="en-AU" sz="2800" b="1" dirty="0">
                <a:effectLst/>
                <a:ea typeface="Calibri" panose="020F0502020204030204" pitchFamily="34" charset="0"/>
                <a:cs typeface="Arial" panose="020B0604020202020204" pitchFamily="34" charset="0"/>
              </a:rPr>
              <a:t> </a:t>
            </a:r>
            <a:r>
              <a:rPr lang="en-AU" sz="2800" b="1" dirty="0" err="1">
                <a:effectLst/>
                <a:ea typeface="Calibri" panose="020F0502020204030204" pitchFamily="34" charset="0"/>
                <a:cs typeface="Arial" panose="020B0604020202020204" pitchFamily="34" charset="0"/>
              </a:rPr>
              <a:t>në</a:t>
            </a:r>
            <a:r>
              <a:rPr lang="en-AU" sz="2800" b="1" dirty="0">
                <a:effectLst/>
                <a:ea typeface="Calibri" panose="020F0502020204030204" pitchFamily="34" charset="0"/>
                <a:cs typeface="Arial" panose="020B0604020202020204" pitchFamily="34" charset="0"/>
              </a:rPr>
              <a:t> </a:t>
            </a:r>
            <a:r>
              <a:rPr lang="en-AU" sz="2800" b="1" dirty="0" err="1">
                <a:effectLst/>
                <a:ea typeface="Calibri" panose="020F0502020204030204" pitchFamily="34" charset="0"/>
                <a:cs typeface="Arial" panose="020B0604020202020204" pitchFamily="34" charset="0"/>
              </a:rPr>
              <a:t>paditë</a:t>
            </a:r>
            <a:r>
              <a:rPr lang="en-AU" sz="2800" b="1" dirty="0">
                <a:effectLst/>
                <a:ea typeface="Calibri" panose="020F0502020204030204" pitchFamily="34" charset="0"/>
                <a:cs typeface="Arial" panose="020B0604020202020204" pitchFamily="34" charset="0"/>
              </a:rPr>
              <a:t> me </a:t>
            </a:r>
            <a:r>
              <a:rPr lang="en-AU" sz="2800" b="1" dirty="0" err="1">
                <a:effectLst/>
                <a:ea typeface="Calibri" panose="020F0502020204030204" pitchFamily="34" charset="0"/>
                <a:cs typeface="Arial" panose="020B0604020202020204" pitchFamily="34" charset="0"/>
              </a:rPr>
              <a:t>natyrë</a:t>
            </a:r>
            <a:r>
              <a:rPr lang="en-AU" sz="2800" b="1" dirty="0">
                <a:effectLst/>
                <a:ea typeface="Calibri" panose="020F0502020204030204" pitchFamily="34" charset="0"/>
                <a:cs typeface="Arial" panose="020B0604020202020204" pitchFamily="34" charset="0"/>
              </a:rPr>
              <a:t> </a:t>
            </a:r>
            <a:r>
              <a:rPr lang="en-US" sz="2800" b="1" dirty="0">
                <a:effectLst/>
                <a:ea typeface="Calibri" panose="020F0502020204030204" pitchFamily="34" charset="0"/>
                <a:cs typeface="Arial" panose="020B0604020202020204" pitchFamily="34" charset="0"/>
              </a:rPr>
              <a:t/>
            </a:r>
            <a:br>
              <a:rPr lang="en-US" sz="2800" b="1" dirty="0">
                <a:effectLst/>
                <a:ea typeface="Calibri" panose="020F0502020204030204" pitchFamily="34" charset="0"/>
                <a:cs typeface="Arial" panose="020B0604020202020204" pitchFamily="34" charset="0"/>
              </a:rPr>
            </a:br>
            <a:r>
              <a:rPr lang="en-AU" sz="2800" b="1" dirty="0">
                <a:effectLst/>
                <a:ea typeface="Calibri" panose="020F0502020204030204" pitchFamily="34" charset="0"/>
                <a:cs typeface="Arial" panose="020B0604020202020204" pitchFamily="34" charset="0"/>
              </a:rPr>
              <a:t> </a:t>
            </a:r>
            <a:r>
              <a:rPr lang="en-AU" sz="2800" b="1" dirty="0" err="1">
                <a:effectLst/>
                <a:ea typeface="Calibri" panose="020F0502020204030204" pitchFamily="34" charset="0"/>
                <a:cs typeface="Arial" panose="020B0604020202020204" pitchFamily="34" charset="0"/>
              </a:rPr>
              <a:t>trashgimimore</a:t>
            </a:r>
            <a:r>
              <a:rPr lang="en-AU" sz="2800" b="1" dirty="0">
                <a:effectLst/>
                <a:ea typeface="Calibri" panose="020F0502020204030204" pitchFamily="34" charset="0"/>
                <a:cs typeface="Arial" panose="020B0604020202020204" pitchFamily="34" charset="0"/>
              </a:rPr>
              <a:t> </a:t>
            </a:r>
            <a:r>
              <a:rPr lang="sq-AL" b="1" dirty="0" smtClean="0"/>
              <a:t>me objekt kundërshtimi </a:t>
            </a:r>
            <a:r>
              <a:rPr lang="sq-AL" b="1" dirty="0"/>
              <a:t>i akteve të noterëve për </a:t>
            </a:r>
            <a:r>
              <a:rPr lang="sq-AL" b="1" dirty="0" smtClean="0"/>
              <a:t>trashëgiminë</a:t>
            </a:r>
            <a:r>
              <a:rPr lang="en-GB" b="1" dirty="0"/>
              <a:t>.</a:t>
            </a:r>
          </a:p>
          <a:p>
            <a:r>
              <a:rPr lang="sq-AL" b="1" dirty="0" smtClean="0"/>
              <a:t>Mbrojtja </a:t>
            </a:r>
            <a:r>
              <a:rPr lang="sq-AL" b="1" dirty="0"/>
              <a:t>e të drejtave pasurore që rrjedhin nga trashëgimia testamentare e </a:t>
            </a:r>
            <a:r>
              <a:rPr lang="sq-AL" b="1" dirty="0" smtClean="0"/>
              <a:t>pavlefshme</a:t>
            </a:r>
            <a:r>
              <a:rPr lang="en-GB" b="1" dirty="0" smtClean="0"/>
              <a:t>.</a:t>
            </a:r>
            <a:endParaRPr lang="en-US" b="1" dirty="0">
              <a:cs typeface="Arial" panose="020B0604020202020204" pitchFamily="34" charset="0"/>
            </a:endParaRPr>
          </a:p>
          <a:p>
            <a:r>
              <a:rPr lang="en-US" sz="4800" b="1" dirty="0">
                <a:effectLst/>
                <a:ea typeface="Calibri" panose="020F0502020204030204" pitchFamily="34" charset="0"/>
                <a:cs typeface="Arial" panose="020B0604020202020204" pitchFamily="34" charset="0"/>
              </a:rPr>
              <a:t/>
            </a:r>
            <a:br>
              <a:rPr lang="en-US" sz="4800" b="1" dirty="0">
                <a:effectLst/>
                <a:ea typeface="Calibri" panose="020F0502020204030204" pitchFamily="34" charset="0"/>
                <a:cs typeface="Arial" panose="020B0604020202020204" pitchFamily="34" charset="0"/>
              </a:rPr>
            </a:br>
            <a:r>
              <a:rPr lang="en-US" sz="4800" b="1" dirty="0" err="1">
                <a:effectLst/>
                <a:ea typeface="Calibri" panose="020F0502020204030204" pitchFamily="34" charset="0"/>
                <a:cs typeface="Arial" panose="020B0604020202020204" pitchFamily="34" charset="0"/>
              </a:rPr>
              <a:t>Përgatitur</a:t>
            </a:r>
            <a:r>
              <a:rPr lang="en-US" sz="4800" b="1" dirty="0">
                <a:effectLst/>
                <a:ea typeface="Calibri" panose="020F0502020204030204" pitchFamily="34" charset="0"/>
                <a:cs typeface="Arial" panose="020B0604020202020204" pitchFamily="34" charset="0"/>
              </a:rPr>
              <a:t> </a:t>
            </a:r>
            <a:r>
              <a:rPr lang="en-US" sz="4800" b="1" dirty="0" err="1">
                <a:effectLst/>
                <a:ea typeface="Calibri" panose="020F0502020204030204" pitchFamily="34" charset="0"/>
                <a:cs typeface="Arial" panose="020B0604020202020204" pitchFamily="34" charset="0"/>
              </a:rPr>
              <a:t>nga</a:t>
            </a:r>
            <a:r>
              <a:rPr lang="en-US" sz="4800" b="1" dirty="0">
                <a:effectLst/>
                <a:ea typeface="Calibri" panose="020F0502020204030204" pitchFamily="34" charset="0"/>
                <a:cs typeface="Arial" panose="020B0604020202020204" pitchFamily="34" charset="0"/>
              </a:rPr>
              <a:t> </a:t>
            </a:r>
            <a:r>
              <a:rPr lang="en-US" sz="4800" b="1" dirty="0" smtClean="0">
                <a:effectLst/>
                <a:ea typeface="Calibri" panose="020F0502020204030204" pitchFamily="34" charset="0"/>
                <a:cs typeface="Arial" panose="020B0604020202020204" pitchFamily="34" charset="0"/>
              </a:rPr>
              <a:t>Dr. </a:t>
            </a:r>
            <a:r>
              <a:rPr lang="en-US" sz="4800" b="1" dirty="0" err="1" smtClean="0">
                <a:effectLst/>
                <a:ea typeface="Calibri" panose="020F0502020204030204" pitchFamily="34" charset="0"/>
                <a:cs typeface="Arial" panose="020B0604020202020204" pitchFamily="34" charset="0"/>
              </a:rPr>
              <a:t>Artan</a:t>
            </a:r>
            <a:r>
              <a:rPr lang="en-US" sz="4800" b="1" dirty="0" smtClean="0">
                <a:effectLst/>
                <a:ea typeface="Calibri" panose="020F0502020204030204" pitchFamily="34" charset="0"/>
                <a:cs typeface="Arial" panose="020B0604020202020204" pitchFamily="34" charset="0"/>
              </a:rPr>
              <a:t> </a:t>
            </a:r>
            <a:r>
              <a:rPr lang="en-US" sz="4800" b="1" dirty="0">
                <a:effectLst/>
                <a:ea typeface="Calibri" panose="020F0502020204030204" pitchFamily="34" charset="0"/>
                <a:cs typeface="Arial" panose="020B0604020202020204" pitchFamily="34" charset="0"/>
              </a:rPr>
              <a:t>HAJDARI </a:t>
            </a:r>
            <a:r>
              <a:rPr lang="en-US" sz="4800" b="1" dirty="0" smtClean="0">
                <a:effectLst/>
                <a:ea typeface="Calibri" panose="020F0502020204030204" pitchFamily="34" charset="0"/>
                <a:cs typeface="Arial" panose="020B0604020202020204" pitchFamily="34" charset="0"/>
              </a:rPr>
              <a:t>–</a:t>
            </a:r>
            <a:r>
              <a:rPr lang="en-US" sz="4800" b="1" dirty="0" err="1" smtClean="0">
                <a:effectLst/>
                <a:ea typeface="Calibri" panose="020F0502020204030204" pitchFamily="34" charset="0"/>
                <a:cs typeface="Arial" panose="020B0604020202020204" pitchFamily="34" charset="0"/>
              </a:rPr>
              <a:t>Pedagog</a:t>
            </a:r>
            <a:r>
              <a:rPr lang="en-US" sz="4800" b="1" dirty="0" smtClean="0">
                <a:effectLst/>
                <a:ea typeface="Calibri" panose="020F0502020204030204" pitchFamily="34" charset="0"/>
                <a:cs typeface="Arial" panose="020B0604020202020204" pitchFamily="34" charset="0"/>
              </a:rPr>
              <a:t> </a:t>
            </a:r>
            <a:r>
              <a:rPr lang="en-US" sz="4800" b="1" dirty="0" err="1" smtClean="0">
                <a:effectLst/>
                <a:ea typeface="Calibri" panose="020F0502020204030204" pitchFamily="34" charset="0"/>
                <a:cs typeface="Arial" panose="020B0604020202020204" pitchFamily="34" charset="0"/>
              </a:rPr>
              <a:t>i</a:t>
            </a:r>
            <a:r>
              <a:rPr lang="en-US" sz="4800" b="1" dirty="0" smtClean="0">
                <a:effectLst/>
                <a:ea typeface="Calibri" panose="020F0502020204030204" pitchFamily="34" charset="0"/>
                <a:cs typeface="Arial" panose="020B0604020202020204" pitchFamily="34" charset="0"/>
              </a:rPr>
              <a:t> </a:t>
            </a:r>
            <a:r>
              <a:rPr lang="en-US" sz="4800" b="1" dirty="0" err="1" smtClean="0">
                <a:effectLst/>
                <a:ea typeface="Calibri" panose="020F0502020204030204" pitchFamily="34" charset="0"/>
                <a:cs typeface="Arial" panose="020B0604020202020204" pitchFamily="34" charset="0"/>
              </a:rPr>
              <a:t>brendwshwm</a:t>
            </a:r>
            <a:r>
              <a:rPr lang="en-US" sz="4800" b="1" dirty="0" smtClean="0">
                <a:ea typeface="Calibri" panose="020F0502020204030204" pitchFamily="34" charset="0"/>
                <a:cs typeface="Arial" panose="020B0604020202020204" pitchFamily="34" charset="0"/>
              </a:rPr>
              <a:t>, </a:t>
            </a:r>
            <a:r>
              <a:rPr lang="en-US" sz="4800" b="1" dirty="0" err="1" smtClean="0">
                <a:ea typeface="Calibri" panose="020F0502020204030204" pitchFamily="34" charset="0"/>
                <a:cs typeface="Arial" panose="020B0604020202020204" pitchFamily="34" charset="0"/>
              </a:rPr>
              <a:t>Shkolla</a:t>
            </a:r>
            <a:r>
              <a:rPr lang="en-US" sz="4800" b="1" dirty="0" smtClean="0">
                <a:ea typeface="Calibri" panose="020F0502020204030204" pitchFamily="34" charset="0"/>
                <a:cs typeface="Arial" panose="020B0604020202020204" pitchFamily="34" charset="0"/>
              </a:rPr>
              <a:t> e </a:t>
            </a:r>
            <a:r>
              <a:rPr lang="en-US" sz="4800" b="1" dirty="0" err="1" smtClean="0">
                <a:ea typeface="Calibri" panose="020F0502020204030204" pitchFamily="34" charset="0"/>
                <a:cs typeface="Arial" panose="020B0604020202020204" pitchFamily="34" charset="0"/>
              </a:rPr>
              <a:t>Magjistraturws</a:t>
            </a:r>
            <a:r>
              <a:rPr lang="en-US" sz="4800" b="1" dirty="0" smtClean="0">
                <a:ea typeface="Calibri" panose="020F0502020204030204" pitchFamily="34" charset="0"/>
                <a:cs typeface="Arial" panose="020B0604020202020204" pitchFamily="34" charset="0"/>
              </a:rPr>
              <a:t>.</a:t>
            </a:r>
          </a:p>
          <a:p>
            <a:endParaRPr lang="en-US" dirty="0">
              <a:cs typeface="Arial" panose="020B0604020202020204" pitchFamily="34" charset="0"/>
            </a:endParaRPr>
          </a:p>
          <a:p>
            <a:endParaRPr lang="en-US" dirty="0"/>
          </a:p>
          <a:p>
            <a:pPr marL="0" indent="0">
              <a:buNone/>
            </a:pPr>
            <a:endParaRPr lang="en-US" dirty="0"/>
          </a:p>
        </p:txBody>
      </p:sp>
    </p:spTree>
    <p:extLst>
      <p:ext uri="{BB962C8B-B14F-4D97-AF65-F5344CB8AC3E}">
        <p14:creationId xmlns:p14="http://schemas.microsoft.com/office/powerpoint/2010/main" val="373966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5077-8F66-49D4-BB28-BAFDEAF85AFF}"/>
              </a:ext>
            </a:extLst>
          </p:cNvPr>
          <p:cNvSpPr>
            <a:spLocks noGrp="1"/>
          </p:cNvSpPr>
          <p:nvPr>
            <p:ph type="title"/>
          </p:nvPr>
        </p:nvSpPr>
        <p:spPr/>
        <p:txBody>
          <a:bodyPr>
            <a:normAutofit fontScale="90000"/>
          </a:bodyPr>
          <a:lstStyle/>
          <a:p>
            <a:pPr algn="ctr"/>
            <a:r>
              <a:rPr lang="af-ZA" sz="2400" b="1" dirty="0">
                <a:latin typeface="Arial" panose="020B0604020202020204" pitchFamily="34" charset="0"/>
                <a:ea typeface="Calibri" panose="020F0502020204030204" pitchFamily="34" charset="0"/>
              </a:rPr>
              <a:t>I</a:t>
            </a:r>
            <a:r>
              <a:rPr lang="af-ZA" sz="2400" b="1" dirty="0">
                <a:effectLst/>
                <a:latin typeface="Arial" panose="020B0604020202020204" pitchFamily="34" charset="0"/>
                <a:ea typeface="Calibri" panose="020F0502020204030204" pitchFamily="34" charset="0"/>
              </a:rPr>
              <a:t>nterpretimin e konsoliduar që Gjykata së Lartë në lidhje me natyrën e Dëshmisë së Trashëgimisë.</a:t>
            </a:r>
            <a:br>
              <a:rPr lang="af-ZA" sz="2400" b="1" dirty="0">
                <a:effectLst/>
                <a:latin typeface="Arial" panose="020B0604020202020204" pitchFamily="34" charset="0"/>
                <a:ea typeface="Calibri" panose="020F0502020204030204" pitchFamily="34" charset="0"/>
              </a:rPr>
            </a:br>
            <a:r>
              <a:rPr lang="af-ZA" sz="2400" dirty="0">
                <a:effectLst/>
                <a:latin typeface="Arial Narrow" panose="020B0606020202030204" pitchFamily="34" charset="0"/>
                <a:ea typeface="Calibri" panose="020F0502020204030204" pitchFamily="34" charset="0"/>
                <a:cs typeface="Times New Roman" panose="02020603050405020304" pitchFamily="18" charset="0"/>
              </a:rPr>
              <a:t>Vendim Nr.00-2016-121 (5) i Kolegjit Civil të Gjykatës së Lartë</a:t>
            </a:r>
            <a:r>
              <a:rPr lang="en-US" sz="2400" dirty="0">
                <a:effectLst/>
                <a:latin typeface="Calibri" panose="020F0502020204030204" pitchFamily="34" charset="0"/>
                <a:ea typeface="Calibri" panose="020F0502020204030204" pitchFamily="34" charset="0"/>
                <a:cs typeface="Times New Roman" panose="02020603050405020304" pitchFamily="18" charset="0"/>
              </a:rPr>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p>
        </p:txBody>
      </p:sp>
      <p:sp>
        <p:nvSpPr>
          <p:cNvPr id="3" name="Content Placeholder 2">
            <a:extLst>
              <a:ext uri="{FF2B5EF4-FFF2-40B4-BE49-F238E27FC236}">
                <a16:creationId xmlns:a16="http://schemas.microsoft.com/office/drawing/2014/main" id="{52F86414-919B-474A-8AEB-0DF8D7FE03A3}"/>
              </a:ext>
            </a:extLst>
          </p:cNvPr>
          <p:cNvSpPr>
            <a:spLocks noGrp="1"/>
          </p:cNvSpPr>
          <p:nvPr>
            <p:ph idx="1"/>
          </p:nvPr>
        </p:nvSpPr>
        <p:spPr/>
        <p:txBody>
          <a:bodyPr>
            <a:noAutofit/>
          </a:bodyPr>
          <a:lstStyle/>
          <a:p>
            <a:r>
              <a:rPr lang="af-ZA" sz="2000" dirty="0">
                <a:effectLst/>
                <a:ea typeface="Calibri" panose="020F0502020204030204" pitchFamily="34" charset="0"/>
              </a:rPr>
              <a:t>Dëshmia e trashëgimisë ka natyrën e një vendimi gjyqësor të vërtetimit të faktit juridik. </a:t>
            </a:r>
          </a:p>
          <a:p>
            <a:r>
              <a:rPr lang="af-ZA" sz="2000" dirty="0">
                <a:effectLst/>
                <a:ea typeface="Calibri" panose="020F0502020204030204" pitchFamily="34" charset="0"/>
              </a:rPr>
              <a:t>Sipas Nenit 348 të Kodit Civil "Cilësia si trashëgimtar dhe pjesët takuese në trashëgim caktohen në dëshminë e trashëgimisë, të lëshuar nga gjykata, sipas rregullave të caktuara në Kodin e Procedurës Civile. </a:t>
            </a:r>
          </a:p>
          <a:p>
            <a:r>
              <a:rPr lang="af-ZA" sz="2000" dirty="0">
                <a:effectLst/>
                <a:ea typeface="Calibri" panose="020F0502020204030204" pitchFamily="34" charset="0"/>
              </a:rPr>
              <a:t>Dispozita e Kodit Civil, kur referon në Kodin e Procedurës Civile, ka parasysh nenet 388 e vijues të këtij kodi. </a:t>
            </a:r>
          </a:p>
          <a:p>
            <a:r>
              <a:rPr lang="af-ZA" sz="2000" dirty="0">
                <a:effectLst/>
                <a:ea typeface="Calibri" panose="020F0502020204030204" pitchFamily="34" charset="0"/>
              </a:rPr>
              <a:t>Si të gjitha vendimet e tjera me karakter gracioz (jo kontencioz) edhe vendimi gjyqësor i lëshimit të dëshmisë së trashëgimisë nuk ka fuqi provuese, e jo më detyruese, ndaj të tretëve që nuk kanë marrë pjesë në gjykim dhe si rrjedhojë, faktet e pranuara në të mund të kundërshtohen në çdo kohë me padi themeli të ngritur sipas rregullave të </a:t>
            </a:r>
            <a:r>
              <a:rPr lang="af-ZA" sz="2000" dirty="0" smtClean="0">
                <a:effectLst/>
                <a:ea typeface="Calibri" panose="020F0502020204030204" pitchFamily="34" charset="0"/>
              </a:rPr>
              <a:t>përgjithshme</a:t>
            </a:r>
            <a:r>
              <a:rPr lang="af-ZA" sz="2000" dirty="0">
                <a:ea typeface="Calibri" panose="020F0502020204030204" pitchFamily="34" charset="0"/>
              </a:rPr>
              <a:t>.</a:t>
            </a:r>
            <a:r>
              <a:rPr lang="af-ZA" sz="2000" dirty="0" smtClean="0">
                <a:ea typeface="Calibri" panose="020F0502020204030204" pitchFamily="34" charset="0"/>
              </a:rPr>
              <a:t> </a:t>
            </a:r>
          </a:p>
          <a:p>
            <a:r>
              <a:rPr lang="af-ZA" sz="2000" b="1" dirty="0" smtClean="0">
                <a:effectLst/>
                <a:ea typeface="Calibri" panose="020F0502020204030204" pitchFamily="34" charset="0"/>
              </a:rPr>
              <a:t>Kjo </a:t>
            </a:r>
            <a:r>
              <a:rPr lang="af-ZA" sz="2000" b="1" dirty="0">
                <a:effectLst/>
                <a:ea typeface="Calibri" panose="020F0502020204030204" pitchFamily="34" charset="0"/>
              </a:rPr>
              <a:t>do të thotë se dëshmia e trashgimisë (sot e lëshuar nga noteri), konsiderohet e vlefshme për aq kohë sa nuk kundërshtohet në një gjykim të filluar mbi bazën e një padie themeli dhe </a:t>
            </a:r>
            <a:r>
              <a:rPr lang="af-ZA" sz="2000" b="1" dirty="0">
                <a:ea typeface="Calibri" panose="020F0502020204030204" pitchFamily="34" charset="0"/>
              </a:rPr>
              <a:t>nuk ka</a:t>
            </a:r>
            <a:r>
              <a:rPr lang="af-ZA" sz="2000" b="1" dirty="0">
                <a:effectLst/>
                <a:ea typeface="Calibri" panose="020F0502020204030204" pitchFamily="34" charset="0"/>
              </a:rPr>
              <a:t> asnjë efekt provues apo detyrues pas kundërshtimit të saj</a:t>
            </a:r>
            <a:r>
              <a:rPr lang="af-ZA" sz="2000" dirty="0">
                <a:effectLst/>
                <a:ea typeface="Calibri" panose="020F0502020204030204" pitchFamily="34" charset="0"/>
              </a:rPr>
              <a:t>.</a:t>
            </a:r>
            <a:endParaRPr lang="en-US" sz="2000" dirty="0"/>
          </a:p>
        </p:txBody>
      </p:sp>
    </p:spTree>
    <p:extLst>
      <p:ext uri="{BB962C8B-B14F-4D97-AF65-F5344CB8AC3E}">
        <p14:creationId xmlns:p14="http://schemas.microsoft.com/office/powerpoint/2010/main" val="276689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D7775-311D-42D3-A7F2-D94B5C48943D}"/>
              </a:ext>
            </a:extLst>
          </p:cNvPr>
          <p:cNvSpPr>
            <a:spLocks noGrp="1"/>
          </p:cNvSpPr>
          <p:nvPr>
            <p:ph type="title"/>
          </p:nvPr>
        </p:nvSpPr>
        <p:spPr/>
        <p:txBody>
          <a:bodyPr>
            <a:normAutofit/>
          </a:bodyPr>
          <a:lstStyle/>
          <a:p>
            <a:pPr algn="ctr"/>
            <a:r>
              <a:rPr lang="af-ZA" sz="2400" b="1" dirty="0">
                <a:latin typeface="+mn-lt"/>
                <a:ea typeface="Calibri" panose="020F0502020204030204" pitchFamily="34" charset="0"/>
              </a:rPr>
              <a:t>I</a:t>
            </a:r>
            <a:r>
              <a:rPr lang="af-ZA" sz="2400" b="1" dirty="0">
                <a:effectLst/>
                <a:latin typeface="+mn-lt"/>
                <a:ea typeface="Calibri" panose="020F0502020204030204" pitchFamily="34" charset="0"/>
              </a:rPr>
              <a:t>nterpretimin e konsoliduar që Gjykata së Lartë në lidhje me natyrën e Dëshmisë së Trashëgimisë.</a:t>
            </a:r>
            <a:br>
              <a:rPr lang="af-ZA" sz="2400" b="1" dirty="0">
                <a:effectLst/>
                <a:latin typeface="+mn-lt"/>
                <a:ea typeface="Calibri" panose="020F0502020204030204" pitchFamily="34" charset="0"/>
              </a:rPr>
            </a:br>
            <a:r>
              <a:rPr lang="af-ZA" sz="2400" dirty="0">
                <a:effectLst/>
                <a:latin typeface="+mn-lt"/>
                <a:ea typeface="Calibri" panose="020F0502020204030204" pitchFamily="34" charset="0"/>
                <a:cs typeface="Times New Roman" panose="02020603050405020304" pitchFamily="18" charset="0"/>
              </a:rPr>
              <a:t>Vendim Nr.00-2016-121 (5) i Kolegjit Civil të Gjykatës së Lartë</a:t>
            </a:r>
            <a:endParaRPr lang="en-US" sz="2400" dirty="0">
              <a:latin typeface="+mn-lt"/>
            </a:endParaRPr>
          </a:p>
        </p:txBody>
      </p:sp>
      <p:sp>
        <p:nvSpPr>
          <p:cNvPr id="3" name="Content Placeholder 2">
            <a:extLst>
              <a:ext uri="{FF2B5EF4-FFF2-40B4-BE49-F238E27FC236}">
                <a16:creationId xmlns:a16="http://schemas.microsoft.com/office/drawing/2014/main" id="{9568096F-BC32-4EC9-96D4-793BD6941B13}"/>
              </a:ext>
            </a:extLst>
          </p:cNvPr>
          <p:cNvSpPr>
            <a:spLocks noGrp="1"/>
          </p:cNvSpPr>
          <p:nvPr>
            <p:ph idx="1"/>
          </p:nvPr>
        </p:nvSpPr>
        <p:spPr/>
        <p:txBody>
          <a:bodyPr>
            <a:normAutofit fontScale="92500" lnSpcReduction="20000"/>
          </a:bodyPr>
          <a:lstStyle/>
          <a:p>
            <a:pPr marL="457200" algn="just">
              <a:lnSpc>
                <a:spcPct val="150000"/>
              </a:lnSpc>
              <a:spcAft>
                <a:spcPts val="1000"/>
              </a:spcAft>
            </a:pPr>
            <a:r>
              <a:rPr lang="af-ZA" sz="1900" dirty="0">
                <a:effectLst/>
                <a:ea typeface="Calibri" panose="020F0502020204030204" pitchFamily="34" charset="0"/>
                <a:cs typeface="Times New Roman" panose="02020603050405020304" pitchFamily="18" charset="0"/>
              </a:rPr>
              <a:t>Ky Kolegj vëren gjithashtu se nëpërmjet një gjykimi civil  me palë kundërshtare(gjykim kontencioz) nuk mund të kërkohet vetëm njohja e cilësisë si trashëgimtar, pasi kjo cilësi dhe pjesa takuese në trashëgimi nga pikëpamja formale-juridike realizohen nëpërmjet dëshmisë së trashëgimisë sipas </a:t>
            </a:r>
            <a:r>
              <a:rPr lang="af-ZA" sz="1900" dirty="0" smtClean="0">
                <a:effectLst/>
                <a:ea typeface="Calibri" panose="020F0502020204030204" pitchFamily="34" charset="0"/>
                <a:cs typeface="Times New Roman" panose="02020603050405020304" pitchFamily="18" charset="0"/>
              </a:rPr>
              <a:t>nenit </a:t>
            </a:r>
            <a:r>
              <a:rPr lang="af-ZA" sz="1900" dirty="0">
                <a:effectLst/>
                <a:ea typeface="Calibri" panose="020F0502020204030204" pitchFamily="34" charset="0"/>
                <a:cs typeface="Times New Roman" panose="02020603050405020304" pitchFamily="18" charset="0"/>
              </a:rPr>
              <a:t>348, të Kodit Civil, por duhet të kërkohet edhe dorëzimi pjesërisht, apo tërësisht i pasurisë trashëgimore nëpërmjet padisë së kërkimit të trashëgimit.</a:t>
            </a:r>
            <a:endParaRPr lang="en-US" sz="1900" dirty="0">
              <a:effectLst/>
              <a:ea typeface="Calibri" panose="020F0502020204030204" pitchFamily="34" charset="0"/>
              <a:cs typeface="Times New Roman" panose="02020603050405020304" pitchFamily="18" charset="0"/>
            </a:endParaRPr>
          </a:p>
          <a:p>
            <a:pPr marL="457200" algn="just">
              <a:lnSpc>
                <a:spcPct val="150000"/>
              </a:lnSpc>
              <a:spcAft>
                <a:spcPts val="1000"/>
              </a:spcAft>
            </a:pPr>
            <a:r>
              <a:rPr lang="af-ZA" sz="1900" dirty="0">
                <a:effectLst/>
                <a:ea typeface="Calibri" panose="020F0502020204030204" pitchFamily="34" charset="0"/>
                <a:cs typeface="Times New Roman" panose="02020603050405020304" pitchFamily="18" charset="0"/>
              </a:rPr>
              <a:t>Në vështrim të dispozitave të Kodit Civil (nenet 349-352), që rregullojnë padinë e kërkimit të trashëgimit (</a:t>
            </a:r>
            <a:r>
              <a:rPr lang="af-ZA" sz="1900" i="1" dirty="0">
                <a:effectLst/>
                <a:ea typeface="Calibri" panose="020F0502020204030204" pitchFamily="34" charset="0"/>
                <a:cs typeface="Times New Roman" panose="02020603050405020304" pitchFamily="18" charset="0"/>
              </a:rPr>
              <a:t>petitio hereditatis</a:t>
            </a:r>
            <a:r>
              <a:rPr lang="af-ZA" sz="1900" dirty="0">
                <a:effectLst/>
                <a:ea typeface="Calibri" panose="020F0502020204030204" pitchFamily="34" charset="0"/>
                <a:cs typeface="Times New Roman" panose="02020603050405020304" pitchFamily="18" charset="0"/>
              </a:rPr>
              <a:t>), rezulton se nëpërmjet kësaj padie paditësi synon: (i) njohjen e cilësisë si trashëgimtar; (ii) dorëzimin pjesërisht apo tërësisht të pasurisë trashëgimore, si dhe (iii) dorëzimin e pasurisë së fituar me anë të saj. </a:t>
            </a:r>
          </a:p>
          <a:p>
            <a:pPr marL="457200" algn="just">
              <a:lnSpc>
                <a:spcPct val="150000"/>
              </a:lnSpc>
              <a:spcAft>
                <a:spcPts val="1000"/>
              </a:spcAft>
            </a:pPr>
            <a:r>
              <a:rPr lang="af-ZA" sz="1900" dirty="0">
                <a:effectLst/>
                <a:ea typeface="Calibri" panose="020F0502020204030204" pitchFamily="34" charset="0"/>
                <a:cs typeface="Times New Roman" panose="02020603050405020304" pitchFamily="18" charset="0"/>
              </a:rPr>
              <a:t>Të tre këto kërkime janë të lidhur e të ndërvarur nga njëri tjetrin (</a:t>
            </a:r>
            <a:r>
              <a:rPr lang="af-ZA" sz="1900" i="1" dirty="0">
                <a:effectLst/>
                <a:ea typeface="Calibri" panose="020F0502020204030204" pitchFamily="34" charset="0"/>
                <a:cs typeface="Times New Roman" panose="02020603050405020304" pitchFamily="18" charset="0"/>
              </a:rPr>
              <a:t>citim i vendimit të KC të GJL</a:t>
            </a:r>
            <a:r>
              <a:rPr lang="af-ZA" sz="1900" dirty="0">
                <a:effectLst/>
                <a:ea typeface="Calibri" panose="020F0502020204030204" pitchFamily="34" charset="0"/>
                <a:cs typeface="Times New Roman" panose="02020603050405020304" pitchFamily="18" charset="0"/>
              </a:rPr>
              <a:t>)</a:t>
            </a:r>
            <a:endParaRPr lang="en-US" sz="19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00031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59EF1-F2AB-4738-BCEB-F19D7D06B2AC}"/>
              </a:ext>
            </a:extLst>
          </p:cNvPr>
          <p:cNvSpPr>
            <a:spLocks noGrp="1"/>
          </p:cNvSpPr>
          <p:nvPr>
            <p:ph type="title"/>
          </p:nvPr>
        </p:nvSpPr>
        <p:spPr/>
        <p:txBody>
          <a:bodyPr>
            <a:noAutofit/>
          </a:bodyPr>
          <a:lstStyle/>
          <a:p>
            <a:pPr algn="ctr"/>
            <a:r>
              <a:rPr lang="af-ZA" sz="2000" b="1" dirty="0">
                <a:latin typeface="+mn-lt"/>
                <a:ea typeface="Calibri" panose="020F0502020204030204" pitchFamily="34" charset="0"/>
              </a:rPr>
              <a:t>I</a:t>
            </a:r>
            <a:r>
              <a:rPr lang="af-ZA" sz="2000" b="1" dirty="0">
                <a:effectLst/>
                <a:latin typeface="+mn-lt"/>
                <a:ea typeface="Calibri" panose="020F0502020204030204" pitchFamily="34" charset="0"/>
              </a:rPr>
              <a:t>nterpretimin e konsoliduar që Gjykata së Lartë në lidhje me natyrën e Dëshmisë së Trashëgimisë.</a:t>
            </a:r>
            <a:r>
              <a:rPr lang="af-ZA" sz="2000" dirty="0">
                <a:effectLst/>
                <a:latin typeface="+mn-lt"/>
                <a:ea typeface="Calibri" panose="020F0502020204030204" pitchFamily="34" charset="0"/>
                <a:cs typeface="Times New Roman" panose="02020603050405020304" pitchFamily="18" charset="0"/>
              </a:rPr>
              <a:t/>
            </a:r>
            <a:br>
              <a:rPr lang="af-ZA" sz="2000" dirty="0">
                <a:effectLst/>
                <a:latin typeface="+mn-lt"/>
                <a:ea typeface="Calibri" panose="020F0502020204030204" pitchFamily="34" charset="0"/>
                <a:cs typeface="Times New Roman" panose="02020603050405020304" pitchFamily="18" charset="0"/>
              </a:rPr>
            </a:br>
            <a:r>
              <a:rPr lang="af-ZA" sz="2000" dirty="0">
                <a:effectLst/>
                <a:latin typeface="+mn-lt"/>
                <a:ea typeface="Calibri" panose="020F0502020204030204" pitchFamily="34" charset="0"/>
                <a:cs typeface="Times New Roman" panose="02020603050405020304" pitchFamily="18" charset="0"/>
              </a:rPr>
              <a:t>Vendimi </a:t>
            </a:r>
            <a:r>
              <a:rPr lang="af-ZA" sz="1800" dirty="0">
                <a:solidFill>
                  <a:srgbClr val="222222"/>
                </a:solidFill>
                <a:effectLst/>
                <a:latin typeface="+mn-lt"/>
                <a:ea typeface="Calibri" panose="020F0502020204030204" pitchFamily="34" charset="0"/>
              </a:rPr>
              <a:t>660 datë 09.03.2000 </a:t>
            </a:r>
            <a:r>
              <a:rPr lang="af-ZA" sz="2000" dirty="0">
                <a:effectLst/>
                <a:latin typeface="+mn-lt"/>
                <a:ea typeface="Calibri" panose="020F0502020204030204" pitchFamily="34" charset="0"/>
                <a:cs typeface="Times New Roman" panose="02020603050405020304" pitchFamily="18" charset="0"/>
              </a:rPr>
              <a:t>i Kolegjit Civil të Gjykatës së Lartë</a:t>
            </a:r>
            <a:endParaRPr lang="en-US" sz="2000" dirty="0">
              <a:latin typeface="+mn-lt"/>
            </a:endParaRPr>
          </a:p>
        </p:txBody>
      </p:sp>
      <p:sp>
        <p:nvSpPr>
          <p:cNvPr id="3" name="Content Placeholder 2">
            <a:extLst>
              <a:ext uri="{FF2B5EF4-FFF2-40B4-BE49-F238E27FC236}">
                <a16:creationId xmlns:a16="http://schemas.microsoft.com/office/drawing/2014/main" id="{7B6F0ACD-AFFE-49DD-B581-74B65160D0BA}"/>
              </a:ext>
            </a:extLst>
          </p:cNvPr>
          <p:cNvSpPr>
            <a:spLocks noGrp="1"/>
          </p:cNvSpPr>
          <p:nvPr>
            <p:ph idx="1"/>
          </p:nvPr>
        </p:nvSpPr>
        <p:spPr/>
        <p:txBody>
          <a:bodyPr>
            <a:normAutofit fontScale="85000" lnSpcReduction="10000"/>
          </a:bodyPr>
          <a:lstStyle/>
          <a:p>
            <a:pPr marL="342900" lvl="0" indent="-342900" algn="just">
              <a:lnSpc>
                <a:spcPct val="150000"/>
              </a:lnSpc>
              <a:buFont typeface="+mj-lt"/>
              <a:buAutoNum type="arabicPeriod"/>
            </a:pPr>
            <a:r>
              <a:rPr lang="af-ZA" sz="2000" dirty="0">
                <a:effectLst/>
                <a:ea typeface="Calibri" panose="020F0502020204030204" pitchFamily="34" charset="0"/>
                <a:cs typeface="Times New Roman" panose="02020603050405020304" pitchFamily="18" charset="0"/>
              </a:rPr>
              <a:t>Vendimi </a:t>
            </a:r>
            <a:r>
              <a:rPr lang="af-ZA" sz="1800" dirty="0">
                <a:solidFill>
                  <a:srgbClr val="222222"/>
                </a:solidFill>
                <a:effectLst/>
                <a:ea typeface="Calibri" panose="020F0502020204030204" pitchFamily="34" charset="0"/>
              </a:rPr>
              <a:t>660 datë 09.03.2000, </a:t>
            </a:r>
            <a:r>
              <a:rPr lang="af-ZA" sz="1800" dirty="0">
                <a:solidFill>
                  <a:srgbClr val="222222"/>
                </a:solidFill>
                <a:effectLst/>
                <a:ea typeface="Calibri" panose="020F0502020204030204" pitchFamily="34" charset="0"/>
                <a:cs typeface="Times New Roman" panose="02020603050405020304" pitchFamily="18" charset="0"/>
              </a:rPr>
              <a:t>i referohet parashikimeve ligjore të periudhës deri në vitin 1994 kur dëshmitë e trashëgimisë lëshoheshin nga noterët. Nga ky vendim citojmë :</a:t>
            </a:r>
            <a:r>
              <a:rPr lang="af-ZA" sz="1800" b="1" dirty="0">
                <a:solidFill>
                  <a:srgbClr val="222222"/>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228600" algn="just">
              <a:lnSpc>
                <a:spcPct val="150000"/>
              </a:lnSpc>
              <a:spcAft>
                <a:spcPts val="1000"/>
              </a:spcAft>
            </a:pPr>
            <a:r>
              <a:rPr lang="af-ZA" sz="1800" dirty="0">
                <a:solidFill>
                  <a:srgbClr val="222222"/>
                </a:solidFill>
                <a:effectLst/>
                <a:ea typeface="Calibri" panose="020F0502020204030204" pitchFamily="34" charset="0"/>
                <a:cs typeface="Times New Roman" panose="02020603050405020304" pitchFamily="18" charset="0"/>
              </a:rPr>
              <a:t>“</a:t>
            </a:r>
            <a:r>
              <a:rPr lang="af-ZA" sz="1800" i="1" u="sng" dirty="0">
                <a:solidFill>
                  <a:srgbClr val="222222"/>
                </a:solidFill>
                <a:effectLst/>
                <a:ea typeface="Calibri" panose="020F0502020204030204" pitchFamily="34" charset="0"/>
                <a:cs typeface="Times New Roman" panose="02020603050405020304" pitchFamily="18" charset="0"/>
              </a:rPr>
              <a:t>Ky kerkim i paditesave nuk rezulton te jete i bazuar ne ndonje dispozite materiale. Edhe Gjykata e Apelit qe ka pranuar kete padi nuk i referohet ndonje dispozite materiale qe rregullon shkakun e kesaj padie te ngritur. Nenet 349 dhe 350 te Kodit Civil rregullojne shprehimisht menyren e mbrojtjes se te drejtave mbi pasurine trashegimore kur kjo e drejte mohohet. Sipas nenit 350 te ketij kodi percaktohet shprehimisht se ky kerkim, pra per njohjen e se drejtes se bashkepronesise (a pronesise) mbi pasurine trashegimore, mund t’i drejtohet dhe personit qe mban pasurine trashegimore ne baze te nje deshmie trashegimi. Eshte kjo arsyeja qe qofte ky ligj, Kodi Civil, ashtu edhe dispozitat proceduriale nuk parashikojne menyren e kundershtimit te deshmise se trashegimise ne cilendo forme te jete leshuar ajo sipas rregullimit nga ligji i kohes, pra me akt-noterial apo vendim gjyqesor. </a:t>
            </a:r>
            <a:r>
              <a:rPr lang="af-ZA" sz="1800" b="1" i="1" u="sng" dirty="0">
                <a:solidFill>
                  <a:srgbClr val="222222"/>
                </a:solidFill>
                <a:effectLst/>
                <a:ea typeface="Calibri" panose="020F0502020204030204" pitchFamily="34" charset="0"/>
                <a:cs typeface="Times New Roman" panose="02020603050405020304" pitchFamily="18" charset="0"/>
              </a:rPr>
              <a:t>Ne keto rrethana ndodhemi para nje padie qe nuk mund te ngrihej prandaj ne veshtrim te nenit 468 te K.Pr.Civile gjykata e apelit duhej te kishte prishur vendimin dhe te pushonte gjykimin e ceshtjes</a:t>
            </a:r>
            <a:r>
              <a:rPr lang="af-ZA" sz="1800" i="1" u="sng" dirty="0">
                <a:solidFill>
                  <a:srgbClr val="222222"/>
                </a:solidFill>
                <a:effectLst/>
                <a:ea typeface="Calibri" panose="020F0502020204030204" pitchFamily="34" charset="0"/>
                <a:cs typeface="Times New Roman" panose="02020603050405020304" pitchFamily="18" charset="0"/>
              </a:rPr>
              <a:t>. Mosrespektimi prej saj i ketij detyrimi ligjor e ben te cenueshem vendimin e saj sipas nenit 472/a te K.Pr.Civile.”</a:t>
            </a:r>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048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D518-7D82-4641-891F-B256FCF15048}"/>
              </a:ext>
            </a:extLst>
          </p:cNvPr>
          <p:cNvSpPr>
            <a:spLocks noGrp="1"/>
          </p:cNvSpPr>
          <p:nvPr>
            <p:ph type="title"/>
          </p:nvPr>
        </p:nvSpPr>
        <p:spPr/>
        <p:txBody>
          <a:bodyPr>
            <a:normAutofit/>
          </a:bodyPr>
          <a:lstStyle/>
          <a:p>
            <a:pPr algn="ctr"/>
            <a:r>
              <a:rPr lang="en-US" sz="3600" b="1" dirty="0" err="1">
                <a:latin typeface="+mn-lt"/>
              </a:rPr>
              <a:t>Ndryshimet</a:t>
            </a:r>
            <a:r>
              <a:rPr lang="en-US" sz="3600" b="1" dirty="0">
                <a:latin typeface="+mn-lt"/>
              </a:rPr>
              <a:t> e KC, </a:t>
            </a:r>
            <a:r>
              <a:rPr lang="en-US" sz="3600" b="1" dirty="0" err="1">
                <a:latin typeface="+mn-lt"/>
              </a:rPr>
              <a:t>viti</a:t>
            </a:r>
            <a:r>
              <a:rPr lang="en-US" sz="3600" b="1" dirty="0">
                <a:latin typeface="+mn-lt"/>
              </a:rPr>
              <a:t> 2013, </a:t>
            </a:r>
            <a:r>
              <a:rPr lang="en-US" sz="3600" b="1" dirty="0" err="1">
                <a:latin typeface="+mn-lt"/>
              </a:rPr>
              <a:t>në</a:t>
            </a:r>
            <a:r>
              <a:rPr lang="en-US" sz="3600" b="1" dirty="0">
                <a:latin typeface="+mn-lt"/>
              </a:rPr>
              <a:t> </a:t>
            </a:r>
            <a:r>
              <a:rPr lang="en-US" sz="3600" b="1" dirty="0" err="1">
                <a:latin typeface="+mn-lt"/>
              </a:rPr>
              <a:t>lidhje</a:t>
            </a:r>
            <a:r>
              <a:rPr lang="en-US" sz="3600" b="1" dirty="0">
                <a:latin typeface="+mn-lt"/>
              </a:rPr>
              <a:t> me </a:t>
            </a:r>
            <a:r>
              <a:rPr lang="en-US" sz="3600" b="1" dirty="0" err="1">
                <a:latin typeface="+mn-lt"/>
              </a:rPr>
              <a:t>lëshimin</a:t>
            </a:r>
            <a:r>
              <a:rPr lang="en-US" sz="3600" b="1" dirty="0">
                <a:latin typeface="+mn-lt"/>
              </a:rPr>
              <a:t> e </a:t>
            </a:r>
            <a:r>
              <a:rPr lang="en-US" sz="3600" b="1" dirty="0" err="1">
                <a:latin typeface="+mn-lt"/>
              </a:rPr>
              <a:t>dëshmisë</a:t>
            </a:r>
            <a:r>
              <a:rPr lang="en-US" sz="3600" b="1" dirty="0">
                <a:latin typeface="+mn-lt"/>
              </a:rPr>
              <a:t> </a:t>
            </a:r>
            <a:r>
              <a:rPr lang="en-US" sz="3600" b="1" dirty="0" err="1">
                <a:latin typeface="+mn-lt"/>
              </a:rPr>
              <a:t>së</a:t>
            </a:r>
            <a:r>
              <a:rPr lang="en-US" sz="3600" b="1" dirty="0">
                <a:latin typeface="+mn-lt"/>
              </a:rPr>
              <a:t> </a:t>
            </a:r>
            <a:r>
              <a:rPr lang="en-US" sz="3600" b="1" dirty="0" err="1">
                <a:latin typeface="+mn-lt"/>
              </a:rPr>
              <a:t>trashgimisë</a:t>
            </a:r>
            <a:r>
              <a:rPr lang="en-US" sz="3600" b="1" dirty="0">
                <a:latin typeface="+mn-lt"/>
              </a:rPr>
              <a:t>.</a:t>
            </a:r>
          </a:p>
        </p:txBody>
      </p:sp>
      <p:sp>
        <p:nvSpPr>
          <p:cNvPr id="3" name="Content Placeholder 2">
            <a:extLst>
              <a:ext uri="{FF2B5EF4-FFF2-40B4-BE49-F238E27FC236}">
                <a16:creationId xmlns:a16="http://schemas.microsoft.com/office/drawing/2014/main" id="{3186E16F-99DC-4129-AEEB-0C2900EF6BC1}"/>
              </a:ext>
            </a:extLst>
          </p:cNvPr>
          <p:cNvSpPr>
            <a:spLocks noGrp="1"/>
          </p:cNvSpPr>
          <p:nvPr>
            <p:ph idx="1"/>
          </p:nvPr>
        </p:nvSpPr>
        <p:spPr/>
        <p:txBody>
          <a:bodyPr>
            <a:normAutofit lnSpcReduction="10000"/>
          </a:bodyPr>
          <a:lstStyle/>
          <a:p>
            <a:pPr marL="0" indent="0">
              <a:buNone/>
            </a:pPr>
            <a:r>
              <a:rPr lang="af-ZA" sz="1800" b="1" dirty="0">
                <a:effectLst/>
                <a:ea typeface="Calibri" panose="020F0502020204030204" pitchFamily="34" charset="0"/>
                <a:cs typeface="Times New Roman" panose="02020603050405020304" pitchFamily="18" charset="0"/>
              </a:rPr>
              <a:t>    Përmbajta e dispozitës së ndryshuar. Neni 348.</a:t>
            </a:r>
          </a:p>
          <a:p>
            <a:r>
              <a:rPr lang="en-US" sz="1600" dirty="0">
                <a:cs typeface="Arial" panose="020B0604020202020204" pitchFamily="34" charset="0"/>
              </a:rPr>
              <a:t>…..</a:t>
            </a:r>
            <a:r>
              <a:rPr lang="en-US" sz="1600" dirty="0" err="1">
                <a:cs typeface="Arial" panose="020B0604020202020204" pitchFamily="34" charset="0"/>
              </a:rPr>
              <a:t>Cilësia</a:t>
            </a:r>
            <a:r>
              <a:rPr lang="en-US" sz="1600" dirty="0">
                <a:cs typeface="Arial" panose="020B0604020202020204" pitchFamily="34" charset="0"/>
              </a:rPr>
              <a:t> </a:t>
            </a:r>
            <a:r>
              <a:rPr lang="en-US" sz="1600" dirty="0" err="1">
                <a:cs typeface="Arial" panose="020B0604020202020204" pitchFamily="34" charset="0"/>
              </a:rPr>
              <a:t>si</a:t>
            </a:r>
            <a:r>
              <a:rPr lang="en-US" sz="1600" dirty="0">
                <a:cs typeface="Arial" panose="020B0604020202020204" pitchFamily="34" charset="0"/>
              </a:rPr>
              <a:t> </a:t>
            </a:r>
            <a:r>
              <a:rPr lang="en-US" sz="1600" dirty="0" err="1">
                <a:cs typeface="Arial" panose="020B0604020202020204" pitchFamily="34" charset="0"/>
              </a:rPr>
              <a:t>trashëgimtar</a:t>
            </a:r>
            <a:r>
              <a:rPr lang="en-US" sz="1600" dirty="0">
                <a:cs typeface="Arial" panose="020B0604020202020204" pitchFamily="34" charset="0"/>
              </a:rPr>
              <a:t> </a:t>
            </a:r>
            <a:r>
              <a:rPr lang="en-US" sz="1600" dirty="0" err="1">
                <a:cs typeface="Arial" panose="020B0604020202020204" pitchFamily="34" charset="0"/>
              </a:rPr>
              <a:t>dhe</a:t>
            </a:r>
            <a:r>
              <a:rPr lang="en-US" sz="1600" dirty="0">
                <a:cs typeface="Arial" panose="020B0604020202020204" pitchFamily="34" charset="0"/>
              </a:rPr>
              <a:t> </a:t>
            </a:r>
            <a:r>
              <a:rPr lang="en-US" sz="1600" dirty="0" err="1">
                <a:cs typeface="Arial" panose="020B0604020202020204" pitchFamily="34" charset="0"/>
              </a:rPr>
              <a:t>pjesët</a:t>
            </a:r>
            <a:r>
              <a:rPr lang="en-US" sz="1600" dirty="0">
                <a:cs typeface="Arial" panose="020B0604020202020204" pitchFamily="34" charset="0"/>
              </a:rPr>
              <a:t> </a:t>
            </a:r>
            <a:r>
              <a:rPr lang="en-US" sz="1600" dirty="0" err="1">
                <a:cs typeface="Arial" panose="020B0604020202020204" pitchFamily="34" charset="0"/>
              </a:rPr>
              <a:t>takuese</a:t>
            </a:r>
            <a:r>
              <a:rPr lang="en-US" sz="1600" dirty="0">
                <a:cs typeface="Arial" panose="020B0604020202020204" pitchFamily="34" charset="0"/>
              </a:rPr>
              <a:t> </a:t>
            </a:r>
            <a:r>
              <a:rPr lang="en-US" sz="1600" dirty="0" err="1">
                <a:cs typeface="Arial" panose="020B0604020202020204" pitchFamily="34" charset="0"/>
              </a:rPr>
              <a:t>në</a:t>
            </a:r>
            <a:r>
              <a:rPr lang="en-US" sz="1600" dirty="0">
                <a:cs typeface="Arial" panose="020B0604020202020204" pitchFamily="34" charset="0"/>
              </a:rPr>
              <a:t> </a:t>
            </a:r>
            <a:r>
              <a:rPr lang="en-US" sz="1600" dirty="0" err="1">
                <a:cs typeface="Arial" panose="020B0604020202020204" pitchFamily="34" charset="0"/>
              </a:rPr>
              <a:t>trashëgimi</a:t>
            </a:r>
            <a:r>
              <a:rPr lang="en-US" sz="1600" dirty="0">
                <a:cs typeface="Arial" panose="020B0604020202020204" pitchFamily="34" charset="0"/>
              </a:rPr>
              <a:t> </a:t>
            </a:r>
            <a:r>
              <a:rPr lang="en-US" sz="1600" dirty="0" err="1">
                <a:cs typeface="Arial" panose="020B0604020202020204" pitchFamily="34" charset="0"/>
              </a:rPr>
              <a:t>caktohen</a:t>
            </a:r>
            <a:r>
              <a:rPr lang="en-US" sz="1600" dirty="0">
                <a:cs typeface="Arial" panose="020B0604020202020204" pitchFamily="34" charset="0"/>
              </a:rPr>
              <a:t> </a:t>
            </a:r>
            <a:r>
              <a:rPr lang="en-US" sz="1600" dirty="0" err="1">
                <a:cs typeface="Arial" panose="020B0604020202020204" pitchFamily="34" charset="0"/>
              </a:rPr>
              <a:t>në</a:t>
            </a:r>
            <a:r>
              <a:rPr lang="en-US" sz="1600" dirty="0">
                <a:cs typeface="Arial" panose="020B0604020202020204" pitchFamily="34" charset="0"/>
              </a:rPr>
              <a:t> </a:t>
            </a:r>
            <a:r>
              <a:rPr lang="en-US" sz="1600" dirty="0" err="1">
                <a:cs typeface="Arial" panose="020B0604020202020204" pitchFamily="34" charset="0"/>
              </a:rPr>
              <a:t>dëshminë</a:t>
            </a:r>
            <a:r>
              <a:rPr lang="en-US" sz="1600" dirty="0">
                <a:cs typeface="Arial" panose="020B0604020202020204" pitchFamily="34" charset="0"/>
              </a:rPr>
              <a:t> e </a:t>
            </a:r>
            <a:r>
              <a:rPr lang="en-US" sz="1600" dirty="0" err="1">
                <a:cs typeface="Arial" panose="020B0604020202020204" pitchFamily="34" charset="0"/>
              </a:rPr>
              <a:t>trashëgimisë</a:t>
            </a:r>
            <a:r>
              <a:rPr lang="en-US" sz="1600" dirty="0">
                <a:cs typeface="Arial" panose="020B0604020202020204" pitchFamily="34" charset="0"/>
              </a:rPr>
              <a:t>, </a:t>
            </a:r>
            <a:r>
              <a:rPr lang="en-US" sz="1600" dirty="0" err="1">
                <a:cs typeface="Arial" panose="020B0604020202020204" pitchFamily="34" charset="0"/>
              </a:rPr>
              <a:t>të</a:t>
            </a:r>
            <a:r>
              <a:rPr lang="en-US" sz="1600" dirty="0">
                <a:cs typeface="Arial" panose="020B0604020202020204" pitchFamily="34" charset="0"/>
              </a:rPr>
              <a:t> </a:t>
            </a:r>
            <a:r>
              <a:rPr lang="en-US" sz="1600" dirty="0" err="1">
                <a:cs typeface="Arial" panose="020B0604020202020204" pitchFamily="34" charset="0"/>
              </a:rPr>
              <a:t>lëshuar</a:t>
            </a:r>
            <a:r>
              <a:rPr lang="en-US" sz="1600" dirty="0">
                <a:cs typeface="Arial" panose="020B0604020202020204" pitchFamily="34" charset="0"/>
              </a:rPr>
              <a:t> </a:t>
            </a:r>
            <a:r>
              <a:rPr lang="en-US" sz="1600" dirty="0" err="1">
                <a:cs typeface="Arial" panose="020B0604020202020204" pitchFamily="34" charset="0"/>
              </a:rPr>
              <a:t>nga</a:t>
            </a:r>
            <a:r>
              <a:rPr lang="en-US" sz="1600" dirty="0">
                <a:cs typeface="Arial" panose="020B0604020202020204" pitchFamily="34" charset="0"/>
              </a:rPr>
              <a:t> </a:t>
            </a:r>
            <a:r>
              <a:rPr lang="en-US" sz="1600" dirty="0" err="1">
                <a:cs typeface="Arial" panose="020B0604020202020204" pitchFamily="34" charset="0"/>
              </a:rPr>
              <a:t>noteri</a:t>
            </a:r>
            <a:r>
              <a:rPr lang="en-US" sz="1600" dirty="0">
                <a:cs typeface="Arial" panose="020B0604020202020204" pitchFamily="34" charset="0"/>
              </a:rPr>
              <a:t>, pas </a:t>
            </a:r>
            <a:r>
              <a:rPr lang="en-US" sz="1600" dirty="0" err="1">
                <a:cs typeface="Arial" panose="020B0604020202020204" pitchFamily="34" charset="0"/>
              </a:rPr>
              <a:t>paraqitjes</a:t>
            </a:r>
            <a:r>
              <a:rPr lang="en-US" sz="1600" dirty="0">
                <a:cs typeface="Arial" panose="020B0604020202020204" pitchFamily="34" charset="0"/>
              </a:rPr>
              <a:t> </a:t>
            </a:r>
            <a:r>
              <a:rPr lang="en-US" sz="1600" dirty="0" err="1">
                <a:cs typeface="Arial" panose="020B0604020202020204" pitchFamily="34" charset="0"/>
              </a:rPr>
              <a:t>së</a:t>
            </a:r>
            <a:r>
              <a:rPr lang="en-US" sz="1600" dirty="0">
                <a:cs typeface="Arial" panose="020B0604020202020204" pitchFamily="34" charset="0"/>
              </a:rPr>
              <a:t> </a:t>
            </a:r>
            <a:r>
              <a:rPr lang="en-US" sz="1600" dirty="0" err="1">
                <a:cs typeface="Arial" panose="020B0604020202020204" pitchFamily="34" charset="0"/>
              </a:rPr>
              <a:t>ç</a:t>
            </a:r>
            <a:r>
              <a:rPr lang="en-US" sz="1600" dirty="0" err="1" smtClean="0">
                <a:cs typeface="Arial" panose="020B0604020202020204" pitchFamily="34" charset="0"/>
              </a:rPr>
              <a:t>ertifikatës</a:t>
            </a:r>
            <a:r>
              <a:rPr lang="en-US" sz="1600" dirty="0" smtClean="0">
                <a:cs typeface="Arial" panose="020B0604020202020204" pitchFamily="34" charset="0"/>
              </a:rPr>
              <a:t> </a:t>
            </a:r>
            <a:r>
              <a:rPr lang="en-US" sz="1600" dirty="0" err="1">
                <a:cs typeface="Arial" panose="020B0604020202020204" pitchFamily="34" charset="0"/>
              </a:rPr>
              <a:t>së</a:t>
            </a:r>
            <a:r>
              <a:rPr lang="en-US" sz="1600" dirty="0">
                <a:cs typeface="Arial" panose="020B0604020202020204" pitchFamily="34" charset="0"/>
              </a:rPr>
              <a:t> </a:t>
            </a:r>
            <a:r>
              <a:rPr lang="en-US" sz="1600" dirty="0" err="1">
                <a:cs typeface="Arial" panose="020B0604020202020204" pitchFamily="34" charset="0"/>
              </a:rPr>
              <a:t>vdekjes</a:t>
            </a:r>
            <a:r>
              <a:rPr lang="en-US" sz="1600" dirty="0">
                <a:cs typeface="Arial" panose="020B0604020202020204" pitchFamily="34" charset="0"/>
              </a:rPr>
              <a:t> </a:t>
            </a:r>
            <a:r>
              <a:rPr lang="en-US" sz="1600" dirty="0" err="1">
                <a:cs typeface="Arial" panose="020B0604020202020204" pitchFamily="34" charset="0"/>
              </a:rPr>
              <a:t>së</a:t>
            </a:r>
            <a:r>
              <a:rPr lang="en-US" sz="1600" dirty="0">
                <a:cs typeface="Arial" panose="020B0604020202020204" pitchFamily="34" charset="0"/>
              </a:rPr>
              <a:t> </a:t>
            </a:r>
            <a:r>
              <a:rPr lang="en-US" sz="1600" dirty="0" err="1">
                <a:cs typeface="Arial" panose="020B0604020202020204" pitchFamily="34" charset="0"/>
              </a:rPr>
              <a:t>trashëgimlënësit</a:t>
            </a:r>
            <a:r>
              <a:rPr lang="en-US" sz="1600" dirty="0">
                <a:cs typeface="Arial" panose="020B0604020202020204" pitchFamily="34" charset="0"/>
              </a:rPr>
              <a:t>, </a:t>
            </a:r>
            <a:r>
              <a:rPr lang="en-US" sz="1600" dirty="0" err="1">
                <a:cs typeface="Arial" panose="020B0604020202020204" pitchFamily="34" charset="0"/>
              </a:rPr>
              <a:t>sipas</a:t>
            </a:r>
            <a:r>
              <a:rPr lang="en-US" sz="1600" dirty="0">
                <a:cs typeface="Arial" panose="020B0604020202020204" pitchFamily="34" charset="0"/>
              </a:rPr>
              <a:t> </a:t>
            </a:r>
            <a:r>
              <a:rPr lang="en-US" sz="1600" dirty="0" err="1">
                <a:cs typeface="Arial" panose="020B0604020202020204" pitchFamily="34" charset="0"/>
              </a:rPr>
              <a:t>rregullave</a:t>
            </a:r>
            <a:r>
              <a:rPr lang="en-US" sz="1600" dirty="0">
                <a:cs typeface="Arial" panose="020B0604020202020204" pitchFamily="34" charset="0"/>
              </a:rPr>
              <a:t> </a:t>
            </a:r>
            <a:r>
              <a:rPr lang="en-US" sz="1600" dirty="0" err="1">
                <a:cs typeface="Arial" panose="020B0604020202020204" pitchFamily="34" charset="0"/>
              </a:rPr>
              <a:t>të</a:t>
            </a:r>
            <a:r>
              <a:rPr lang="en-US" sz="1600" dirty="0">
                <a:cs typeface="Arial" panose="020B0604020202020204" pitchFamily="34" charset="0"/>
              </a:rPr>
              <a:t> </a:t>
            </a:r>
            <a:r>
              <a:rPr lang="en-US" sz="1600" dirty="0" err="1">
                <a:cs typeface="Arial" panose="020B0604020202020204" pitchFamily="34" charset="0"/>
              </a:rPr>
              <a:t>caktuara</a:t>
            </a:r>
            <a:r>
              <a:rPr lang="en-US" sz="1600" dirty="0">
                <a:cs typeface="Arial" panose="020B0604020202020204" pitchFamily="34" charset="0"/>
              </a:rPr>
              <a:t> </a:t>
            </a:r>
            <a:r>
              <a:rPr lang="en-US" sz="1600" dirty="0" err="1">
                <a:cs typeface="Arial" panose="020B0604020202020204" pitchFamily="34" charset="0"/>
              </a:rPr>
              <a:t>në</a:t>
            </a:r>
            <a:r>
              <a:rPr lang="en-US" sz="1600" dirty="0">
                <a:cs typeface="Arial" panose="020B0604020202020204" pitchFamily="34" charset="0"/>
              </a:rPr>
              <a:t> </a:t>
            </a:r>
            <a:r>
              <a:rPr lang="en-US" sz="1600" dirty="0" err="1">
                <a:cs typeface="Arial" panose="020B0604020202020204" pitchFamily="34" charset="0"/>
              </a:rPr>
              <a:t>këtë</a:t>
            </a:r>
            <a:r>
              <a:rPr lang="en-US" sz="1600" dirty="0">
                <a:cs typeface="Arial" panose="020B0604020202020204" pitchFamily="34" charset="0"/>
              </a:rPr>
              <a:t> </a:t>
            </a:r>
            <a:r>
              <a:rPr lang="en-US" sz="1600" dirty="0" err="1">
                <a:cs typeface="Arial" panose="020B0604020202020204" pitchFamily="34" charset="0"/>
              </a:rPr>
              <a:t>Kod</a:t>
            </a:r>
            <a:r>
              <a:rPr lang="en-US" sz="1600" dirty="0">
                <a:cs typeface="Arial" panose="020B0604020202020204" pitchFamily="34" charset="0"/>
              </a:rPr>
              <a:t> </a:t>
            </a:r>
            <a:r>
              <a:rPr lang="en-US" sz="1600" dirty="0" err="1">
                <a:cs typeface="Arial" panose="020B0604020202020204" pitchFamily="34" charset="0"/>
              </a:rPr>
              <a:t>dhe</a:t>
            </a:r>
            <a:r>
              <a:rPr lang="en-US" sz="1600" dirty="0">
                <a:cs typeface="Arial" panose="020B0604020202020204" pitchFamily="34" charset="0"/>
              </a:rPr>
              <a:t> </a:t>
            </a:r>
            <a:r>
              <a:rPr lang="en-US" sz="1600" dirty="0" err="1">
                <a:cs typeface="Arial" panose="020B0604020202020204" pitchFamily="34" charset="0"/>
              </a:rPr>
              <a:t>në</a:t>
            </a:r>
            <a:r>
              <a:rPr lang="en-US" sz="1600" dirty="0">
                <a:cs typeface="Arial" panose="020B0604020202020204" pitchFamily="34" charset="0"/>
              </a:rPr>
              <a:t> </a:t>
            </a:r>
            <a:r>
              <a:rPr lang="en-US" sz="1600" dirty="0" err="1">
                <a:cs typeface="Arial" panose="020B0604020202020204" pitchFamily="34" charset="0"/>
              </a:rPr>
              <a:t>ligjin</a:t>
            </a:r>
            <a:r>
              <a:rPr lang="en-US" sz="1600" dirty="0">
                <a:cs typeface="Arial" panose="020B0604020202020204" pitchFamily="34" charset="0"/>
              </a:rPr>
              <a:t> </a:t>
            </a:r>
            <a:r>
              <a:rPr lang="en-US" sz="1600" dirty="0" err="1">
                <a:cs typeface="Arial" panose="020B0604020202020204" pitchFamily="34" charset="0"/>
              </a:rPr>
              <a:t>për</a:t>
            </a:r>
            <a:r>
              <a:rPr lang="en-US" sz="1600" dirty="0">
                <a:cs typeface="Arial" panose="020B0604020202020204" pitchFamily="34" charset="0"/>
              </a:rPr>
              <a:t> </a:t>
            </a:r>
            <a:r>
              <a:rPr lang="en-US" sz="1600" dirty="0" err="1">
                <a:cs typeface="Arial" panose="020B0604020202020204" pitchFamily="34" charset="0"/>
              </a:rPr>
              <a:t>noterinë</a:t>
            </a:r>
            <a:r>
              <a:rPr lang="en-US" sz="1600" dirty="0">
                <a:cs typeface="Arial" panose="020B0604020202020204" pitchFamily="34" charset="0"/>
              </a:rPr>
              <a:t>. </a:t>
            </a:r>
          </a:p>
          <a:p>
            <a:r>
              <a:rPr lang="en-US" sz="1600" dirty="0" err="1">
                <a:cs typeface="Arial" panose="020B0604020202020204" pitchFamily="34" charset="0"/>
              </a:rPr>
              <a:t>Dëshmia</a:t>
            </a:r>
            <a:r>
              <a:rPr lang="en-US" sz="1600" dirty="0">
                <a:cs typeface="Arial" panose="020B0604020202020204" pitchFamily="34" charset="0"/>
              </a:rPr>
              <a:t> e </a:t>
            </a:r>
            <a:r>
              <a:rPr lang="en-US" sz="1600" dirty="0" err="1">
                <a:cs typeface="Arial" panose="020B0604020202020204" pitchFamily="34" charset="0"/>
              </a:rPr>
              <a:t>trashëgimisë</a:t>
            </a:r>
            <a:r>
              <a:rPr lang="en-US" sz="1600" dirty="0">
                <a:cs typeface="Arial" panose="020B0604020202020204" pitchFamily="34" charset="0"/>
              </a:rPr>
              <a:t> </a:t>
            </a:r>
            <a:r>
              <a:rPr lang="en-US" sz="1600" dirty="0" err="1">
                <a:cs typeface="Arial" panose="020B0604020202020204" pitchFamily="34" charset="0"/>
              </a:rPr>
              <a:t>ligjore</a:t>
            </a:r>
            <a:r>
              <a:rPr lang="en-US" sz="1600" dirty="0">
                <a:cs typeface="Arial" panose="020B0604020202020204" pitchFamily="34" charset="0"/>
              </a:rPr>
              <a:t> </a:t>
            </a:r>
            <a:r>
              <a:rPr lang="en-US" sz="1600" dirty="0" err="1">
                <a:cs typeface="Arial" panose="020B0604020202020204" pitchFamily="34" charset="0"/>
              </a:rPr>
              <a:t>lëshohet</a:t>
            </a:r>
            <a:r>
              <a:rPr lang="en-US" sz="1600" dirty="0">
                <a:cs typeface="Arial" panose="020B0604020202020204" pitchFamily="34" charset="0"/>
              </a:rPr>
              <a:t> </a:t>
            </a:r>
            <a:r>
              <a:rPr lang="en-US" sz="1600" dirty="0" err="1">
                <a:cs typeface="Arial" panose="020B0604020202020204" pitchFamily="34" charset="0"/>
              </a:rPr>
              <a:t>nga</a:t>
            </a:r>
            <a:r>
              <a:rPr lang="en-US" sz="1600" dirty="0">
                <a:cs typeface="Arial" panose="020B0604020202020204" pitchFamily="34" charset="0"/>
              </a:rPr>
              <a:t> </a:t>
            </a:r>
            <a:r>
              <a:rPr lang="en-US" sz="1600" dirty="0" err="1">
                <a:cs typeface="Arial" panose="020B0604020202020204" pitchFamily="34" charset="0"/>
              </a:rPr>
              <a:t>noteri</a:t>
            </a:r>
            <a:r>
              <a:rPr lang="en-US" sz="1600" dirty="0">
                <a:cs typeface="Arial" panose="020B0604020202020204" pitchFamily="34" charset="0"/>
              </a:rPr>
              <a:t> </a:t>
            </a:r>
            <a:r>
              <a:rPr lang="en-US" sz="1600" dirty="0" err="1">
                <a:cs typeface="Arial" panose="020B0604020202020204" pitchFamily="34" charset="0"/>
              </a:rPr>
              <a:t>i</a:t>
            </a:r>
            <a:r>
              <a:rPr lang="en-US" sz="1600" dirty="0">
                <a:cs typeface="Arial" panose="020B0604020202020204" pitchFamily="34" charset="0"/>
              </a:rPr>
              <a:t> </a:t>
            </a:r>
            <a:r>
              <a:rPr lang="en-US" sz="1600" dirty="0" err="1">
                <a:cs typeface="Arial" panose="020B0604020202020204" pitchFamily="34" charset="0"/>
              </a:rPr>
              <a:t>njësisë</a:t>
            </a:r>
            <a:r>
              <a:rPr lang="en-US" sz="1600" dirty="0">
                <a:cs typeface="Arial" panose="020B0604020202020204" pitchFamily="34" charset="0"/>
              </a:rPr>
              <a:t> </a:t>
            </a:r>
            <a:r>
              <a:rPr lang="en-US" sz="1600" dirty="0" err="1">
                <a:cs typeface="Arial" panose="020B0604020202020204" pitchFamily="34" charset="0"/>
              </a:rPr>
              <a:t>vendore</a:t>
            </a:r>
            <a:r>
              <a:rPr lang="en-US" sz="1600" dirty="0">
                <a:cs typeface="Arial" panose="020B0604020202020204" pitchFamily="34" charset="0"/>
              </a:rPr>
              <a:t> </a:t>
            </a:r>
            <a:r>
              <a:rPr lang="en-US" sz="1600" dirty="0" err="1">
                <a:cs typeface="Arial" panose="020B0604020202020204" pitchFamily="34" charset="0"/>
              </a:rPr>
              <a:t>ku</a:t>
            </a:r>
            <a:r>
              <a:rPr lang="en-US" sz="1600" dirty="0">
                <a:cs typeface="Arial" panose="020B0604020202020204" pitchFamily="34" charset="0"/>
              </a:rPr>
              <a:t> ka </a:t>
            </a:r>
            <a:r>
              <a:rPr lang="en-US" sz="1600" dirty="0" err="1">
                <a:cs typeface="Arial" panose="020B0604020202020204" pitchFamily="34" charset="0"/>
              </a:rPr>
              <a:t>pasur</a:t>
            </a:r>
            <a:r>
              <a:rPr lang="en-US" sz="1600" dirty="0">
                <a:cs typeface="Arial" panose="020B0604020202020204" pitchFamily="34" charset="0"/>
              </a:rPr>
              <a:t> </a:t>
            </a:r>
            <a:r>
              <a:rPr lang="en-US" sz="1600" dirty="0" err="1">
                <a:cs typeface="Arial" panose="020B0604020202020204" pitchFamily="34" charset="0"/>
              </a:rPr>
              <a:t>vendbanimin</a:t>
            </a:r>
            <a:r>
              <a:rPr lang="en-US" sz="1600" dirty="0">
                <a:cs typeface="Arial" panose="020B0604020202020204" pitchFamily="34" charset="0"/>
              </a:rPr>
              <a:t> e </a:t>
            </a:r>
            <a:r>
              <a:rPr lang="en-US" sz="1600" dirty="0" err="1">
                <a:cs typeface="Arial" panose="020B0604020202020204" pitchFamily="34" charset="0"/>
              </a:rPr>
              <a:t>fundit</a:t>
            </a:r>
            <a:r>
              <a:rPr lang="en-US" sz="1600" dirty="0">
                <a:cs typeface="Arial" panose="020B0604020202020204" pitchFamily="34" charset="0"/>
              </a:rPr>
              <a:t> </a:t>
            </a:r>
            <a:r>
              <a:rPr lang="en-US" sz="1600" dirty="0" err="1">
                <a:cs typeface="Arial" panose="020B0604020202020204" pitchFamily="34" charset="0"/>
              </a:rPr>
              <a:t>trashëgimlënësi</a:t>
            </a:r>
            <a:r>
              <a:rPr lang="en-US" sz="1600" dirty="0">
                <a:cs typeface="Arial" panose="020B0604020202020204" pitchFamily="34" charset="0"/>
              </a:rPr>
              <a:t>. Kur </a:t>
            </a:r>
            <a:r>
              <a:rPr lang="en-US" sz="1600" dirty="0" err="1">
                <a:cs typeface="Arial" panose="020B0604020202020204" pitchFamily="34" charset="0"/>
              </a:rPr>
              <a:t>vendbanimi</a:t>
            </a:r>
            <a:r>
              <a:rPr lang="en-US" sz="1600" dirty="0">
                <a:cs typeface="Arial" panose="020B0604020202020204" pitchFamily="34" charset="0"/>
              </a:rPr>
              <a:t> </a:t>
            </a:r>
            <a:r>
              <a:rPr lang="en-US" sz="1600" dirty="0" err="1">
                <a:cs typeface="Arial" panose="020B0604020202020204" pitchFamily="34" charset="0"/>
              </a:rPr>
              <a:t>i</a:t>
            </a:r>
            <a:r>
              <a:rPr lang="en-US" sz="1600" dirty="0">
                <a:cs typeface="Arial" panose="020B0604020202020204" pitchFamily="34" charset="0"/>
              </a:rPr>
              <a:t> </a:t>
            </a:r>
            <a:r>
              <a:rPr lang="en-US" sz="1600" dirty="0" err="1">
                <a:cs typeface="Arial" panose="020B0604020202020204" pitchFamily="34" charset="0"/>
              </a:rPr>
              <a:t>fundit</a:t>
            </a:r>
            <a:r>
              <a:rPr lang="en-US" sz="1600" dirty="0">
                <a:cs typeface="Arial" panose="020B0604020202020204" pitchFamily="34" charset="0"/>
              </a:rPr>
              <a:t> </a:t>
            </a:r>
            <a:r>
              <a:rPr lang="en-US" sz="1600" dirty="0" err="1">
                <a:cs typeface="Arial" panose="020B0604020202020204" pitchFamily="34" charset="0"/>
              </a:rPr>
              <a:t>i</a:t>
            </a:r>
            <a:r>
              <a:rPr lang="en-US" sz="1600" dirty="0">
                <a:cs typeface="Arial" panose="020B0604020202020204" pitchFamily="34" charset="0"/>
              </a:rPr>
              <a:t> </a:t>
            </a:r>
            <a:r>
              <a:rPr lang="en-US" sz="1600" dirty="0" err="1">
                <a:cs typeface="Arial" panose="020B0604020202020204" pitchFamily="34" charset="0"/>
              </a:rPr>
              <a:t>trashëgimlënësit</a:t>
            </a:r>
            <a:r>
              <a:rPr lang="en-US" sz="1600" dirty="0">
                <a:cs typeface="Arial" panose="020B0604020202020204" pitchFamily="34" charset="0"/>
              </a:rPr>
              <a:t> </a:t>
            </a:r>
            <a:r>
              <a:rPr lang="en-US" sz="1600" dirty="0" err="1">
                <a:cs typeface="Arial" panose="020B0604020202020204" pitchFamily="34" charset="0"/>
              </a:rPr>
              <a:t>nuk</a:t>
            </a:r>
            <a:r>
              <a:rPr lang="en-US" sz="1600" dirty="0">
                <a:cs typeface="Arial" panose="020B0604020202020204" pitchFamily="34" charset="0"/>
              </a:rPr>
              <a:t> </a:t>
            </a:r>
            <a:r>
              <a:rPr lang="en-US" sz="1600" dirty="0" err="1">
                <a:cs typeface="Arial" panose="020B0604020202020204" pitchFamily="34" charset="0"/>
              </a:rPr>
              <a:t>dihet</a:t>
            </a:r>
            <a:r>
              <a:rPr lang="en-US" sz="1600" dirty="0">
                <a:cs typeface="Arial" panose="020B0604020202020204" pitchFamily="34" charset="0"/>
              </a:rPr>
              <a:t>, </a:t>
            </a:r>
            <a:r>
              <a:rPr lang="en-US" sz="1600" dirty="0" err="1">
                <a:cs typeface="Arial" panose="020B0604020202020204" pitchFamily="34" charset="0"/>
              </a:rPr>
              <a:t>dëshmia</a:t>
            </a:r>
            <a:r>
              <a:rPr lang="en-US" sz="1600" dirty="0">
                <a:cs typeface="Arial" panose="020B0604020202020204" pitchFamily="34" charset="0"/>
              </a:rPr>
              <a:t> e </a:t>
            </a:r>
            <a:r>
              <a:rPr lang="en-US" sz="1600" dirty="0" err="1">
                <a:cs typeface="Arial" panose="020B0604020202020204" pitchFamily="34" charset="0"/>
              </a:rPr>
              <a:t>trashëgimisë</a:t>
            </a:r>
            <a:r>
              <a:rPr lang="en-US" sz="1600" dirty="0">
                <a:cs typeface="Arial" panose="020B0604020202020204" pitchFamily="34" charset="0"/>
              </a:rPr>
              <a:t> </a:t>
            </a:r>
            <a:r>
              <a:rPr lang="en-US" sz="1600" dirty="0" err="1">
                <a:cs typeface="Arial" panose="020B0604020202020204" pitchFamily="34" charset="0"/>
              </a:rPr>
              <a:t>ligjore</a:t>
            </a:r>
            <a:r>
              <a:rPr lang="en-US" sz="1600" dirty="0">
                <a:cs typeface="Arial" panose="020B0604020202020204" pitchFamily="34" charset="0"/>
              </a:rPr>
              <a:t> </a:t>
            </a:r>
            <a:r>
              <a:rPr lang="en-US" sz="1600" dirty="0" err="1">
                <a:cs typeface="Arial" panose="020B0604020202020204" pitchFamily="34" charset="0"/>
              </a:rPr>
              <a:t>lëshohet</a:t>
            </a:r>
            <a:r>
              <a:rPr lang="en-US" sz="1600" dirty="0">
                <a:cs typeface="Arial" panose="020B0604020202020204" pitchFamily="34" charset="0"/>
              </a:rPr>
              <a:t> </a:t>
            </a:r>
            <a:r>
              <a:rPr lang="en-US" sz="1600" dirty="0" err="1">
                <a:cs typeface="Arial" panose="020B0604020202020204" pitchFamily="34" charset="0"/>
              </a:rPr>
              <a:t>nga</a:t>
            </a:r>
            <a:r>
              <a:rPr lang="en-US" sz="1600" dirty="0">
                <a:cs typeface="Arial" panose="020B0604020202020204" pitchFamily="34" charset="0"/>
              </a:rPr>
              <a:t> </a:t>
            </a:r>
            <a:r>
              <a:rPr lang="en-US" sz="1600" dirty="0" err="1">
                <a:cs typeface="Arial" panose="020B0604020202020204" pitchFamily="34" charset="0"/>
              </a:rPr>
              <a:t>noteri</a:t>
            </a:r>
            <a:r>
              <a:rPr lang="en-US" sz="1600" dirty="0">
                <a:cs typeface="Arial" panose="020B0604020202020204" pitchFamily="34" charset="0"/>
              </a:rPr>
              <a:t> </a:t>
            </a:r>
            <a:r>
              <a:rPr lang="en-US" sz="1600" dirty="0" err="1">
                <a:cs typeface="Arial" panose="020B0604020202020204" pitchFamily="34" charset="0"/>
              </a:rPr>
              <a:t>që</a:t>
            </a:r>
            <a:r>
              <a:rPr lang="en-US" sz="1600" dirty="0">
                <a:cs typeface="Arial" panose="020B0604020202020204" pitchFamily="34" charset="0"/>
              </a:rPr>
              <a:t> </a:t>
            </a:r>
            <a:r>
              <a:rPr lang="en-US" sz="1600" dirty="0" err="1">
                <a:cs typeface="Arial" panose="020B0604020202020204" pitchFamily="34" charset="0"/>
              </a:rPr>
              <a:t>ushtron</a:t>
            </a:r>
            <a:r>
              <a:rPr lang="en-US" sz="1600" dirty="0">
                <a:cs typeface="Arial" panose="020B0604020202020204" pitchFamily="34" charset="0"/>
              </a:rPr>
              <a:t> </a:t>
            </a:r>
            <a:r>
              <a:rPr lang="en-US" sz="1600" dirty="0" err="1">
                <a:cs typeface="Arial" panose="020B0604020202020204" pitchFamily="34" charset="0"/>
              </a:rPr>
              <a:t>veprimtarinë</a:t>
            </a:r>
            <a:r>
              <a:rPr lang="en-US" sz="1600" dirty="0">
                <a:cs typeface="Arial" panose="020B0604020202020204" pitchFamily="34" charset="0"/>
              </a:rPr>
              <a:t> </a:t>
            </a:r>
            <a:r>
              <a:rPr lang="en-US" sz="1600" dirty="0" err="1">
                <a:cs typeface="Arial" panose="020B0604020202020204" pitchFamily="34" charset="0"/>
              </a:rPr>
              <a:t>në</a:t>
            </a:r>
            <a:r>
              <a:rPr lang="en-US" sz="1600" dirty="0">
                <a:cs typeface="Arial" panose="020B0604020202020204" pitchFamily="34" charset="0"/>
              </a:rPr>
              <a:t> </a:t>
            </a:r>
            <a:r>
              <a:rPr lang="en-US" sz="1600" dirty="0" err="1">
                <a:cs typeface="Arial" panose="020B0604020202020204" pitchFamily="34" charset="0"/>
              </a:rPr>
              <a:t>njësinë</a:t>
            </a:r>
            <a:r>
              <a:rPr lang="en-US" sz="1600" dirty="0">
                <a:cs typeface="Arial" panose="020B0604020202020204" pitchFamily="34" charset="0"/>
              </a:rPr>
              <a:t> </a:t>
            </a:r>
            <a:r>
              <a:rPr lang="en-US" sz="1600" dirty="0" err="1">
                <a:cs typeface="Arial" panose="020B0604020202020204" pitchFamily="34" charset="0"/>
              </a:rPr>
              <a:t>vendore</a:t>
            </a:r>
            <a:r>
              <a:rPr lang="en-US" sz="1600" dirty="0">
                <a:cs typeface="Arial" panose="020B0604020202020204" pitchFamily="34" charset="0"/>
              </a:rPr>
              <a:t> </a:t>
            </a:r>
            <a:r>
              <a:rPr lang="en-US" sz="1600" dirty="0" err="1">
                <a:cs typeface="Arial" panose="020B0604020202020204" pitchFamily="34" charset="0"/>
              </a:rPr>
              <a:t>ku</a:t>
            </a:r>
            <a:r>
              <a:rPr lang="en-US" sz="1600" dirty="0">
                <a:cs typeface="Arial" panose="020B0604020202020204" pitchFamily="34" charset="0"/>
              </a:rPr>
              <a:t> </a:t>
            </a:r>
            <a:r>
              <a:rPr lang="en-US" sz="1600" dirty="0" err="1">
                <a:cs typeface="Arial" panose="020B0604020202020204" pitchFamily="34" charset="0"/>
              </a:rPr>
              <a:t>ndodhet</a:t>
            </a:r>
            <a:r>
              <a:rPr lang="en-US" sz="1600" dirty="0">
                <a:cs typeface="Arial" panose="020B0604020202020204" pitchFamily="34" charset="0"/>
              </a:rPr>
              <a:t> e </a:t>
            </a:r>
            <a:r>
              <a:rPr lang="en-US" sz="1600" dirty="0" err="1">
                <a:cs typeface="Arial" panose="020B0604020202020204" pitchFamily="34" charset="0"/>
              </a:rPr>
              <a:t>gjithë</a:t>
            </a:r>
            <a:r>
              <a:rPr lang="en-US" sz="1600" dirty="0">
                <a:cs typeface="Arial" panose="020B0604020202020204" pitchFamily="34" charset="0"/>
              </a:rPr>
              <a:t> </a:t>
            </a:r>
            <a:r>
              <a:rPr lang="en-US" sz="1600" dirty="0" err="1">
                <a:cs typeface="Arial" panose="020B0604020202020204" pitchFamily="34" charset="0"/>
              </a:rPr>
              <a:t>pasuria</a:t>
            </a:r>
            <a:r>
              <a:rPr lang="en-US" sz="1600" dirty="0">
                <a:cs typeface="Arial" panose="020B0604020202020204" pitchFamily="34" charset="0"/>
              </a:rPr>
              <a:t> e </a:t>
            </a:r>
            <a:r>
              <a:rPr lang="en-US" sz="1600" dirty="0" err="1">
                <a:cs typeface="Arial" panose="020B0604020202020204" pitchFamily="34" charset="0"/>
              </a:rPr>
              <a:t>tij</a:t>
            </a:r>
            <a:r>
              <a:rPr lang="en-US" sz="1600" dirty="0">
                <a:cs typeface="Arial" panose="020B0604020202020204" pitchFamily="34" charset="0"/>
              </a:rPr>
              <a:t> </a:t>
            </a:r>
            <a:r>
              <a:rPr lang="en-US" sz="1600" dirty="0" err="1">
                <a:cs typeface="Arial" panose="020B0604020202020204" pitchFamily="34" charset="0"/>
              </a:rPr>
              <a:t>ose</a:t>
            </a:r>
            <a:r>
              <a:rPr lang="en-US" sz="1600" dirty="0">
                <a:cs typeface="Arial" panose="020B0604020202020204" pitchFamily="34" charset="0"/>
              </a:rPr>
              <a:t> </a:t>
            </a:r>
            <a:r>
              <a:rPr lang="en-US" sz="1600" dirty="0" err="1">
                <a:cs typeface="Arial" panose="020B0604020202020204" pitchFamily="34" charset="0"/>
              </a:rPr>
              <a:t>pjesa</a:t>
            </a:r>
            <a:r>
              <a:rPr lang="en-US" sz="1600" dirty="0">
                <a:cs typeface="Arial" panose="020B0604020202020204" pitchFamily="34" charset="0"/>
              </a:rPr>
              <a:t> </a:t>
            </a:r>
            <a:r>
              <a:rPr lang="en-US" sz="1600" dirty="0" err="1">
                <a:cs typeface="Arial" panose="020B0604020202020204" pitchFamily="34" charset="0"/>
              </a:rPr>
              <a:t>kryesore</a:t>
            </a:r>
            <a:r>
              <a:rPr lang="en-US" sz="1600" dirty="0">
                <a:cs typeface="Arial" panose="020B0604020202020204" pitchFamily="34" charset="0"/>
              </a:rPr>
              <a:t> e </a:t>
            </a:r>
            <a:r>
              <a:rPr lang="en-US" sz="1600" dirty="0" err="1">
                <a:cs typeface="Arial" panose="020B0604020202020204" pitchFamily="34" charset="0"/>
              </a:rPr>
              <a:t>saj</a:t>
            </a:r>
            <a:r>
              <a:rPr lang="en-US" sz="1600" dirty="0">
                <a:cs typeface="Arial" panose="020B0604020202020204" pitchFamily="34" charset="0"/>
              </a:rPr>
              <a:t>. </a:t>
            </a:r>
          </a:p>
          <a:p>
            <a:r>
              <a:rPr lang="en-US" sz="1600" dirty="0" err="1">
                <a:cs typeface="Arial" panose="020B0604020202020204" pitchFamily="34" charset="0"/>
              </a:rPr>
              <a:t>Dëshmia</a:t>
            </a:r>
            <a:r>
              <a:rPr lang="en-US" sz="1600" dirty="0">
                <a:cs typeface="Arial" panose="020B0604020202020204" pitchFamily="34" charset="0"/>
              </a:rPr>
              <a:t> e </a:t>
            </a:r>
            <a:r>
              <a:rPr lang="en-US" sz="1600" dirty="0" err="1">
                <a:cs typeface="Arial" panose="020B0604020202020204" pitchFamily="34" charset="0"/>
              </a:rPr>
              <a:t>trashëgimisë</a:t>
            </a:r>
            <a:r>
              <a:rPr lang="en-US" sz="1600" dirty="0">
                <a:cs typeface="Arial" panose="020B0604020202020204" pitchFamily="34" charset="0"/>
              </a:rPr>
              <a:t> </a:t>
            </a:r>
            <a:r>
              <a:rPr lang="en-US" sz="1600" dirty="0" err="1">
                <a:cs typeface="Arial" panose="020B0604020202020204" pitchFamily="34" charset="0"/>
              </a:rPr>
              <a:t>testamentare</a:t>
            </a:r>
            <a:r>
              <a:rPr lang="en-US" sz="1600" dirty="0">
                <a:cs typeface="Arial" panose="020B0604020202020204" pitchFamily="34" charset="0"/>
              </a:rPr>
              <a:t> </a:t>
            </a:r>
            <a:r>
              <a:rPr lang="en-US" sz="1600" dirty="0" err="1">
                <a:cs typeface="Arial" panose="020B0604020202020204" pitchFamily="34" charset="0"/>
              </a:rPr>
              <a:t>lëshohet</a:t>
            </a:r>
            <a:r>
              <a:rPr lang="en-US" sz="1600" dirty="0">
                <a:cs typeface="Arial" panose="020B0604020202020204" pitchFamily="34" charset="0"/>
              </a:rPr>
              <a:t> </a:t>
            </a:r>
            <a:r>
              <a:rPr lang="en-US" sz="1600" dirty="0" err="1">
                <a:cs typeface="Arial" panose="020B0604020202020204" pitchFamily="34" charset="0"/>
              </a:rPr>
              <a:t>nga</a:t>
            </a:r>
            <a:r>
              <a:rPr lang="en-US" sz="1600" dirty="0">
                <a:cs typeface="Arial" panose="020B0604020202020204" pitchFamily="34" charset="0"/>
              </a:rPr>
              <a:t> </a:t>
            </a:r>
            <a:r>
              <a:rPr lang="en-US" sz="1600" dirty="0" err="1">
                <a:cs typeface="Arial" panose="020B0604020202020204" pitchFamily="34" charset="0"/>
              </a:rPr>
              <a:t>noteri</a:t>
            </a:r>
            <a:r>
              <a:rPr lang="en-US" sz="1600" dirty="0">
                <a:cs typeface="Arial" panose="020B0604020202020204" pitchFamily="34" charset="0"/>
              </a:rPr>
              <a:t>, </a:t>
            </a:r>
            <a:r>
              <a:rPr lang="en-US" sz="1600" dirty="0" err="1">
                <a:cs typeface="Arial" panose="020B0604020202020204" pitchFamily="34" charset="0"/>
              </a:rPr>
              <a:t>pranë</a:t>
            </a:r>
            <a:r>
              <a:rPr lang="en-US" sz="1600" dirty="0">
                <a:cs typeface="Arial" panose="020B0604020202020204" pitchFamily="34" charset="0"/>
              </a:rPr>
              <a:t> </a:t>
            </a:r>
            <a:r>
              <a:rPr lang="en-US" sz="1600" dirty="0" err="1">
                <a:cs typeface="Arial" panose="020B0604020202020204" pitchFamily="34" charset="0"/>
              </a:rPr>
              <a:t>të</a:t>
            </a:r>
            <a:r>
              <a:rPr lang="en-US" sz="1600" dirty="0">
                <a:cs typeface="Arial" panose="020B0604020202020204" pitchFamily="34" charset="0"/>
              </a:rPr>
              <a:t> </a:t>
            </a:r>
            <a:r>
              <a:rPr lang="en-US" sz="1600" dirty="0" err="1">
                <a:cs typeface="Arial" panose="020B0604020202020204" pitchFamily="34" charset="0"/>
              </a:rPr>
              <a:t>cilit</a:t>
            </a:r>
            <a:r>
              <a:rPr lang="en-US" sz="1600" dirty="0">
                <a:cs typeface="Arial" panose="020B0604020202020204" pitchFamily="34" charset="0"/>
              </a:rPr>
              <a:t> </a:t>
            </a:r>
            <a:r>
              <a:rPr lang="en-US" sz="1600" dirty="0" err="1">
                <a:cs typeface="Arial" panose="020B0604020202020204" pitchFamily="34" charset="0"/>
              </a:rPr>
              <a:t>është</a:t>
            </a:r>
            <a:r>
              <a:rPr lang="en-US" sz="1600" dirty="0">
                <a:cs typeface="Arial" panose="020B0604020202020204" pitchFamily="34" charset="0"/>
              </a:rPr>
              <a:t> </a:t>
            </a:r>
            <a:r>
              <a:rPr lang="en-US" sz="1600" dirty="0" err="1">
                <a:cs typeface="Arial" panose="020B0604020202020204" pitchFamily="34" charset="0"/>
              </a:rPr>
              <a:t>redaktuar</a:t>
            </a:r>
            <a:r>
              <a:rPr lang="en-US" sz="1600" dirty="0">
                <a:cs typeface="Arial" panose="020B0604020202020204" pitchFamily="34" charset="0"/>
              </a:rPr>
              <a:t> </a:t>
            </a:r>
            <a:r>
              <a:rPr lang="en-US" sz="1600" dirty="0" err="1">
                <a:cs typeface="Arial" panose="020B0604020202020204" pitchFamily="34" charset="0"/>
              </a:rPr>
              <a:t>testamenti</a:t>
            </a:r>
            <a:r>
              <a:rPr lang="en-US" sz="1600" dirty="0">
                <a:cs typeface="Arial" panose="020B0604020202020204" pitchFamily="34" charset="0"/>
              </a:rPr>
              <a:t> me </a:t>
            </a:r>
            <a:r>
              <a:rPr lang="en-US" sz="1600" dirty="0" err="1">
                <a:cs typeface="Arial" panose="020B0604020202020204" pitchFamily="34" charset="0"/>
              </a:rPr>
              <a:t>akt</a:t>
            </a:r>
            <a:r>
              <a:rPr lang="en-US" sz="1600" dirty="0">
                <a:cs typeface="Arial" panose="020B0604020202020204" pitchFamily="34" charset="0"/>
              </a:rPr>
              <a:t> </a:t>
            </a:r>
            <a:r>
              <a:rPr lang="en-US" sz="1600" dirty="0" err="1">
                <a:cs typeface="Arial" panose="020B0604020202020204" pitchFamily="34" charset="0"/>
              </a:rPr>
              <a:t>noterial</a:t>
            </a:r>
            <a:r>
              <a:rPr lang="en-US" sz="1600" dirty="0">
                <a:cs typeface="Arial" panose="020B0604020202020204" pitchFamily="34" charset="0"/>
              </a:rPr>
              <a:t>, apo </a:t>
            </a:r>
            <a:r>
              <a:rPr lang="en-US" sz="1600" dirty="0" err="1">
                <a:cs typeface="Arial" panose="020B0604020202020204" pitchFamily="34" charset="0"/>
              </a:rPr>
              <a:t>është</a:t>
            </a:r>
            <a:r>
              <a:rPr lang="en-US" sz="1600" dirty="0">
                <a:cs typeface="Arial" panose="020B0604020202020204" pitchFamily="34" charset="0"/>
              </a:rPr>
              <a:t> </a:t>
            </a:r>
            <a:r>
              <a:rPr lang="en-US" sz="1600" dirty="0" err="1">
                <a:cs typeface="Arial" panose="020B0604020202020204" pitchFamily="34" charset="0"/>
              </a:rPr>
              <a:t>depozituar</a:t>
            </a:r>
            <a:r>
              <a:rPr lang="en-US" sz="1600" dirty="0">
                <a:cs typeface="Arial" panose="020B0604020202020204" pitchFamily="34" charset="0"/>
              </a:rPr>
              <a:t> </a:t>
            </a:r>
            <a:r>
              <a:rPr lang="en-US" sz="1600" dirty="0" err="1">
                <a:cs typeface="Arial" panose="020B0604020202020204" pitchFamily="34" charset="0"/>
              </a:rPr>
              <a:t>për</a:t>
            </a:r>
            <a:r>
              <a:rPr lang="en-US" sz="1600" dirty="0">
                <a:cs typeface="Arial" panose="020B0604020202020204" pitchFamily="34" charset="0"/>
              </a:rPr>
              <a:t> </a:t>
            </a:r>
            <a:r>
              <a:rPr lang="en-US" sz="1600" dirty="0" err="1">
                <a:cs typeface="Arial" panose="020B0604020202020204" pitchFamily="34" charset="0"/>
              </a:rPr>
              <a:t>ruajtje</a:t>
            </a:r>
            <a:r>
              <a:rPr lang="en-US" sz="1600" dirty="0">
                <a:cs typeface="Arial" panose="020B0604020202020204" pitchFamily="34" charset="0"/>
              </a:rPr>
              <a:t> </a:t>
            </a:r>
            <a:r>
              <a:rPr lang="en-US" sz="1600" dirty="0" err="1">
                <a:cs typeface="Arial" panose="020B0604020202020204" pitchFamily="34" charset="0"/>
              </a:rPr>
              <a:t>testamenti</a:t>
            </a:r>
            <a:r>
              <a:rPr lang="en-US" sz="1600" dirty="0">
                <a:cs typeface="Arial" panose="020B0604020202020204" pitchFamily="34" charset="0"/>
              </a:rPr>
              <a:t> </a:t>
            </a:r>
            <a:r>
              <a:rPr lang="en-US" sz="1600" dirty="0" err="1">
                <a:cs typeface="Arial" panose="020B0604020202020204" pitchFamily="34" charset="0"/>
              </a:rPr>
              <a:t>ollograf</a:t>
            </a:r>
            <a:r>
              <a:rPr lang="en-US" sz="1600" dirty="0">
                <a:cs typeface="Arial" panose="020B0604020202020204" pitchFamily="34" charset="0"/>
              </a:rPr>
              <a:t> </a:t>
            </a:r>
            <a:r>
              <a:rPr lang="en-US" sz="1600" dirty="0" err="1">
                <a:cs typeface="Arial" panose="020B0604020202020204" pitchFamily="34" charset="0"/>
              </a:rPr>
              <a:t>ose</a:t>
            </a:r>
            <a:r>
              <a:rPr lang="en-US" sz="1600" dirty="0">
                <a:cs typeface="Arial" panose="020B0604020202020204" pitchFamily="34" charset="0"/>
              </a:rPr>
              <a:t> </a:t>
            </a:r>
            <a:r>
              <a:rPr lang="en-US" sz="1600" dirty="0" err="1">
                <a:cs typeface="Arial" panose="020B0604020202020204" pitchFamily="34" charset="0"/>
              </a:rPr>
              <a:t>testamenti</a:t>
            </a:r>
            <a:r>
              <a:rPr lang="en-US" sz="1600" dirty="0">
                <a:cs typeface="Arial" panose="020B0604020202020204" pitchFamily="34" charset="0"/>
              </a:rPr>
              <a:t> </a:t>
            </a:r>
            <a:r>
              <a:rPr lang="en-US" sz="1600" dirty="0" err="1">
                <a:cs typeface="Arial" panose="020B0604020202020204" pitchFamily="34" charset="0"/>
              </a:rPr>
              <a:t>i</a:t>
            </a:r>
            <a:r>
              <a:rPr lang="en-US" sz="1600" dirty="0">
                <a:cs typeface="Arial" panose="020B0604020202020204" pitchFamily="34" charset="0"/>
              </a:rPr>
              <a:t> </a:t>
            </a:r>
            <a:r>
              <a:rPr lang="en-US" sz="1600" dirty="0" err="1">
                <a:cs typeface="Arial" panose="020B0604020202020204" pitchFamily="34" charset="0"/>
              </a:rPr>
              <a:t>posaçëm</a:t>
            </a:r>
            <a:r>
              <a:rPr lang="en-US" sz="1600" dirty="0">
                <a:cs typeface="Arial" panose="020B0604020202020204" pitchFamily="34" charset="0"/>
              </a:rPr>
              <a:t>. </a:t>
            </a:r>
            <a:r>
              <a:rPr lang="en-US" sz="1600" dirty="0" err="1">
                <a:cs typeface="Arial" panose="020B0604020202020204" pitchFamily="34" charset="0"/>
              </a:rPr>
              <a:t>Në</a:t>
            </a:r>
            <a:r>
              <a:rPr lang="en-US" sz="1600" dirty="0">
                <a:cs typeface="Arial" panose="020B0604020202020204" pitchFamily="34" charset="0"/>
              </a:rPr>
              <a:t> </a:t>
            </a:r>
            <a:r>
              <a:rPr lang="en-US" sz="1600" dirty="0" err="1">
                <a:cs typeface="Arial" panose="020B0604020202020204" pitchFamily="34" charset="0"/>
              </a:rPr>
              <a:t>rast</a:t>
            </a:r>
            <a:r>
              <a:rPr lang="en-US" sz="1600" dirty="0">
                <a:cs typeface="Arial" panose="020B0604020202020204" pitchFamily="34" charset="0"/>
              </a:rPr>
              <a:t> se </a:t>
            </a:r>
            <a:r>
              <a:rPr lang="en-US" sz="1600" dirty="0" err="1">
                <a:cs typeface="Arial" panose="020B0604020202020204" pitchFamily="34" charset="0"/>
              </a:rPr>
              <a:t>i</a:t>
            </a:r>
            <a:r>
              <a:rPr lang="en-US" sz="1600" dirty="0">
                <a:cs typeface="Arial" panose="020B0604020202020204" pitchFamily="34" charset="0"/>
              </a:rPr>
              <a:t> </a:t>
            </a:r>
            <a:r>
              <a:rPr lang="en-US" sz="1600" dirty="0" err="1">
                <a:cs typeface="Arial" panose="020B0604020202020204" pitchFamily="34" charset="0"/>
              </a:rPr>
              <a:t>njëjti</a:t>
            </a:r>
            <a:r>
              <a:rPr lang="en-US" sz="1600" dirty="0">
                <a:cs typeface="Arial" panose="020B0604020202020204" pitchFamily="34" charset="0"/>
              </a:rPr>
              <a:t> </a:t>
            </a:r>
            <a:r>
              <a:rPr lang="en-US" sz="1600" dirty="0" err="1">
                <a:cs typeface="Arial" panose="020B0604020202020204" pitchFamily="34" charset="0"/>
              </a:rPr>
              <a:t>trashëgimlënës</a:t>
            </a:r>
            <a:r>
              <a:rPr lang="en-US" sz="1600" dirty="0">
                <a:cs typeface="Arial" panose="020B0604020202020204" pitchFamily="34" charset="0"/>
              </a:rPr>
              <a:t> ka </a:t>
            </a:r>
            <a:r>
              <a:rPr lang="en-US" sz="1600" dirty="0" err="1">
                <a:cs typeface="Arial" panose="020B0604020202020204" pitchFamily="34" charset="0"/>
              </a:rPr>
              <a:t>lënë</a:t>
            </a:r>
            <a:r>
              <a:rPr lang="en-US" sz="1600" dirty="0">
                <a:cs typeface="Arial" panose="020B0604020202020204" pitchFamily="34" charset="0"/>
              </a:rPr>
              <a:t> </a:t>
            </a:r>
            <a:r>
              <a:rPr lang="en-US" sz="1600" dirty="0" err="1">
                <a:cs typeface="Arial" panose="020B0604020202020204" pitchFamily="34" charset="0"/>
              </a:rPr>
              <a:t>më</a:t>
            </a:r>
            <a:r>
              <a:rPr lang="en-US" sz="1600" dirty="0">
                <a:cs typeface="Arial" panose="020B0604020202020204" pitchFamily="34" charset="0"/>
              </a:rPr>
              <a:t> </a:t>
            </a:r>
            <a:r>
              <a:rPr lang="en-US" sz="1600" dirty="0" err="1">
                <a:cs typeface="Arial" panose="020B0604020202020204" pitchFamily="34" charset="0"/>
              </a:rPr>
              <a:t>shumë</a:t>
            </a:r>
            <a:r>
              <a:rPr lang="en-US" sz="1600" dirty="0">
                <a:cs typeface="Arial" panose="020B0604020202020204" pitchFamily="34" charset="0"/>
              </a:rPr>
              <a:t> se </a:t>
            </a:r>
            <a:r>
              <a:rPr lang="en-US" sz="1600" dirty="0" err="1">
                <a:cs typeface="Arial" panose="020B0604020202020204" pitchFamily="34" charset="0"/>
              </a:rPr>
              <a:t>një</a:t>
            </a:r>
            <a:r>
              <a:rPr lang="en-US" sz="1600" dirty="0">
                <a:cs typeface="Arial" panose="020B0604020202020204" pitchFamily="34" charset="0"/>
              </a:rPr>
              <a:t> testament, </a:t>
            </a:r>
            <a:r>
              <a:rPr lang="en-US" sz="1600" dirty="0" err="1">
                <a:cs typeface="Arial" panose="020B0604020202020204" pitchFamily="34" charset="0"/>
              </a:rPr>
              <a:t>dëshmia</a:t>
            </a:r>
            <a:r>
              <a:rPr lang="en-US" sz="1600" dirty="0">
                <a:cs typeface="Arial" panose="020B0604020202020204" pitchFamily="34" charset="0"/>
              </a:rPr>
              <a:t> e </a:t>
            </a:r>
            <a:r>
              <a:rPr lang="en-US" sz="1600" dirty="0" err="1">
                <a:cs typeface="Arial" panose="020B0604020202020204" pitchFamily="34" charset="0"/>
              </a:rPr>
              <a:t>trashëgimisë</a:t>
            </a:r>
            <a:r>
              <a:rPr lang="en-US" sz="1600" dirty="0">
                <a:cs typeface="Arial" panose="020B0604020202020204" pitchFamily="34" charset="0"/>
              </a:rPr>
              <a:t> </a:t>
            </a:r>
            <a:r>
              <a:rPr lang="en-US" sz="1600" dirty="0" err="1">
                <a:cs typeface="Arial" panose="020B0604020202020204" pitchFamily="34" charset="0"/>
              </a:rPr>
              <a:t>testamentare</a:t>
            </a:r>
            <a:r>
              <a:rPr lang="en-US" sz="1600" dirty="0">
                <a:cs typeface="Arial" panose="020B0604020202020204" pitchFamily="34" charset="0"/>
              </a:rPr>
              <a:t> </a:t>
            </a:r>
            <a:r>
              <a:rPr lang="en-US" sz="1600" dirty="0" err="1">
                <a:cs typeface="Arial" panose="020B0604020202020204" pitchFamily="34" charset="0"/>
              </a:rPr>
              <a:t>lëshohet</a:t>
            </a:r>
            <a:r>
              <a:rPr lang="en-US" sz="1600" dirty="0">
                <a:cs typeface="Arial" panose="020B0604020202020204" pitchFamily="34" charset="0"/>
              </a:rPr>
              <a:t> </a:t>
            </a:r>
            <a:r>
              <a:rPr lang="en-US" sz="1600" dirty="0" err="1">
                <a:cs typeface="Arial" panose="020B0604020202020204" pitchFamily="34" charset="0"/>
              </a:rPr>
              <a:t>nga</a:t>
            </a:r>
            <a:r>
              <a:rPr lang="en-US" sz="1600" dirty="0">
                <a:cs typeface="Arial" panose="020B0604020202020204" pitchFamily="34" charset="0"/>
              </a:rPr>
              <a:t> </a:t>
            </a:r>
            <a:r>
              <a:rPr lang="en-US" sz="1600" dirty="0" err="1">
                <a:cs typeface="Arial" panose="020B0604020202020204" pitchFamily="34" charset="0"/>
              </a:rPr>
              <a:t>noteri</a:t>
            </a:r>
            <a:r>
              <a:rPr lang="en-US" sz="1600" dirty="0">
                <a:cs typeface="Arial" panose="020B0604020202020204" pitchFamily="34" charset="0"/>
              </a:rPr>
              <a:t>, </a:t>
            </a:r>
            <a:r>
              <a:rPr lang="en-US" sz="1600" dirty="0" err="1">
                <a:cs typeface="Arial" panose="020B0604020202020204" pitchFamily="34" charset="0"/>
              </a:rPr>
              <a:t>pranë</a:t>
            </a:r>
            <a:r>
              <a:rPr lang="en-US" sz="1600" dirty="0">
                <a:cs typeface="Arial" panose="020B0604020202020204" pitchFamily="34" charset="0"/>
              </a:rPr>
              <a:t> </a:t>
            </a:r>
            <a:r>
              <a:rPr lang="en-US" sz="1600" dirty="0" err="1">
                <a:cs typeface="Arial" panose="020B0604020202020204" pitchFamily="34" charset="0"/>
              </a:rPr>
              <a:t>të</a:t>
            </a:r>
            <a:r>
              <a:rPr lang="en-US" sz="1600" dirty="0">
                <a:cs typeface="Arial" panose="020B0604020202020204" pitchFamily="34" charset="0"/>
              </a:rPr>
              <a:t> </a:t>
            </a:r>
            <a:r>
              <a:rPr lang="en-US" sz="1600" dirty="0" err="1">
                <a:cs typeface="Arial" panose="020B0604020202020204" pitchFamily="34" charset="0"/>
              </a:rPr>
              <a:t>cilit</a:t>
            </a:r>
            <a:r>
              <a:rPr lang="en-US" sz="1600" dirty="0">
                <a:cs typeface="Arial" panose="020B0604020202020204" pitchFamily="34" charset="0"/>
              </a:rPr>
              <a:t> </a:t>
            </a:r>
            <a:r>
              <a:rPr lang="en-US" sz="1600" dirty="0" err="1">
                <a:cs typeface="Arial" panose="020B0604020202020204" pitchFamily="34" charset="0"/>
              </a:rPr>
              <a:t>është</a:t>
            </a:r>
            <a:r>
              <a:rPr lang="en-US" sz="1600" dirty="0">
                <a:cs typeface="Arial" panose="020B0604020202020204" pitchFamily="34" charset="0"/>
              </a:rPr>
              <a:t> </a:t>
            </a:r>
            <a:r>
              <a:rPr lang="en-US" sz="1600" dirty="0" err="1">
                <a:cs typeface="Arial" panose="020B0604020202020204" pitchFamily="34" charset="0"/>
              </a:rPr>
              <a:t>redaktuar</a:t>
            </a:r>
            <a:r>
              <a:rPr lang="en-US" sz="1600" dirty="0">
                <a:cs typeface="Arial" panose="020B0604020202020204" pitchFamily="34" charset="0"/>
              </a:rPr>
              <a:t> apo </a:t>
            </a:r>
            <a:r>
              <a:rPr lang="en-US" sz="1600" dirty="0" err="1">
                <a:cs typeface="Arial" panose="020B0604020202020204" pitchFamily="34" charset="0"/>
              </a:rPr>
              <a:t>depozituar</a:t>
            </a:r>
            <a:r>
              <a:rPr lang="en-US" sz="1600" dirty="0">
                <a:cs typeface="Arial" panose="020B0604020202020204" pitchFamily="34" charset="0"/>
              </a:rPr>
              <a:t> </a:t>
            </a:r>
            <a:r>
              <a:rPr lang="en-US" sz="1600" dirty="0" err="1">
                <a:cs typeface="Arial" panose="020B0604020202020204" pitchFamily="34" charset="0"/>
              </a:rPr>
              <a:t>për</a:t>
            </a:r>
            <a:r>
              <a:rPr lang="en-US" sz="1600" dirty="0">
                <a:cs typeface="Arial" panose="020B0604020202020204" pitchFamily="34" charset="0"/>
              </a:rPr>
              <a:t> </a:t>
            </a:r>
            <a:r>
              <a:rPr lang="en-US" sz="1600" dirty="0" err="1">
                <a:cs typeface="Arial" panose="020B0604020202020204" pitchFamily="34" charset="0"/>
              </a:rPr>
              <a:t>ruajtje</a:t>
            </a:r>
            <a:r>
              <a:rPr lang="en-US" sz="1600" dirty="0">
                <a:cs typeface="Arial" panose="020B0604020202020204" pitchFamily="34" charset="0"/>
              </a:rPr>
              <a:t> </a:t>
            </a:r>
            <a:r>
              <a:rPr lang="en-US" sz="1600" dirty="0" err="1">
                <a:cs typeface="Arial" panose="020B0604020202020204" pitchFamily="34" charset="0"/>
              </a:rPr>
              <a:t>testamenti</a:t>
            </a:r>
            <a:r>
              <a:rPr lang="en-US" sz="1600" dirty="0">
                <a:cs typeface="Arial" panose="020B0604020202020204" pitchFamily="34" charset="0"/>
              </a:rPr>
              <a:t> </a:t>
            </a:r>
            <a:r>
              <a:rPr lang="en-US" sz="1600" dirty="0" err="1">
                <a:cs typeface="Arial" panose="020B0604020202020204" pitchFamily="34" charset="0"/>
              </a:rPr>
              <a:t>i</a:t>
            </a:r>
            <a:r>
              <a:rPr lang="en-US" sz="1600" dirty="0">
                <a:cs typeface="Arial" panose="020B0604020202020204" pitchFamily="34" charset="0"/>
              </a:rPr>
              <a:t> </a:t>
            </a:r>
            <a:r>
              <a:rPr lang="en-US" sz="1600" dirty="0" err="1">
                <a:cs typeface="Arial" panose="020B0604020202020204" pitchFamily="34" charset="0"/>
              </a:rPr>
              <a:t>fundit</a:t>
            </a:r>
            <a:r>
              <a:rPr lang="en-US" sz="1600" dirty="0">
                <a:cs typeface="Arial" panose="020B0604020202020204" pitchFamily="34" charset="0"/>
              </a:rPr>
              <a:t>……………….</a:t>
            </a:r>
            <a:endParaRPr lang="af-ZA" sz="1800" dirty="0">
              <a:effectLst/>
              <a:ea typeface="Calibri" panose="020F0502020204030204" pitchFamily="34" charset="0"/>
              <a:cs typeface="Times New Roman" panose="02020603050405020304" pitchFamily="18" charset="0"/>
            </a:endParaRPr>
          </a:p>
          <a:p>
            <a:r>
              <a:rPr lang="af-ZA" sz="1800" dirty="0">
                <a:effectLst/>
                <a:ea typeface="Calibri" panose="020F0502020204030204" pitchFamily="34" charset="0"/>
                <a:cs typeface="Times New Roman" panose="02020603050405020304" pitchFamily="18" charset="0"/>
              </a:rPr>
              <a:t>Me ndryshimet e Kodit Civil, të vitit 2013, ky qëndrim dhe ky kuptim i saktë i dëshmisë së trashëgimisë nuk u vu në diskutim dhe në fakt nuk kishte arsye pse të vihej në diskutim. </a:t>
            </a:r>
          </a:p>
          <a:p>
            <a:r>
              <a:rPr lang="af-ZA" sz="1800" dirty="0">
                <a:effectLst/>
                <a:ea typeface="Calibri" panose="020F0502020204030204" pitchFamily="34" charset="0"/>
                <a:cs typeface="Times New Roman" panose="02020603050405020304" pitchFamily="18" charset="0"/>
              </a:rPr>
              <a:t>Ndërkohë që sipas disa praktikavave të Gjykatës Administrative, fatkeqësisht dëshmia e trashëgimisë, barazohet me një akt administrativ, pra vlerësohet në kuptim të nëni 109 të Kodit të Procedurave administrative.</a:t>
            </a:r>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5779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2D4C5-F94E-489C-8DE6-354F957F454A}"/>
              </a:ext>
            </a:extLst>
          </p:cNvPr>
          <p:cNvSpPr>
            <a:spLocks noGrp="1"/>
          </p:cNvSpPr>
          <p:nvPr>
            <p:ph type="title"/>
          </p:nvPr>
        </p:nvSpPr>
        <p:spPr/>
        <p:txBody>
          <a:bodyPr>
            <a:normAutofit fontScale="90000"/>
          </a:bodyPr>
          <a:lstStyle/>
          <a:p>
            <a:pPr algn="ctr"/>
            <a:r>
              <a:rPr lang="en-US" dirty="0"/>
              <a:t> </a:t>
            </a:r>
            <a:r>
              <a:rPr lang="en-US" b="1" dirty="0" err="1">
                <a:latin typeface="+mn-lt"/>
              </a:rPr>
              <a:t>Përcaktimet</a:t>
            </a:r>
            <a:r>
              <a:rPr lang="en-US" b="1" dirty="0">
                <a:latin typeface="+mn-lt"/>
              </a:rPr>
              <a:t> e </a:t>
            </a:r>
            <a:r>
              <a:rPr lang="en-US" b="1" dirty="0" err="1">
                <a:latin typeface="+mn-lt"/>
              </a:rPr>
              <a:t>ligjit</a:t>
            </a:r>
            <a:r>
              <a:rPr lang="en-US" b="1" dirty="0">
                <a:latin typeface="+mn-lt"/>
              </a:rPr>
              <a:t> Nr.7829, </a:t>
            </a:r>
            <a:r>
              <a:rPr lang="en-US" b="1" dirty="0" err="1">
                <a:latin typeface="+mn-lt"/>
              </a:rPr>
              <a:t>datë</a:t>
            </a:r>
            <a:r>
              <a:rPr lang="en-US" b="1" dirty="0">
                <a:latin typeface="+mn-lt"/>
              </a:rPr>
              <a:t> 1.6.1994 PËR NOTERINË, </a:t>
            </a:r>
            <a:r>
              <a:rPr lang="en-US" b="1" dirty="0" err="1">
                <a:latin typeface="+mn-lt"/>
              </a:rPr>
              <a:t>në</a:t>
            </a:r>
            <a:r>
              <a:rPr lang="en-US" b="1" dirty="0">
                <a:latin typeface="+mn-lt"/>
              </a:rPr>
              <a:t> </a:t>
            </a:r>
            <a:r>
              <a:rPr lang="en-US" b="1" dirty="0" err="1">
                <a:latin typeface="+mn-lt"/>
              </a:rPr>
              <a:t>lidhje</a:t>
            </a:r>
            <a:r>
              <a:rPr lang="en-US" b="1" dirty="0">
                <a:latin typeface="+mn-lt"/>
              </a:rPr>
              <a:t> me </a:t>
            </a:r>
            <a:r>
              <a:rPr lang="en-US" b="1" dirty="0" err="1">
                <a:latin typeface="+mn-lt"/>
              </a:rPr>
              <a:t>dëshminë</a:t>
            </a:r>
            <a:r>
              <a:rPr lang="en-US" b="1" dirty="0">
                <a:latin typeface="+mn-lt"/>
              </a:rPr>
              <a:t> </a:t>
            </a:r>
            <a:r>
              <a:rPr lang="en-US" b="1" dirty="0" smtClean="0">
                <a:latin typeface="+mn-lt"/>
              </a:rPr>
              <a:t>e </a:t>
            </a:r>
            <a:r>
              <a:rPr lang="en-US" b="1" dirty="0" err="1" smtClean="0"/>
              <a:t>trashgimisë</a:t>
            </a:r>
            <a:r>
              <a:rPr lang="en-US" b="1" dirty="0"/>
              <a:t>.</a:t>
            </a:r>
          </a:p>
        </p:txBody>
      </p:sp>
      <p:sp>
        <p:nvSpPr>
          <p:cNvPr id="3" name="Content Placeholder 2">
            <a:extLst>
              <a:ext uri="{FF2B5EF4-FFF2-40B4-BE49-F238E27FC236}">
                <a16:creationId xmlns:a16="http://schemas.microsoft.com/office/drawing/2014/main" id="{04689F8B-987D-4118-873C-1C1A2BAB6BD7}"/>
              </a:ext>
            </a:extLst>
          </p:cNvPr>
          <p:cNvSpPr>
            <a:spLocks noGrp="1"/>
          </p:cNvSpPr>
          <p:nvPr>
            <p:ph idx="1"/>
          </p:nvPr>
        </p:nvSpPr>
        <p:spPr/>
        <p:txBody>
          <a:bodyPr>
            <a:normAutofit fontScale="92500" lnSpcReduction="10000"/>
          </a:bodyPr>
          <a:lstStyle/>
          <a:p>
            <a:pPr algn="just"/>
            <a:r>
              <a:rPr lang="en-US" dirty="0">
                <a:cs typeface="Arial" panose="020B0604020202020204" pitchFamily="34" charset="0"/>
              </a:rPr>
              <a:t>Neni 53/5 </a:t>
            </a:r>
            <a:r>
              <a:rPr lang="en-US" dirty="0" err="1">
                <a:cs typeface="Arial" panose="020B0604020202020204" pitchFamily="34" charset="0"/>
              </a:rPr>
              <a:t>Ankimi</a:t>
            </a:r>
            <a:r>
              <a:rPr lang="en-US" dirty="0">
                <a:cs typeface="Arial" panose="020B0604020202020204" pitchFamily="34" charset="0"/>
              </a:rPr>
              <a:t> </a:t>
            </a:r>
            <a:r>
              <a:rPr lang="en-US" dirty="0" err="1">
                <a:cs typeface="Arial" panose="020B0604020202020204" pitchFamily="34" charset="0"/>
              </a:rPr>
              <a:t>në</a:t>
            </a:r>
            <a:r>
              <a:rPr lang="en-US" dirty="0">
                <a:cs typeface="Arial" panose="020B0604020202020204" pitchFamily="34" charset="0"/>
              </a:rPr>
              <a:t> </a:t>
            </a:r>
            <a:r>
              <a:rPr lang="en-US" dirty="0" err="1">
                <a:cs typeface="Arial" panose="020B0604020202020204" pitchFamily="34" charset="0"/>
              </a:rPr>
              <a:t>gjykatë</a:t>
            </a:r>
            <a:r>
              <a:rPr lang="en-US" dirty="0">
                <a:cs typeface="Arial" panose="020B0604020202020204" pitchFamily="34" charset="0"/>
              </a:rPr>
              <a:t> (</a:t>
            </a:r>
            <a:r>
              <a:rPr lang="en-US" dirty="0" err="1">
                <a:cs typeface="Arial" panose="020B0604020202020204" pitchFamily="34" charset="0"/>
              </a:rPr>
              <a:t>Shtuar</a:t>
            </a:r>
            <a:r>
              <a:rPr lang="en-US" dirty="0">
                <a:cs typeface="Arial" panose="020B0604020202020204" pitchFamily="34" charset="0"/>
              </a:rPr>
              <a:t> me </a:t>
            </a:r>
            <a:r>
              <a:rPr lang="en-US" dirty="0" err="1">
                <a:cs typeface="Arial" panose="020B0604020202020204" pitchFamily="34" charset="0"/>
              </a:rPr>
              <a:t>ligjin</a:t>
            </a:r>
            <a:r>
              <a:rPr lang="en-US" dirty="0">
                <a:cs typeface="Arial" panose="020B0604020202020204" pitchFamily="34" charset="0"/>
              </a:rPr>
              <a:t> nr.131/2013, </a:t>
            </a:r>
            <a:r>
              <a:rPr lang="en-US" dirty="0" err="1">
                <a:cs typeface="Arial" panose="020B0604020202020204" pitchFamily="34" charset="0"/>
              </a:rPr>
              <a:t>datë</a:t>
            </a:r>
            <a:r>
              <a:rPr lang="en-US" dirty="0">
                <a:cs typeface="Arial" panose="020B0604020202020204" pitchFamily="34" charset="0"/>
              </a:rPr>
              <a:t> 29.4.2013). Ka </a:t>
            </a:r>
            <a:r>
              <a:rPr lang="en-US" dirty="0" err="1">
                <a:cs typeface="Arial" panose="020B0604020202020204" pitchFamily="34" charset="0"/>
              </a:rPr>
              <a:t>këtë</a:t>
            </a:r>
            <a:r>
              <a:rPr lang="en-US" dirty="0">
                <a:cs typeface="Arial" panose="020B0604020202020204" pitchFamily="34" charset="0"/>
              </a:rPr>
              <a:t> </a:t>
            </a:r>
            <a:r>
              <a:rPr lang="en-US" dirty="0" err="1">
                <a:cs typeface="Arial" panose="020B0604020202020204" pitchFamily="34" charset="0"/>
              </a:rPr>
              <a:t>përmbajte</a:t>
            </a:r>
            <a:r>
              <a:rPr lang="en-US" dirty="0">
                <a:cs typeface="Arial" panose="020B0604020202020204" pitchFamily="34" charset="0"/>
              </a:rPr>
              <a:t> :  </a:t>
            </a:r>
          </a:p>
          <a:p>
            <a:pPr marL="0" indent="0" algn="just">
              <a:buNone/>
            </a:pPr>
            <a:r>
              <a:rPr lang="en-US" dirty="0">
                <a:cs typeface="Arial" panose="020B0604020202020204" pitchFamily="34" charset="0"/>
              </a:rPr>
              <a:t>“</a:t>
            </a:r>
            <a:r>
              <a:rPr lang="en-US" i="1" dirty="0" err="1">
                <a:cs typeface="Arial" panose="020B0604020202020204" pitchFamily="34" charset="0"/>
              </a:rPr>
              <a:t>Përveç</a:t>
            </a:r>
            <a:r>
              <a:rPr lang="en-US" i="1" dirty="0">
                <a:cs typeface="Arial" panose="020B0604020202020204" pitchFamily="34" charset="0"/>
              </a:rPr>
              <a:t> </a:t>
            </a:r>
            <a:r>
              <a:rPr lang="en-US" i="1" dirty="0" err="1">
                <a:cs typeface="Arial" panose="020B0604020202020204" pitchFamily="34" charset="0"/>
              </a:rPr>
              <a:t>padive</a:t>
            </a:r>
            <a:r>
              <a:rPr lang="en-US" i="1" dirty="0">
                <a:cs typeface="Arial" panose="020B0604020202020204" pitchFamily="34" charset="0"/>
              </a:rPr>
              <a:t> </a:t>
            </a:r>
            <a:r>
              <a:rPr lang="en-US" i="1" dirty="0" err="1">
                <a:cs typeface="Arial" panose="020B0604020202020204" pitchFamily="34" charset="0"/>
              </a:rPr>
              <a:t>të</a:t>
            </a:r>
            <a:r>
              <a:rPr lang="en-US" i="1" dirty="0">
                <a:cs typeface="Arial" panose="020B0604020202020204" pitchFamily="34" charset="0"/>
              </a:rPr>
              <a:t> </a:t>
            </a:r>
            <a:r>
              <a:rPr lang="en-US" i="1" dirty="0" err="1">
                <a:cs typeface="Arial" panose="020B0604020202020204" pitchFamily="34" charset="0"/>
              </a:rPr>
              <a:t>përcaktura</a:t>
            </a:r>
            <a:r>
              <a:rPr lang="en-US" i="1" dirty="0">
                <a:cs typeface="Arial" panose="020B0604020202020204" pitchFamily="34" charset="0"/>
              </a:rPr>
              <a:t> </a:t>
            </a:r>
            <a:r>
              <a:rPr lang="en-US" i="1" dirty="0" err="1">
                <a:cs typeface="Arial" panose="020B0604020202020204" pitchFamily="34" charset="0"/>
              </a:rPr>
              <a:t>në</a:t>
            </a:r>
            <a:r>
              <a:rPr lang="en-US" i="1" dirty="0">
                <a:cs typeface="Arial" panose="020B0604020202020204" pitchFamily="34" charset="0"/>
              </a:rPr>
              <a:t> </a:t>
            </a:r>
            <a:r>
              <a:rPr lang="en-US" i="1" dirty="0" err="1">
                <a:cs typeface="Arial" panose="020B0604020202020204" pitchFamily="34" charset="0"/>
              </a:rPr>
              <a:t>nenin</a:t>
            </a:r>
            <a:r>
              <a:rPr lang="en-US" i="1" dirty="0">
                <a:cs typeface="Arial" panose="020B0604020202020204" pitchFamily="34" charset="0"/>
              </a:rPr>
              <a:t> 46 </a:t>
            </a:r>
            <a:r>
              <a:rPr lang="en-US" i="1" dirty="0" err="1">
                <a:cs typeface="Arial" panose="020B0604020202020204" pitchFamily="34" charset="0"/>
              </a:rPr>
              <a:t>të</a:t>
            </a:r>
            <a:r>
              <a:rPr lang="en-US" i="1" dirty="0">
                <a:cs typeface="Arial" panose="020B0604020202020204" pitchFamily="34" charset="0"/>
              </a:rPr>
              <a:t> </a:t>
            </a:r>
            <a:r>
              <a:rPr lang="en-US" i="1" dirty="0" err="1">
                <a:cs typeface="Arial" panose="020B0604020202020204" pitchFamily="34" charset="0"/>
              </a:rPr>
              <a:t>Kodit</a:t>
            </a:r>
            <a:r>
              <a:rPr lang="en-US" i="1" dirty="0">
                <a:cs typeface="Arial" panose="020B0604020202020204" pitchFamily="34" charset="0"/>
              </a:rPr>
              <a:t> </a:t>
            </a:r>
            <a:r>
              <a:rPr lang="en-US" i="1" dirty="0" err="1">
                <a:cs typeface="Arial" panose="020B0604020202020204" pitchFamily="34" charset="0"/>
              </a:rPr>
              <a:t>të</a:t>
            </a:r>
            <a:r>
              <a:rPr lang="en-US" i="1" dirty="0">
                <a:cs typeface="Arial" panose="020B0604020202020204" pitchFamily="34" charset="0"/>
              </a:rPr>
              <a:t> </a:t>
            </a:r>
            <a:r>
              <a:rPr lang="en-US" i="1" dirty="0" err="1">
                <a:cs typeface="Arial" panose="020B0604020202020204" pitchFamily="34" charset="0"/>
              </a:rPr>
              <a:t>Procedurës</a:t>
            </a:r>
            <a:r>
              <a:rPr lang="en-US" i="1" dirty="0">
                <a:cs typeface="Arial" panose="020B0604020202020204" pitchFamily="34" charset="0"/>
              </a:rPr>
              <a:t> Civile, </a:t>
            </a:r>
            <a:r>
              <a:rPr lang="en-US" i="1" dirty="0" err="1">
                <a:cs typeface="Arial" panose="020B0604020202020204" pitchFamily="34" charset="0"/>
              </a:rPr>
              <a:t>ndaj</a:t>
            </a:r>
            <a:r>
              <a:rPr lang="en-US" i="1" dirty="0">
                <a:cs typeface="Arial" panose="020B0604020202020204" pitchFamily="34" charset="0"/>
              </a:rPr>
              <a:t> </a:t>
            </a:r>
            <a:r>
              <a:rPr lang="en-US" i="1" dirty="0" err="1">
                <a:cs typeface="Arial" panose="020B0604020202020204" pitchFamily="34" charset="0"/>
              </a:rPr>
              <a:t>çdo</a:t>
            </a:r>
            <a:r>
              <a:rPr lang="en-US" i="1" dirty="0">
                <a:cs typeface="Arial" panose="020B0604020202020204" pitchFamily="34" charset="0"/>
              </a:rPr>
              <a:t> </a:t>
            </a:r>
            <a:r>
              <a:rPr lang="en-US" i="1" dirty="0" err="1">
                <a:cs typeface="Arial" panose="020B0604020202020204" pitchFamily="34" charset="0"/>
              </a:rPr>
              <a:t>veprimi</a:t>
            </a:r>
            <a:r>
              <a:rPr lang="en-US" i="1" dirty="0">
                <a:cs typeface="Arial" panose="020B0604020202020204" pitchFamily="34" charset="0"/>
              </a:rPr>
              <a:t> </a:t>
            </a:r>
            <a:r>
              <a:rPr lang="en-US" i="1" dirty="0" err="1">
                <a:cs typeface="Arial" panose="020B0604020202020204" pitchFamily="34" charset="0"/>
              </a:rPr>
              <a:t>ose</a:t>
            </a:r>
            <a:r>
              <a:rPr lang="en-US" i="1" dirty="0">
                <a:cs typeface="Arial" panose="020B0604020202020204" pitchFamily="34" charset="0"/>
              </a:rPr>
              <a:t> </a:t>
            </a:r>
            <a:r>
              <a:rPr lang="en-US" i="1" dirty="0" err="1">
                <a:cs typeface="Arial" panose="020B0604020202020204" pitchFamily="34" charset="0"/>
              </a:rPr>
              <a:t>vendimi</a:t>
            </a:r>
            <a:r>
              <a:rPr lang="en-US" i="1" dirty="0">
                <a:cs typeface="Arial" panose="020B0604020202020204" pitchFamily="34" charset="0"/>
              </a:rPr>
              <a:t> </a:t>
            </a:r>
            <a:r>
              <a:rPr lang="en-US" i="1" dirty="0" err="1">
                <a:cs typeface="Arial" panose="020B0604020202020204" pitchFamily="34" charset="0"/>
              </a:rPr>
              <a:t>të</a:t>
            </a:r>
            <a:r>
              <a:rPr lang="en-US" i="1" dirty="0">
                <a:cs typeface="Arial" panose="020B0604020202020204" pitchFamily="34" charset="0"/>
              </a:rPr>
              <a:t> </a:t>
            </a:r>
            <a:r>
              <a:rPr lang="en-US" i="1" dirty="0" err="1">
                <a:cs typeface="Arial" panose="020B0604020202020204" pitchFamily="34" charset="0"/>
              </a:rPr>
              <a:t>noterit</a:t>
            </a:r>
            <a:r>
              <a:rPr lang="en-US" i="1" dirty="0">
                <a:cs typeface="Arial" panose="020B0604020202020204" pitchFamily="34" charset="0"/>
              </a:rPr>
              <a:t> </a:t>
            </a:r>
            <a:r>
              <a:rPr lang="en-US" i="1" dirty="0" err="1">
                <a:cs typeface="Arial" panose="020B0604020202020204" pitchFamily="34" charset="0"/>
              </a:rPr>
              <a:t>për</a:t>
            </a:r>
            <a:r>
              <a:rPr lang="en-US" i="1" dirty="0">
                <a:cs typeface="Arial" panose="020B0604020202020204" pitchFamily="34" charset="0"/>
              </a:rPr>
              <a:t> </a:t>
            </a:r>
            <a:r>
              <a:rPr lang="en-US" i="1" dirty="0" err="1">
                <a:cs typeface="Arial" panose="020B0604020202020204" pitchFamily="34" charset="0"/>
              </a:rPr>
              <a:t>lëshimin</a:t>
            </a:r>
            <a:r>
              <a:rPr lang="en-US" i="1" dirty="0">
                <a:cs typeface="Arial" panose="020B0604020202020204" pitchFamily="34" charset="0"/>
              </a:rPr>
              <a:t>, </a:t>
            </a:r>
            <a:r>
              <a:rPr lang="en-US" i="1" dirty="0" err="1">
                <a:cs typeface="Arial" panose="020B0604020202020204" pitchFamily="34" charset="0"/>
              </a:rPr>
              <a:t>refuzimin</a:t>
            </a:r>
            <a:r>
              <a:rPr lang="en-US" i="1" dirty="0">
                <a:cs typeface="Arial" panose="020B0604020202020204" pitchFamily="34" charset="0"/>
              </a:rPr>
              <a:t> e </a:t>
            </a:r>
            <a:r>
              <a:rPr lang="en-US" i="1" dirty="0" err="1">
                <a:cs typeface="Arial" panose="020B0604020202020204" pitchFamily="34" charset="0"/>
              </a:rPr>
              <a:t>lëshimit</a:t>
            </a:r>
            <a:r>
              <a:rPr lang="en-US" i="1" dirty="0">
                <a:cs typeface="Arial" panose="020B0604020202020204" pitchFamily="34" charset="0"/>
              </a:rPr>
              <a:t>, </a:t>
            </a:r>
            <a:r>
              <a:rPr lang="en-US" i="1" dirty="0" err="1">
                <a:cs typeface="Arial" panose="020B0604020202020204" pitchFamily="34" charset="0"/>
              </a:rPr>
              <a:t>ndreqjen</a:t>
            </a:r>
            <a:r>
              <a:rPr lang="en-US" i="1" dirty="0">
                <a:cs typeface="Arial" panose="020B0604020202020204" pitchFamily="34" charset="0"/>
              </a:rPr>
              <a:t> e </a:t>
            </a:r>
            <a:r>
              <a:rPr lang="en-US" i="1" dirty="0" err="1">
                <a:cs typeface="Arial" panose="020B0604020202020204" pitchFamily="34" charset="0"/>
              </a:rPr>
              <a:t>gabimeve</a:t>
            </a:r>
            <a:r>
              <a:rPr lang="en-US" i="1" dirty="0">
                <a:cs typeface="Arial" panose="020B0604020202020204" pitchFamily="34" charset="0"/>
              </a:rPr>
              <a:t>, </a:t>
            </a:r>
            <a:r>
              <a:rPr lang="en-US" i="1" dirty="0" err="1">
                <a:cs typeface="Arial" panose="020B0604020202020204" pitchFamily="34" charset="0"/>
              </a:rPr>
              <a:t>ndryshimin</a:t>
            </a:r>
            <a:r>
              <a:rPr lang="en-US" i="1" dirty="0">
                <a:cs typeface="Arial" panose="020B0604020202020204" pitchFamily="34" charset="0"/>
              </a:rPr>
              <a:t> apo </a:t>
            </a:r>
            <a:r>
              <a:rPr lang="en-US" i="1" dirty="0" err="1">
                <a:cs typeface="Arial" panose="020B0604020202020204" pitchFamily="34" charset="0"/>
              </a:rPr>
              <a:t>revokimin</a:t>
            </a:r>
            <a:r>
              <a:rPr lang="en-US" i="1" dirty="0">
                <a:cs typeface="Arial" panose="020B0604020202020204" pitchFamily="34" charset="0"/>
              </a:rPr>
              <a:t> e </a:t>
            </a:r>
            <a:r>
              <a:rPr lang="en-US" i="1" dirty="0" err="1">
                <a:cs typeface="Arial" panose="020B0604020202020204" pitchFamily="34" charset="0"/>
              </a:rPr>
              <a:t>dëshmisë</a:t>
            </a:r>
            <a:r>
              <a:rPr lang="en-US" i="1" dirty="0">
                <a:cs typeface="Arial" panose="020B0604020202020204" pitchFamily="34" charset="0"/>
              </a:rPr>
              <a:t> </a:t>
            </a:r>
            <a:r>
              <a:rPr lang="en-US" i="1" dirty="0" err="1">
                <a:cs typeface="Arial" panose="020B0604020202020204" pitchFamily="34" charset="0"/>
              </a:rPr>
              <a:t>së</a:t>
            </a:r>
            <a:r>
              <a:rPr lang="en-US" i="1" dirty="0">
                <a:cs typeface="Arial" panose="020B0604020202020204" pitchFamily="34" charset="0"/>
              </a:rPr>
              <a:t> </a:t>
            </a:r>
            <a:r>
              <a:rPr lang="en-US" i="1" dirty="0" err="1">
                <a:cs typeface="Arial" panose="020B0604020202020204" pitchFamily="34" charset="0"/>
              </a:rPr>
              <a:t>trashëgimisë</a:t>
            </a:r>
            <a:r>
              <a:rPr lang="en-US" i="1" dirty="0">
                <a:cs typeface="Arial" panose="020B0604020202020204" pitchFamily="34" charset="0"/>
              </a:rPr>
              <a:t>, </a:t>
            </a:r>
            <a:r>
              <a:rPr lang="en-US" i="1" dirty="0" err="1">
                <a:cs typeface="Arial" panose="020B0604020202020204" pitchFamily="34" charset="0"/>
              </a:rPr>
              <a:t>mund</a:t>
            </a:r>
            <a:r>
              <a:rPr lang="en-US" i="1" dirty="0">
                <a:cs typeface="Arial" panose="020B0604020202020204" pitchFamily="34" charset="0"/>
              </a:rPr>
              <a:t> </a:t>
            </a:r>
            <a:r>
              <a:rPr lang="en-US" i="1" dirty="0" err="1">
                <a:cs typeface="Arial" panose="020B0604020202020204" pitchFamily="34" charset="0"/>
              </a:rPr>
              <a:t>të</a:t>
            </a:r>
            <a:r>
              <a:rPr lang="en-US" i="1" dirty="0">
                <a:cs typeface="Arial" panose="020B0604020202020204" pitchFamily="34" charset="0"/>
              </a:rPr>
              <a:t> </a:t>
            </a:r>
            <a:r>
              <a:rPr lang="en-US" i="1" dirty="0" err="1">
                <a:cs typeface="Arial" panose="020B0604020202020204" pitchFamily="34" charset="0"/>
              </a:rPr>
              <a:t>bëhet</a:t>
            </a:r>
            <a:r>
              <a:rPr lang="en-US" i="1" dirty="0">
                <a:cs typeface="Arial" panose="020B0604020202020204" pitchFamily="34" charset="0"/>
              </a:rPr>
              <a:t> </a:t>
            </a:r>
            <a:r>
              <a:rPr lang="en-US" i="1" dirty="0" err="1">
                <a:cs typeface="Arial" panose="020B0604020202020204" pitchFamily="34" charset="0"/>
              </a:rPr>
              <a:t>ankim</a:t>
            </a:r>
            <a:r>
              <a:rPr lang="en-US" i="1" dirty="0">
                <a:cs typeface="Arial" panose="020B0604020202020204" pitchFamily="34" charset="0"/>
              </a:rPr>
              <a:t> </a:t>
            </a:r>
            <a:r>
              <a:rPr lang="en-US" i="1" dirty="0" err="1">
                <a:cs typeface="Arial" panose="020B0604020202020204" pitchFamily="34" charset="0"/>
              </a:rPr>
              <a:t>në</a:t>
            </a:r>
            <a:r>
              <a:rPr lang="en-US" i="1" dirty="0">
                <a:cs typeface="Arial" panose="020B0604020202020204" pitchFamily="34" charset="0"/>
              </a:rPr>
              <a:t> </a:t>
            </a:r>
            <a:r>
              <a:rPr lang="en-US" i="1" dirty="0" err="1">
                <a:cs typeface="Arial" panose="020B0604020202020204" pitchFamily="34" charset="0"/>
              </a:rPr>
              <a:t>gjykatë</a:t>
            </a:r>
            <a:r>
              <a:rPr lang="en-US" i="1" dirty="0">
                <a:cs typeface="Arial" panose="020B0604020202020204" pitchFamily="34" charset="0"/>
              </a:rPr>
              <a:t>, </a:t>
            </a:r>
            <a:r>
              <a:rPr lang="en-US" i="1" dirty="0" err="1">
                <a:cs typeface="Arial" panose="020B0604020202020204" pitchFamily="34" charset="0"/>
              </a:rPr>
              <a:t>sipas</a:t>
            </a:r>
            <a:r>
              <a:rPr lang="en-US" i="1" dirty="0">
                <a:cs typeface="Arial" panose="020B0604020202020204" pitchFamily="34" charset="0"/>
              </a:rPr>
              <a:t> </a:t>
            </a:r>
            <a:r>
              <a:rPr lang="en-US" i="1" dirty="0" err="1">
                <a:cs typeface="Arial" panose="020B0604020202020204" pitchFamily="34" charset="0"/>
              </a:rPr>
              <a:t>rregullave</a:t>
            </a:r>
            <a:r>
              <a:rPr lang="en-US" i="1" dirty="0">
                <a:cs typeface="Arial" panose="020B0604020202020204" pitchFamily="34" charset="0"/>
              </a:rPr>
              <a:t> </a:t>
            </a:r>
            <a:r>
              <a:rPr lang="en-US" i="1" dirty="0" err="1">
                <a:cs typeface="Arial" panose="020B0604020202020204" pitchFamily="34" charset="0"/>
              </a:rPr>
              <a:t>për</a:t>
            </a:r>
            <a:r>
              <a:rPr lang="en-US" i="1" dirty="0">
                <a:cs typeface="Arial" panose="020B0604020202020204" pitchFamily="34" charset="0"/>
              </a:rPr>
              <a:t> </a:t>
            </a:r>
            <a:r>
              <a:rPr lang="en-US" i="1" dirty="0" err="1">
                <a:cs typeface="Arial" panose="020B0604020202020204" pitchFamily="34" charset="0"/>
              </a:rPr>
              <a:t>gjykimin</a:t>
            </a:r>
            <a:r>
              <a:rPr lang="en-US" i="1" dirty="0">
                <a:cs typeface="Arial" panose="020B0604020202020204" pitchFamily="34" charset="0"/>
              </a:rPr>
              <a:t> e </a:t>
            </a:r>
            <a:r>
              <a:rPr lang="en-US" i="1" dirty="0" err="1">
                <a:cs typeface="Arial" panose="020B0604020202020204" pitchFamily="34" charset="0"/>
              </a:rPr>
              <a:t>mosmarrëveshjeve</a:t>
            </a:r>
            <a:r>
              <a:rPr lang="en-US" i="1" dirty="0">
                <a:cs typeface="Arial" panose="020B0604020202020204" pitchFamily="34" charset="0"/>
              </a:rPr>
              <a:t> administrative</a:t>
            </a:r>
            <a:r>
              <a:rPr lang="en-US" i="1" dirty="0"/>
              <a:t>”.</a:t>
            </a:r>
          </a:p>
          <a:p>
            <a:pPr algn="just"/>
            <a:r>
              <a:rPr lang="af-ZA" dirty="0">
                <a:effectLst/>
                <a:ea typeface="Calibri" panose="020F0502020204030204" pitchFamily="34" charset="0"/>
                <a:cs typeface="Arial" panose="020B0604020202020204" pitchFamily="34" charset="0"/>
              </a:rPr>
              <a:t>Në vlerësimin tonë është kjo dispozitë </a:t>
            </a:r>
            <a:r>
              <a:rPr lang="af-ZA" dirty="0" smtClean="0">
                <a:ea typeface="Calibri" panose="020F0502020204030204" pitchFamily="34" charset="0"/>
                <a:cs typeface="Arial" panose="020B0604020202020204" pitchFamily="34" charset="0"/>
              </a:rPr>
              <a:t>”</a:t>
            </a:r>
            <a:r>
              <a:rPr lang="af-ZA" b="1" dirty="0" smtClean="0">
                <a:effectLst/>
                <a:ea typeface="Calibri" panose="020F0502020204030204" pitchFamily="34" charset="0"/>
                <a:cs typeface="Arial" panose="020B0604020202020204" pitchFamily="34" charset="0"/>
              </a:rPr>
              <a:t>sëmurë</a:t>
            </a:r>
            <a:r>
              <a:rPr lang="af-ZA" b="1" dirty="0">
                <a:effectLst/>
                <a:ea typeface="Calibri" panose="020F0502020204030204" pitchFamily="34" charset="0"/>
                <a:cs typeface="Arial" panose="020B0604020202020204" pitchFamily="34" charset="0"/>
              </a:rPr>
              <a:t>”</a:t>
            </a:r>
            <a:r>
              <a:rPr lang="af-ZA" dirty="0">
                <a:effectLst/>
                <a:ea typeface="Calibri" panose="020F0502020204030204" pitchFamily="34" charset="0"/>
                <a:cs typeface="Arial" panose="020B0604020202020204" pitchFamily="34" charset="0"/>
              </a:rPr>
              <a:t> që ka prodhuar mundësinë që të zhvillohen gjykime të tilla në lidhje më </a:t>
            </a:r>
            <a:r>
              <a:rPr lang="af-ZA" dirty="0" smtClean="0">
                <a:effectLst/>
                <a:ea typeface="Calibri" panose="020F0502020204030204" pitchFamily="34" charset="0"/>
                <a:cs typeface="Arial" panose="020B0604020202020204" pitchFamily="34" charset="0"/>
              </a:rPr>
              <a:t>kundërshtimin </a:t>
            </a:r>
            <a:r>
              <a:rPr lang="af-ZA" dirty="0">
                <a:effectLst/>
                <a:ea typeface="Calibri" panose="020F0502020204030204" pitchFamily="34" charset="0"/>
                <a:cs typeface="Arial" panose="020B0604020202020204" pitchFamily="34" charset="0"/>
              </a:rPr>
              <a:t>e dëshmisë së trashgimisë. </a:t>
            </a:r>
          </a:p>
          <a:p>
            <a:pPr algn="just"/>
            <a:r>
              <a:rPr lang="af-ZA" dirty="0">
                <a:ea typeface="Calibri" panose="020F0502020204030204" pitchFamily="34" charset="0"/>
                <a:cs typeface="Arial" panose="020B0604020202020204" pitchFamily="34" charset="0"/>
              </a:rPr>
              <a:t>Vërejmë se dëri në hyrjen në fuqi të ligjit të ri për Noterinë, kjo dispozitë nuk ka gjetur aplikim në praktikë. </a:t>
            </a:r>
            <a:endParaRPr lang="af-ZA" dirty="0">
              <a:effectLst/>
              <a:ea typeface="Calibri" panose="020F0502020204030204" pitchFamily="34" charset="0"/>
              <a:cs typeface="Arial" panose="020B0604020202020204" pitchFamily="34" charset="0"/>
            </a:endParaRPr>
          </a:p>
          <a:p>
            <a:pPr marL="0" indent="0" algn="just">
              <a:buNone/>
            </a:pPr>
            <a:endParaRPr lang="en-US" dirty="0">
              <a:effectLst/>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5423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F3710-6DC5-49E2-BE91-86E97132E44D}"/>
              </a:ext>
            </a:extLst>
          </p:cNvPr>
          <p:cNvSpPr>
            <a:spLocks noGrp="1"/>
          </p:cNvSpPr>
          <p:nvPr>
            <p:ph type="title"/>
          </p:nvPr>
        </p:nvSpPr>
        <p:spPr/>
        <p:txBody>
          <a:bodyPr>
            <a:normAutofit fontScale="90000"/>
          </a:bodyPr>
          <a:lstStyle/>
          <a:p>
            <a:pPr algn="ctr"/>
            <a:r>
              <a:rPr lang="nn-NO" b="1" dirty="0"/>
              <a:t>Përcaktimet e Ligjit Nr. 110/2018 PËR NOTERINË, në lidhje me dëshminë e trashgimisë</a:t>
            </a:r>
            <a:r>
              <a:rPr lang="nn-NO" dirty="0"/>
              <a:t>. </a:t>
            </a:r>
            <a:endParaRPr lang="en-US" dirty="0"/>
          </a:p>
        </p:txBody>
      </p:sp>
      <p:sp>
        <p:nvSpPr>
          <p:cNvPr id="3" name="Content Placeholder 2">
            <a:extLst>
              <a:ext uri="{FF2B5EF4-FFF2-40B4-BE49-F238E27FC236}">
                <a16:creationId xmlns:a16="http://schemas.microsoft.com/office/drawing/2014/main" id="{8EAE293A-8EE4-4357-8F55-A8914A0BF90E}"/>
              </a:ext>
            </a:extLst>
          </p:cNvPr>
          <p:cNvSpPr>
            <a:spLocks noGrp="1"/>
          </p:cNvSpPr>
          <p:nvPr>
            <p:ph idx="1"/>
          </p:nvPr>
        </p:nvSpPr>
        <p:spPr/>
        <p:txBody>
          <a:bodyPr>
            <a:normAutofit fontScale="77500" lnSpcReduction="20000"/>
          </a:bodyPr>
          <a:lstStyle/>
          <a:p>
            <a:pPr marL="0" indent="0">
              <a:buNone/>
            </a:pPr>
            <a:r>
              <a:rPr lang="en-US" b="1" dirty="0"/>
              <a:t>Neni 97 </a:t>
            </a:r>
          </a:p>
          <a:p>
            <a:pPr marL="0" indent="0">
              <a:buNone/>
            </a:pPr>
            <a:r>
              <a:rPr lang="en-US" b="1" dirty="0" err="1"/>
              <a:t>Refuzimi</a:t>
            </a:r>
            <a:r>
              <a:rPr lang="en-US" b="1" dirty="0"/>
              <a:t> </a:t>
            </a:r>
            <a:r>
              <a:rPr lang="en-US" b="1" dirty="0" err="1"/>
              <a:t>i</a:t>
            </a:r>
            <a:r>
              <a:rPr lang="en-US" b="1" dirty="0"/>
              <a:t> </a:t>
            </a:r>
            <a:r>
              <a:rPr lang="en-US" b="1" dirty="0" err="1"/>
              <a:t>hartimit</a:t>
            </a:r>
            <a:r>
              <a:rPr lang="en-US" b="1" dirty="0"/>
              <a:t> </a:t>
            </a:r>
            <a:r>
              <a:rPr lang="en-US" b="1" dirty="0" err="1"/>
              <a:t>të</a:t>
            </a:r>
            <a:r>
              <a:rPr lang="en-US" b="1" dirty="0"/>
              <a:t> </a:t>
            </a:r>
            <a:r>
              <a:rPr lang="en-US" b="1" dirty="0" err="1"/>
              <a:t>aktit</a:t>
            </a:r>
            <a:r>
              <a:rPr lang="en-US" b="1" dirty="0"/>
              <a:t> </a:t>
            </a:r>
            <a:r>
              <a:rPr lang="en-US" b="1" dirty="0" err="1"/>
              <a:t>dhe</a:t>
            </a:r>
            <a:r>
              <a:rPr lang="en-US" b="1" dirty="0"/>
              <a:t> </a:t>
            </a:r>
            <a:r>
              <a:rPr lang="en-US" b="1" dirty="0" err="1"/>
              <a:t>kryerjes</a:t>
            </a:r>
            <a:r>
              <a:rPr lang="en-US" b="1" dirty="0"/>
              <a:t> </a:t>
            </a:r>
            <a:r>
              <a:rPr lang="en-US" b="1" dirty="0" err="1"/>
              <a:t>së</a:t>
            </a:r>
            <a:r>
              <a:rPr lang="en-US" b="1" dirty="0"/>
              <a:t> </a:t>
            </a:r>
            <a:r>
              <a:rPr lang="en-US" b="1" dirty="0" err="1"/>
              <a:t>veprimit</a:t>
            </a:r>
            <a:r>
              <a:rPr lang="en-US" b="1" dirty="0"/>
              <a:t> notarial. </a:t>
            </a:r>
          </a:p>
          <a:p>
            <a:r>
              <a:rPr lang="en-US" dirty="0"/>
              <a:t>1. </a:t>
            </a:r>
            <a:r>
              <a:rPr lang="en-US" dirty="0" err="1"/>
              <a:t>Noteri</a:t>
            </a:r>
            <a:r>
              <a:rPr lang="en-US" dirty="0"/>
              <a:t> </a:t>
            </a:r>
            <a:r>
              <a:rPr lang="en-US" dirty="0" err="1"/>
              <a:t>refuzon</a:t>
            </a:r>
            <a:r>
              <a:rPr lang="en-US" dirty="0"/>
              <a:t> </a:t>
            </a:r>
            <a:r>
              <a:rPr lang="en-US" dirty="0" err="1"/>
              <a:t>hartimin</a:t>
            </a:r>
            <a:r>
              <a:rPr lang="en-US" dirty="0"/>
              <a:t> e </a:t>
            </a:r>
            <a:r>
              <a:rPr lang="en-US" dirty="0" err="1"/>
              <a:t>aktit</a:t>
            </a:r>
            <a:r>
              <a:rPr lang="en-US" dirty="0"/>
              <a:t>, </a:t>
            </a:r>
            <a:r>
              <a:rPr lang="en-US" dirty="0" err="1"/>
              <a:t>ose</a:t>
            </a:r>
            <a:r>
              <a:rPr lang="en-US" dirty="0"/>
              <a:t> </a:t>
            </a:r>
            <a:r>
              <a:rPr lang="en-US" dirty="0" err="1"/>
              <a:t>kryerjen</a:t>
            </a:r>
            <a:r>
              <a:rPr lang="en-US" dirty="0"/>
              <a:t> e </a:t>
            </a:r>
            <a:r>
              <a:rPr lang="en-US" dirty="0" err="1"/>
              <a:t>ç</a:t>
            </a:r>
            <a:r>
              <a:rPr lang="en-US" dirty="0" err="1" smtClean="0"/>
              <a:t>do</a:t>
            </a:r>
            <a:r>
              <a:rPr lang="en-US" dirty="0" smtClean="0"/>
              <a:t> </a:t>
            </a:r>
            <a:r>
              <a:rPr lang="en-US" dirty="0" err="1"/>
              <a:t>veprimi</a:t>
            </a:r>
            <a:r>
              <a:rPr lang="en-US" dirty="0"/>
              <a:t> </a:t>
            </a:r>
            <a:r>
              <a:rPr lang="en-US" dirty="0" err="1"/>
              <a:t>noterial</a:t>
            </a:r>
            <a:r>
              <a:rPr lang="en-US" dirty="0"/>
              <a:t>, </a:t>
            </a:r>
            <a:r>
              <a:rPr lang="en-US" dirty="0" err="1"/>
              <a:t>përmbajtja</a:t>
            </a:r>
            <a:r>
              <a:rPr lang="en-US" dirty="0"/>
              <a:t> e </a:t>
            </a:r>
            <a:r>
              <a:rPr lang="en-US" dirty="0" err="1"/>
              <a:t>të</a:t>
            </a:r>
            <a:r>
              <a:rPr lang="en-US" dirty="0"/>
              <a:t> </a:t>
            </a:r>
            <a:r>
              <a:rPr lang="en-US" dirty="0" err="1"/>
              <a:t>cilit</a:t>
            </a:r>
            <a:r>
              <a:rPr lang="en-US" dirty="0"/>
              <a:t> </a:t>
            </a:r>
            <a:r>
              <a:rPr lang="en-US" dirty="0" err="1"/>
              <a:t>bie</a:t>
            </a:r>
            <a:r>
              <a:rPr lang="en-US" dirty="0"/>
              <a:t> </a:t>
            </a:r>
            <a:r>
              <a:rPr lang="en-US" dirty="0" err="1"/>
              <a:t>në</a:t>
            </a:r>
            <a:r>
              <a:rPr lang="en-US" dirty="0"/>
              <a:t> </a:t>
            </a:r>
            <a:r>
              <a:rPr lang="en-US" dirty="0" err="1"/>
              <a:t>kundërshtim</a:t>
            </a:r>
            <a:r>
              <a:rPr lang="en-US" dirty="0"/>
              <a:t> </a:t>
            </a:r>
            <a:r>
              <a:rPr lang="en-US" dirty="0" err="1"/>
              <a:t>të</a:t>
            </a:r>
            <a:r>
              <a:rPr lang="en-US" dirty="0"/>
              <a:t> </a:t>
            </a:r>
            <a:r>
              <a:rPr lang="en-US" dirty="0" err="1"/>
              <a:t>hapur</a:t>
            </a:r>
            <a:r>
              <a:rPr lang="en-US" dirty="0"/>
              <a:t> me </a:t>
            </a:r>
            <a:r>
              <a:rPr lang="en-US" dirty="0" err="1"/>
              <a:t>kërkesat</a:t>
            </a:r>
            <a:r>
              <a:rPr lang="en-US" dirty="0"/>
              <a:t> e </a:t>
            </a:r>
            <a:r>
              <a:rPr lang="en-US" dirty="0" err="1"/>
              <a:t>ligjit</a:t>
            </a:r>
            <a:r>
              <a:rPr lang="en-US" dirty="0"/>
              <a:t>. </a:t>
            </a:r>
          </a:p>
          <a:p>
            <a:r>
              <a:rPr lang="en-US" dirty="0"/>
              <a:t>2. </a:t>
            </a:r>
            <a:r>
              <a:rPr lang="en-US" dirty="0" err="1"/>
              <a:t>Refuzimi</a:t>
            </a:r>
            <a:r>
              <a:rPr lang="en-US" dirty="0"/>
              <a:t> </a:t>
            </a:r>
            <a:r>
              <a:rPr lang="en-US" dirty="0" err="1"/>
              <a:t>bëhet</a:t>
            </a:r>
            <a:r>
              <a:rPr lang="en-US" dirty="0"/>
              <a:t> me </a:t>
            </a:r>
            <a:r>
              <a:rPr lang="en-US" dirty="0" err="1"/>
              <a:t>vendim</a:t>
            </a:r>
            <a:r>
              <a:rPr lang="en-US" dirty="0"/>
              <a:t> </a:t>
            </a:r>
            <a:r>
              <a:rPr lang="en-US" dirty="0" err="1"/>
              <a:t>të</a:t>
            </a:r>
            <a:r>
              <a:rPr lang="en-US" dirty="0"/>
              <a:t> </a:t>
            </a:r>
            <a:r>
              <a:rPr lang="en-US" dirty="0" err="1"/>
              <a:t>arsyetuar</a:t>
            </a:r>
            <a:r>
              <a:rPr lang="en-US" dirty="0"/>
              <a:t> </a:t>
            </a:r>
            <a:r>
              <a:rPr lang="en-US" dirty="0" err="1"/>
              <a:t>të</a:t>
            </a:r>
            <a:r>
              <a:rPr lang="en-US" dirty="0"/>
              <a:t> </a:t>
            </a:r>
            <a:r>
              <a:rPr lang="en-US" dirty="0" err="1"/>
              <a:t>noterit</a:t>
            </a:r>
            <a:r>
              <a:rPr lang="en-US" dirty="0"/>
              <a:t> </a:t>
            </a:r>
            <a:r>
              <a:rPr lang="en-US" dirty="0" err="1"/>
              <a:t>dhe</a:t>
            </a:r>
            <a:r>
              <a:rPr lang="en-US" dirty="0"/>
              <a:t> </a:t>
            </a:r>
            <a:r>
              <a:rPr lang="en-US" dirty="0" err="1"/>
              <a:t>i</a:t>
            </a:r>
            <a:r>
              <a:rPr lang="en-US" dirty="0"/>
              <a:t> </a:t>
            </a:r>
            <a:r>
              <a:rPr lang="en-US" dirty="0" err="1"/>
              <a:t>njoftohet</a:t>
            </a:r>
            <a:r>
              <a:rPr lang="en-US" dirty="0"/>
              <a:t> </a:t>
            </a:r>
            <a:r>
              <a:rPr lang="en-US" dirty="0" err="1"/>
              <a:t>të</a:t>
            </a:r>
            <a:r>
              <a:rPr lang="en-US" dirty="0"/>
              <a:t> </a:t>
            </a:r>
            <a:r>
              <a:rPr lang="en-US" dirty="0" err="1"/>
              <a:t>interesuarit</a:t>
            </a:r>
            <a:r>
              <a:rPr lang="en-US" dirty="0"/>
              <a:t> </a:t>
            </a:r>
            <a:r>
              <a:rPr lang="en-US" dirty="0" err="1"/>
              <a:t>brenda</a:t>
            </a:r>
            <a:r>
              <a:rPr lang="en-US" dirty="0"/>
              <a:t> </a:t>
            </a:r>
            <a:r>
              <a:rPr lang="en-US" dirty="0" err="1"/>
              <a:t>pesë</a:t>
            </a:r>
            <a:r>
              <a:rPr lang="en-US" dirty="0"/>
              <a:t> </a:t>
            </a:r>
            <a:r>
              <a:rPr lang="en-US" dirty="0" err="1"/>
              <a:t>ditëve</a:t>
            </a:r>
            <a:r>
              <a:rPr lang="en-US" dirty="0"/>
              <a:t> </a:t>
            </a:r>
            <a:r>
              <a:rPr lang="en-US" dirty="0" err="1"/>
              <a:t>nga</a:t>
            </a:r>
            <a:r>
              <a:rPr lang="en-US" dirty="0"/>
              <a:t> dita e </a:t>
            </a:r>
            <a:r>
              <a:rPr lang="en-US" dirty="0" err="1"/>
              <a:t>paraqitjes</a:t>
            </a:r>
            <a:r>
              <a:rPr lang="en-US" dirty="0"/>
              <a:t> </a:t>
            </a:r>
            <a:r>
              <a:rPr lang="en-US" dirty="0" err="1"/>
              <a:t>së</a:t>
            </a:r>
            <a:r>
              <a:rPr lang="en-US" dirty="0"/>
              <a:t> </a:t>
            </a:r>
            <a:r>
              <a:rPr lang="en-US" dirty="0" err="1"/>
              <a:t>kërkesës</a:t>
            </a:r>
            <a:r>
              <a:rPr lang="en-US" dirty="0"/>
              <a:t> </a:t>
            </a:r>
            <a:r>
              <a:rPr lang="en-US" dirty="0" err="1"/>
              <a:t>për</a:t>
            </a:r>
            <a:r>
              <a:rPr lang="en-US" dirty="0"/>
              <a:t> </a:t>
            </a:r>
            <a:r>
              <a:rPr lang="en-US" dirty="0" err="1"/>
              <a:t>hartimin</a:t>
            </a:r>
            <a:r>
              <a:rPr lang="en-US" dirty="0"/>
              <a:t> e </a:t>
            </a:r>
            <a:r>
              <a:rPr lang="en-US" dirty="0" err="1"/>
              <a:t>aktit</a:t>
            </a:r>
            <a:r>
              <a:rPr lang="en-US" dirty="0"/>
              <a:t>. </a:t>
            </a:r>
          </a:p>
          <a:p>
            <a:r>
              <a:rPr lang="en-US" dirty="0"/>
              <a:t>3. </a:t>
            </a:r>
            <a:r>
              <a:rPr lang="en-US" dirty="0" err="1"/>
              <a:t>Personave</a:t>
            </a:r>
            <a:r>
              <a:rPr lang="en-US" dirty="0"/>
              <a:t> </a:t>
            </a:r>
            <a:r>
              <a:rPr lang="en-US" dirty="0" err="1"/>
              <a:t>që</a:t>
            </a:r>
            <a:r>
              <a:rPr lang="en-US" dirty="0"/>
              <a:t> u </a:t>
            </a:r>
            <a:r>
              <a:rPr lang="en-US" dirty="0" err="1"/>
              <a:t>është</a:t>
            </a:r>
            <a:r>
              <a:rPr lang="en-US" dirty="0"/>
              <a:t> </a:t>
            </a:r>
            <a:r>
              <a:rPr lang="en-US" dirty="0" err="1"/>
              <a:t>refuzuar</a:t>
            </a:r>
            <a:r>
              <a:rPr lang="en-US" dirty="0"/>
              <a:t> </a:t>
            </a:r>
            <a:r>
              <a:rPr lang="en-US" dirty="0" err="1"/>
              <a:t>shërbimi</a:t>
            </a:r>
            <a:r>
              <a:rPr lang="en-US" dirty="0"/>
              <a:t> </a:t>
            </a:r>
            <a:r>
              <a:rPr lang="en-US" dirty="0" err="1"/>
              <a:t>noterial</a:t>
            </a:r>
            <a:r>
              <a:rPr lang="en-US" dirty="0"/>
              <a:t>, </a:t>
            </a:r>
            <a:r>
              <a:rPr lang="en-US" dirty="0" err="1"/>
              <a:t>brenda</a:t>
            </a:r>
            <a:r>
              <a:rPr lang="en-US" dirty="0"/>
              <a:t> </a:t>
            </a:r>
            <a:r>
              <a:rPr lang="en-US" dirty="0" err="1"/>
              <a:t>një</a:t>
            </a:r>
            <a:r>
              <a:rPr lang="en-US" dirty="0"/>
              <a:t> </a:t>
            </a:r>
            <a:r>
              <a:rPr lang="en-US" dirty="0" err="1"/>
              <a:t>muaji</a:t>
            </a:r>
            <a:r>
              <a:rPr lang="en-US" dirty="0"/>
              <a:t> </a:t>
            </a:r>
            <a:r>
              <a:rPr lang="en-US" dirty="0" err="1"/>
              <a:t>nga</a:t>
            </a:r>
            <a:r>
              <a:rPr lang="en-US" dirty="0"/>
              <a:t> dita e </a:t>
            </a:r>
            <a:r>
              <a:rPr lang="en-US" dirty="0" err="1"/>
              <a:t>njoftimit</a:t>
            </a:r>
            <a:r>
              <a:rPr lang="en-US" dirty="0"/>
              <a:t> </a:t>
            </a:r>
            <a:r>
              <a:rPr lang="en-US" dirty="0" err="1"/>
              <a:t>të</a:t>
            </a:r>
            <a:r>
              <a:rPr lang="en-US" dirty="0"/>
              <a:t> </a:t>
            </a:r>
            <a:r>
              <a:rPr lang="en-US" dirty="0" err="1"/>
              <a:t>këtij</a:t>
            </a:r>
            <a:r>
              <a:rPr lang="en-US" dirty="0"/>
              <a:t> </a:t>
            </a:r>
            <a:r>
              <a:rPr lang="en-US" dirty="0" err="1"/>
              <a:t>refuzimi</a:t>
            </a:r>
            <a:r>
              <a:rPr lang="en-US" dirty="0"/>
              <a:t> me </a:t>
            </a:r>
            <a:r>
              <a:rPr lang="en-US" dirty="0" err="1"/>
              <a:t>shkrim</a:t>
            </a:r>
            <a:r>
              <a:rPr lang="en-US" dirty="0"/>
              <a:t>, </a:t>
            </a:r>
            <a:r>
              <a:rPr lang="en-US" dirty="0" err="1"/>
              <a:t>mund</a:t>
            </a:r>
            <a:r>
              <a:rPr lang="en-US" dirty="0"/>
              <a:t> </a:t>
            </a:r>
            <a:r>
              <a:rPr lang="en-US" dirty="0" err="1"/>
              <a:t>të</a:t>
            </a:r>
            <a:r>
              <a:rPr lang="en-US" dirty="0"/>
              <a:t> </a:t>
            </a:r>
            <a:r>
              <a:rPr lang="en-US" dirty="0" err="1"/>
              <a:t>ankohen</a:t>
            </a:r>
            <a:r>
              <a:rPr lang="en-US" dirty="0"/>
              <a:t> </a:t>
            </a:r>
            <a:r>
              <a:rPr lang="en-US" dirty="0" err="1"/>
              <a:t>në</a:t>
            </a:r>
            <a:r>
              <a:rPr lang="en-US" dirty="0"/>
              <a:t> </a:t>
            </a:r>
            <a:r>
              <a:rPr lang="en-US" dirty="0" err="1"/>
              <a:t>gjykatën</a:t>
            </a:r>
            <a:r>
              <a:rPr lang="en-US" dirty="0"/>
              <a:t> administrative </a:t>
            </a:r>
            <a:r>
              <a:rPr lang="en-US" dirty="0" err="1"/>
              <a:t>të</a:t>
            </a:r>
            <a:r>
              <a:rPr lang="en-US" dirty="0"/>
              <a:t> </a:t>
            </a:r>
            <a:r>
              <a:rPr lang="en-US" dirty="0" err="1"/>
              <a:t>shkallës</a:t>
            </a:r>
            <a:r>
              <a:rPr lang="en-US" dirty="0"/>
              <a:t> </a:t>
            </a:r>
            <a:r>
              <a:rPr lang="en-US" dirty="0" err="1"/>
              <a:t>së</a:t>
            </a:r>
            <a:r>
              <a:rPr lang="en-US" dirty="0"/>
              <a:t> </a:t>
            </a:r>
            <a:r>
              <a:rPr lang="en-US" dirty="0" err="1"/>
              <a:t>parë</a:t>
            </a:r>
            <a:r>
              <a:rPr lang="en-US" dirty="0"/>
              <a:t> </a:t>
            </a:r>
            <a:r>
              <a:rPr lang="en-US" dirty="0" err="1"/>
              <a:t>në</a:t>
            </a:r>
            <a:r>
              <a:rPr lang="en-US" dirty="0"/>
              <a:t> </a:t>
            </a:r>
            <a:r>
              <a:rPr lang="en-US" dirty="0" err="1"/>
              <a:t>territorin</a:t>
            </a:r>
            <a:r>
              <a:rPr lang="en-US" dirty="0"/>
              <a:t> e </a:t>
            </a:r>
            <a:r>
              <a:rPr lang="en-US" dirty="0" err="1"/>
              <a:t>së</a:t>
            </a:r>
            <a:r>
              <a:rPr lang="en-US" dirty="0"/>
              <a:t> </a:t>
            </a:r>
            <a:r>
              <a:rPr lang="en-US" dirty="0" err="1"/>
              <a:t>cilës</a:t>
            </a:r>
            <a:r>
              <a:rPr lang="en-US" dirty="0"/>
              <a:t> </a:t>
            </a:r>
            <a:r>
              <a:rPr lang="en-US" dirty="0" err="1"/>
              <a:t>vepron</a:t>
            </a:r>
            <a:r>
              <a:rPr lang="en-US" dirty="0"/>
              <a:t> </a:t>
            </a:r>
            <a:r>
              <a:rPr lang="en-US" dirty="0" err="1"/>
              <a:t>zyra</a:t>
            </a:r>
            <a:r>
              <a:rPr lang="en-US" dirty="0"/>
              <a:t> </a:t>
            </a:r>
            <a:r>
              <a:rPr lang="en-US" dirty="0" err="1"/>
              <a:t>noteriale</a:t>
            </a:r>
            <a:r>
              <a:rPr lang="en-US" dirty="0"/>
              <a:t>. </a:t>
            </a:r>
          </a:p>
          <a:p>
            <a:r>
              <a:rPr lang="en-US" dirty="0"/>
              <a:t>4. </a:t>
            </a:r>
            <a:r>
              <a:rPr lang="en-US" dirty="0" err="1">
                <a:solidFill>
                  <a:srgbClr val="FF0000"/>
                </a:solidFill>
              </a:rPr>
              <a:t>Kujdes</a:t>
            </a:r>
            <a:r>
              <a:rPr lang="en-US" dirty="0">
                <a:solidFill>
                  <a:srgbClr val="FF0000"/>
                </a:solidFill>
              </a:rPr>
              <a:t> : </a:t>
            </a:r>
            <a:r>
              <a:rPr lang="en-US" b="1" dirty="0" err="1"/>
              <a:t>Përveç</a:t>
            </a:r>
            <a:r>
              <a:rPr lang="en-US" b="1" dirty="0"/>
              <a:t> </a:t>
            </a:r>
            <a:r>
              <a:rPr lang="en-US" b="1" dirty="0" err="1"/>
              <a:t>padive</a:t>
            </a:r>
            <a:r>
              <a:rPr lang="en-US" b="1" dirty="0"/>
              <a:t> </a:t>
            </a:r>
            <a:r>
              <a:rPr lang="en-US" b="1" dirty="0" err="1"/>
              <a:t>të</a:t>
            </a:r>
            <a:r>
              <a:rPr lang="en-US" b="1" dirty="0"/>
              <a:t> </a:t>
            </a:r>
            <a:r>
              <a:rPr lang="en-US" b="1" dirty="0" err="1"/>
              <a:t>përcaktuara</a:t>
            </a:r>
            <a:r>
              <a:rPr lang="en-US" b="1" dirty="0"/>
              <a:t> </a:t>
            </a:r>
            <a:r>
              <a:rPr lang="en-US" b="1" dirty="0" err="1"/>
              <a:t>në</a:t>
            </a:r>
            <a:r>
              <a:rPr lang="en-US" b="1" dirty="0"/>
              <a:t> </a:t>
            </a:r>
            <a:r>
              <a:rPr lang="en-US" b="1" dirty="0" err="1"/>
              <a:t>nenin</a:t>
            </a:r>
            <a:r>
              <a:rPr lang="en-US" b="1" dirty="0"/>
              <a:t> 46, </a:t>
            </a:r>
            <a:r>
              <a:rPr lang="en-US" b="1" dirty="0" err="1"/>
              <a:t>të</a:t>
            </a:r>
            <a:r>
              <a:rPr lang="en-US" b="1" dirty="0"/>
              <a:t> </a:t>
            </a:r>
            <a:r>
              <a:rPr lang="en-US" b="1" dirty="0" err="1"/>
              <a:t>Kodit</a:t>
            </a:r>
            <a:r>
              <a:rPr lang="en-US" b="1" dirty="0"/>
              <a:t> </a:t>
            </a:r>
            <a:r>
              <a:rPr lang="en-US" b="1" dirty="0" err="1"/>
              <a:t>të</a:t>
            </a:r>
            <a:r>
              <a:rPr lang="en-US" b="1" dirty="0"/>
              <a:t> </a:t>
            </a:r>
            <a:r>
              <a:rPr lang="en-US" b="1" dirty="0" err="1"/>
              <a:t>Procedurës</a:t>
            </a:r>
            <a:r>
              <a:rPr lang="en-US" b="1" dirty="0"/>
              <a:t> Civile, </a:t>
            </a:r>
            <a:r>
              <a:rPr lang="en-US" b="1" dirty="0" err="1"/>
              <a:t>ndaj</a:t>
            </a:r>
            <a:r>
              <a:rPr lang="en-US" b="1" dirty="0"/>
              <a:t> </a:t>
            </a:r>
            <a:r>
              <a:rPr lang="en-US" b="1" dirty="0" err="1"/>
              <a:t>çdo</a:t>
            </a:r>
            <a:r>
              <a:rPr lang="en-US" b="1" dirty="0"/>
              <a:t> </a:t>
            </a:r>
            <a:r>
              <a:rPr lang="en-US" b="1" dirty="0" err="1"/>
              <a:t>veprimi</a:t>
            </a:r>
            <a:r>
              <a:rPr lang="en-US" b="1" dirty="0"/>
              <a:t> </a:t>
            </a:r>
            <a:r>
              <a:rPr lang="en-US" b="1" dirty="0" err="1"/>
              <a:t>ose</a:t>
            </a:r>
            <a:r>
              <a:rPr lang="en-US" b="1" dirty="0"/>
              <a:t> </a:t>
            </a:r>
            <a:r>
              <a:rPr lang="en-US" b="1" dirty="0" err="1"/>
              <a:t>vendimi</a:t>
            </a:r>
            <a:r>
              <a:rPr lang="en-US" b="1" dirty="0"/>
              <a:t> </a:t>
            </a:r>
            <a:r>
              <a:rPr lang="en-US" b="1" dirty="0" err="1"/>
              <a:t>të</a:t>
            </a:r>
            <a:r>
              <a:rPr lang="en-US" b="1" dirty="0"/>
              <a:t> </a:t>
            </a:r>
            <a:r>
              <a:rPr lang="en-US" b="1" dirty="0" err="1"/>
              <a:t>noterit</a:t>
            </a:r>
            <a:r>
              <a:rPr lang="en-US" b="1" dirty="0"/>
              <a:t> </a:t>
            </a:r>
            <a:r>
              <a:rPr lang="en-US" b="1" dirty="0" err="1"/>
              <a:t>për</a:t>
            </a:r>
            <a:r>
              <a:rPr lang="en-US" b="1" dirty="0"/>
              <a:t> </a:t>
            </a:r>
            <a:r>
              <a:rPr lang="en-US" b="1" dirty="0" err="1"/>
              <a:t>lëshimin</a:t>
            </a:r>
            <a:r>
              <a:rPr lang="en-US" b="1" dirty="0"/>
              <a:t>, </a:t>
            </a:r>
            <a:r>
              <a:rPr lang="en-US" b="1" dirty="0" err="1"/>
              <a:t>refuzimin</a:t>
            </a:r>
            <a:r>
              <a:rPr lang="en-US" b="1" dirty="0"/>
              <a:t> e </a:t>
            </a:r>
            <a:r>
              <a:rPr lang="en-US" b="1" dirty="0" err="1"/>
              <a:t>lëshimit</a:t>
            </a:r>
            <a:r>
              <a:rPr lang="en-US" b="1" dirty="0"/>
              <a:t>, </a:t>
            </a:r>
            <a:r>
              <a:rPr lang="en-US" b="1" dirty="0" err="1"/>
              <a:t>ndreqjen</a:t>
            </a:r>
            <a:r>
              <a:rPr lang="en-US" b="1" dirty="0"/>
              <a:t> e </a:t>
            </a:r>
            <a:r>
              <a:rPr lang="en-US" b="1" dirty="0" err="1"/>
              <a:t>gabimeve</a:t>
            </a:r>
            <a:r>
              <a:rPr lang="en-US" b="1" dirty="0"/>
              <a:t>, </a:t>
            </a:r>
            <a:r>
              <a:rPr lang="en-US" b="1" dirty="0" err="1"/>
              <a:t>ndryshimin</a:t>
            </a:r>
            <a:r>
              <a:rPr lang="en-US" b="1" dirty="0"/>
              <a:t> e </a:t>
            </a:r>
            <a:r>
              <a:rPr lang="en-US" b="1" dirty="0" err="1"/>
              <a:t>dëshmisë</a:t>
            </a:r>
            <a:r>
              <a:rPr lang="en-US" b="1" dirty="0"/>
              <a:t> </a:t>
            </a:r>
            <a:r>
              <a:rPr lang="en-US" b="1" dirty="0" err="1"/>
              <a:t>së</a:t>
            </a:r>
            <a:r>
              <a:rPr lang="en-US" b="1" dirty="0"/>
              <a:t> </a:t>
            </a:r>
            <a:r>
              <a:rPr lang="en-US" b="1" dirty="0" err="1"/>
              <a:t>trashëgimisë</a:t>
            </a:r>
            <a:r>
              <a:rPr lang="en-US" b="1" dirty="0"/>
              <a:t>, </a:t>
            </a:r>
            <a:r>
              <a:rPr lang="en-US" b="1" dirty="0" err="1"/>
              <a:t>mund</a:t>
            </a:r>
            <a:r>
              <a:rPr lang="en-US" b="1" dirty="0"/>
              <a:t> </a:t>
            </a:r>
            <a:r>
              <a:rPr lang="en-US" b="1" dirty="0" err="1"/>
              <a:t>të</a:t>
            </a:r>
            <a:r>
              <a:rPr lang="en-US" b="1" dirty="0"/>
              <a:t> </a:t>
            </a:r>
            <a:r>
              <a:rPr lang="en-US" b="1" dirty="0" err="1"/>
              <a:t>bëhet</a:t>
            </a:r>
            <a:r>
              <a:rPr lang="en-US" b="1" dirty="0"/>
              <a:t> </a:t>
            </a:r>
            <a:r>
              <a:rPr lang="en-US" b="1" dirty="0" err="1"/>
              <a:t>ankim</a:t>
            </a:r>
            <a:r>
              <a:rPr lang="en-US" b="1" dirty="0"/>
              <a:t> </a:t>
            </a:r>
            <a:r>
              <a:rPr lang="en-US" b="1" dirty="0" err="1"/>
              <a:t>në</a:t>
            </a:r>
            <a:r>
              <a:rPr lang="en-US" b="1" dirty="0"/>
              <a:t> </a:t>
            </a:r>
            <a:r>
              <a:rPr lang="en-US" b="1" dirty="0" err="1"/>
              <a:t>gjykatë</a:t>
            </a:r>
            <a:r>
              <a:rPr lang="en-US" b="1" dirty="0"/>
              <a:t>, </a:t>
            </a:r>
            <a:r>
              <a:rPr lang="en-US" b="1" dirty="0" err="1"/>
              <a:t>sipas</a:t>
            </a:r>
            <a:r>
              <a:rPr lang="en-US" b="1" dirty="0"/>
              <a:t> </a:t>
            </a:r>
            <a:r>
              <a:rPr lang="en-US" b="1" dirty="0" err="1"/>
              <a:t>rregullave</a:t>
            </a:r>
            <a:r>
              <a:rPr lang="en-US" b="1" dirty="0"/>
              <a:t> </a:t>
            </a:r>
            <a:r>
              <a:rPr lang="en-US" b="1" dirty="0" err="1"/>
              <a:t>për</a:t>
            </a:r>
            <a:r>
              <a:rPr lang="en-US" b="1" dirty="0"/>
              <a:t> </a:t>
            </a:r>
            <a:r>
              <a:rPr lang="en-US" b="1" dirty="0" err="1"/>
              <a:t>gjykimin</a:t>
            </a:r>
            <a:r>
              <a:rPr lang="en-US" b="1" dirty="0"/>
              <a:t> e </a:t>
            </a:r>
            <a:r>
              <a:rPr lang="en-US" b="1" dirty="0" err="1"/>
              <a:t>mosmarrëveshjeve</a:t>
            </a:r>
            <a:r>
              <a:rPr lang="en-US" b="1" dirty="0"/>
              <a:t> </a:t>
            </a:r>
            <a:r>
              <a:rPr lang="en-US" b="1" dirty="0" smtClean="0"/>
              <a:t>administrative.</a:t>
            </a:r>
            <a:endParaRPr lang="en-US" b="1" dirty="0"/>
          </a:p>
        </p:txBody>
      </p:sp>
    </p:spTree>
    <p:extLst>
      <p:ext uri="{BB962C8B-B14F-4D97-AF65-F5344CB8AC3E}">
        <p14:creationId xmlns:p14="http://schemas.microsoft.com/office/powerpoint/2010/main" val="2141339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39BD-9E86-42B7-970C-0A0534D4A23E}"/>
              </a:ext>
            </a:extLst>
          </p:cNvPr>
          <p:cNvSpPr>
            <a:spLocks noGrp="1"/>
          </p:cNvSpPr>
          <p:nvPr>
            <p:ph type="title"/>
          </p:nvPr>
        </p:nvSpPr>
        <p:spPr/>
        <p:txBody>
          <a:bodyPr>
            <a:normAutofit fontScale="90000"/>
          </a:bodyPr>
          <a:lstStyle/>
          <a:p>
            <a:pPr marL="0" indent="0" algn="ctr"/>
            <a:r>
              <a:rPr lang="en-US" b="1" dirty="0"/>
              <a:t/>
            </a:r>
            <a:br>
              <a:rPr lang="en-US" b="1" dirty="0"/>
            </a:br>
            <a:r>
              <a:rPr lang="en-US" b="1" dirty="0"/>
              <a:t>Neni 113 </a:t>
            </a:r>
            <a:br>
              <a:rPr lang="en-US" b="1" dirty="0"/>
            </a:br>
            <a:r>
              <a:rPr lang="en-US" b="1" dirty="0" err="1"/>
              <a:t>Lëshimi</a:t>
            </a:r>
            <a:r>
              <a:rPr lang="en-US" b="1" dirty="0"/>
              <a:t> </a:t>
            </a:r>
            <a:r>
              <a:rPr lang="en-US" b="1" dirty="0" err="1"/>
              <a:t>i</a:t>
            </a:r>
            <a:r>
              <a:rPr lang="en-US" b="1" dirty="0"/>
              <a:t> </a:t>
            </a:r>
            <a:r>
              <a:rPr lang="en-US" b="1" dirty="0" err="1"/>
              <a:t>dëshmisë</a:t>
            </a:r>
            <a:r>
              <a:rPr lang="en-US" b="1" dirty="0"/>
              <a:t> </a:t>
            </a:r>
            <a:r>
              <a:rPr lang="en-US" b="1" dirty="0" err="1"/>
              <a:t>së</a:t>
            </a:r>
            <a:r>
              <a:rPr lang="en-US" b="1" dirty="0"/>
              <a:t> </a:t>
            </a:r>
            <a:r>
              <a:rPr lang="en-US" b="1" dirty="0" err="1"/>
              <a:t>trashëgimisë</a:t>
            </a:r>
            <a:r>
              <a:rPr lang="en-US" b="1" dirty="0"/>
              <a:t> </a:t>
            </a:r>
            <a:br>
              <a:rPr lang="en-US" b="1" dirty="0"/>
            </a:br>
            <a:endParaRPr lang="en-US" dirty="0"/>
          </a:p>
        </p:txBody>
      </p:sp>
      <p:sp>
        <p:nvSpPr>
          <p:cNvPr id="3" name="Content Placeholder 2">
            <a:extLst>
              <a:ext uri="{FF2B5EF4-FFF2-40B4-BE49-F238E27FC236}">
                <a16:creationId xmlns:a16="http://schemas.microsoft.com/office/drawing/2014/main" id="{BB362D6E-6F77-4B87-8044-A4D82EBE51F1}"/>
              </a:ext>
            </a:extLst>
          </p:cNvPr>
          <p:cNvSpPr>
            <a:spLocks noGrp="1"/>
          </p:cNvSpPr>
          <p:nvPr>
            <p:ph idx="1"/>
          </p:nvPr>
        </p:nvSpPr>
        <p:spPr/>
        <p:txBody>
          <a:bodyPr>
            <a:normAutofit fontScale="40000" lnSpcReduction="20000"/>
          </a:bodyPr>
          <a:lstStyle/>
          <a:p>
            <a:r>
              <a:rPr lang="en-US" sz="4000" dirty="0" err="1"/>
              <a:t>Noteri</a:t>
            </a:r>
            <a:r>
              <a:rPr lang="en-US" sz="4000" dirty="0"/>
              <a:t>  </a:t>
            </a:r>
            <a:r>
              <a:rPr lang="en-US" sz="4000" dirty="0" err="1"/>
              <a:t>sipas</a:t>
            </a:r>
            <a:r>
              <a:rPr lang="en-US" sz="4000" dirty="0"/>
              <a:t> </a:t>
            </a:r>
            <a:r>
              <a:rPr lang="en-US" sz="4000" dirty="0" err="1"/>
              <a:t>kësaj</a:t>
            </a:r>
            <a:r>
              <a:rPr lang="en-US" sz="4000" dirty="0"/>
              <a:t> </a:t>
            </a:r>
            <a:r>
              <a:rPr lang="en-US" sz="4000" dirty="0" err="1"/>
              <a:t>dipsozite</a:t>
            </a:r>
            <a:r>
              <a:rPr lang="en-US" sz="4000" dirty="0"/>
              <a:t> </a:t>
            </a:r>
            <a:r>
              <a:rPr lang="en-US" sz="4000" dirty="0" err="1"/>
              <a:t>ndër</a:t>
            </a:r>
            <a:r>
              <a:rPr lang="en-US" sz="4000" dirty="0"/>
              <a:t> </a:t>
            </a:r>
            <a:r>
              <a:rPr lang="en-US" sz="4000" dirty="0" err="1"/>
              <a:t>të</a:t>
            </a:r>
            <a:r>
              <a:rPr lang="en-US" sz="4000" dirty="0"/>
              <a:t> </a:t>
            </a:r>
            <a:r>
              <a:rPr lang="en-US" sz="4000" dirty="0" err="1"/>
              <a:t>tjera</a:t>
            </a:r>
            <a:r>
              <a:rPr lang="en-US" sz="4000" dirty="0"/>
              <a:t>, </a:t>
            </a:r>
            <a:r>
              <a:rPr lang="en-US" sz="4000" dirty="0" err="1"/>
              <a:t>kryen</a:t>
            </a:r>
            <a:r>
              <a:rPr lang="en-US" sz="4000" dirty="0"/>
              <a:t> </a:t>
            </a:r>
            <a:r>
              <a:rPr lang="en-US" sz="4000" dirty="0" err="1"/>
              <a:t>këto</a:t>
            </a:r>
            <a:r>
              <a:rPr lang="en-US" sz="4000" dirty="0"/>
              <a:t> </a:t>
            </a:r>
            <a:r>
              <a:rPr lang="en-US" sz="4000" dirty="0" err="1"/>
              <a:t>disponime</a:t>
            </a:r>
            <a:r>
              <a:rPr lang="en-US" sz="4000" dirty="0"/>
              <a:t> </a:t>
            </a:r>
            <a:r>
              <a:rPr lang="en-US" sz="4000" dirty="0" err="1"/>
              <a:t>gjatë</a:t>
            </a:r>
            <a:r>
              <a:rPr lang="en-US" sz="4000" dirty="0"/>
              <a:t> </a:t>
            </a:r>
            <a:r>
              <a:rPr lang="en-US" sz="4000" dirty="0" err="1"/>
              <a:t>përpilimit</a:t>
            </a:r>
            <a:r>
              <a:rPr lang="en-US" sz="4000" dirty="0"/>
              <a:t> </a:t>
            </a:r>
            <a:r>
              <a:rPr lang="en-US" sz="4000" dirty="0" err="1"/>
              <a:t>të</a:t>
            </a:r>
            <a:r>
              <a:rPr lang="en-US" sz="4000" dirty="0"/>
              <a:t> </a:t>
            </a:r>
            <a:r>
              <a:rPr lang="en-US" sz="4000" dirty="0" err="1"/>
              <a:t>dëshmisë</a:t>
            </a:r>
            <a:r>
              <a:rPr lang="en-US" sz="4000" dirty="0"/>
              <a:t> </a:t>
            </a:r>
            <a:r>
              <a:rPr lang="en-US" sz="4000" dirty="0" err="1"/>
              <a:t>së</a:t>
            </a:r>
            <a:r>
              <a:rPr lang="en-US" sz="4000" dirty="0"/>
              <a:t> </a:t>
            </a:r>
            <a:r>
              <a:rPr lang="en-US" sz="4000" dirty="0" err="1"/>
              <a:t>trashgimisë</a:t>
            </a:r>
            <a:r>
              <a:rPr lang="en-US" sz="4000" dirty="0"/>
              <a:t> :  </a:t>
            </a:r>
          </a:p>
          <a:p>
            <a:r>
              <a:rPr lang="en-US" sz="4000" dirty="0"/>
              <a:t>………. b) </a:t>
            </a:r>
            <a:r>
              <a:rPr lang="en-US" sz="4000" dirty="0" err="1"/>
              <a:t>procedon</a:t>
            </a:r>
            <a:r>
              <a:rPr lang="en-US" sz="4000" dirty="0"/>
              <a:t> me </a:t>
            </a:r>
            <a:r>
              <a:rPr lang="en-US" sz="4000" dirty="0" err="1"/>
              <a:t>lëshimin</a:t>
            </a:r>
            <a:r>
              <a:rPr lang="en-US" sz="4000" dirty="0"/>
              <a:t> e </a:t>
            </a:r>
            <a:r>
              <a:rPr lang="en-US" sz="4000" dirty="0" err="1"/>
              <a:t>dëshmisë</a:t>
            </a:r>
            <a:r>
              <a:rPr lang="en-US" sz="4000" dirty="0"/>
              <a:t> </a:t>
            </a:r>
            <a:r>
              <a:rPr lang="en-US" sz="4000" dirty="0" err="1"/>
              <a:t>së</a:t>
            </a:r>
            <a:r>
              <a:rPr lang="en-US" sz="4000" dirty="0"/>
              <a:t> </a:t>
            </a:r>
            <a:r>
              <a:rPr lang="en-US" sz="4000" dirty="0" err="1"/>
              <a:t>trashëgimisë</a:t>
            </a:r>
            <a:r>
              <a:rPr lang="en-US" sz="4000" dirty="0"/>
              <a:t> </a:t>
            </a:r>
            <a:r>
              <a:rPr lang="en-US" sz="4000" dirty="0" err="1"/>
              <a:t>ligjore</a:t>
            </a:r>
            <a:r>
              <a:rPr lang="en-US" sz="4000" dirty="0"/>
              <a:t> </a:t>
            </a:r>
            <a:r>
              <a:rPr lang="en-US" sz="4000" dirty="0" err="1"/>
              <a:t>ose</a:t>
            </a:r>
            <a:r>
              <a:rPr lang="en-US" sz="4000" dirty="0"/>
              <a:t> </a:t>
            </a:r>
            <a:r>
              <a:rPr lang="en-US" sz="4000" dirty="0" err="1"/>
              <a:t>testamentare</a:t>
            </a:r>
            <a:r>
              <a:rPr lang="en-US" sz="4000" dirty="0"/>
              <a:t>, </a:t>
            </a:r>
            <a:r>
              <a:rPr lang="en-US" sz="4000" dirty="0" err="1"/>
              <a:t>në</a:t>
            </a:r>
            <a:r>
              <a:rPr lang="en-US" sz="4000" dirty="0"/>
              <a:t> </a:t>
            </a:r>
            <a:r>
              <a:rPr lang="en-US" sz="4000" dirty="0" err="1"/>
              <a:t>përputhje</a:t>
            </a:r>
            <a:r>
              <a:rPr lang="en-US" sz="4000" dirty="0"/>
              <a:t> me </a:t>
            </a:r>
            <a:r>
              <a:rPr lang="en-US" sz="4000" dirty="0" err="1"/>
              <a:t>parashikimet</a:t>
            </a:r>
            <a:r>
              <a:rPr lang="en-US" sz="4000" dirty="0"/>
              <a:t> e </a:t>
            </a:r>
            <a:r>
              <a:rPr lang="en-US" sz="4000" dirty="0" err="1"/>
              <a:t>Kodit</a:t>
            </a:r>
            <a:r>
              <a:rPr lang="en-US" sz="4000" dirty="0"/>
              <a:t> Civil, duke </a:t>
            </a:r>
            <a:r>
              <a:rPr lang="en-US" sz="4000" dirty="0" err="1"/>
              <a:t>bërë</a:t>
            </a:r>
            <a:r>
              <a:rPr lang="en-US" sz="4000" dirty="0"/>
              <a:t> </a:t>
            </a:r>
            <a:r>
              <a:rPr lang="en-US" sz="4000" dirty="0" err="1"/>
              <a:t>regjistrimet</a:t>
            </a:r>
            <a:r>
              <a:rPr lang="en-US" sz="4000" dirty="0"/>
              <a:t> </a:t>
            </a:r>
            <a:r>
              <a:rPr lang="en-US" sz="4000" dirty="0" err="1"/>
              <a:t>përkatëse</a:t>
            </a:r>
            <a:r>
              <a:rPr lang="en-US" sz="4000" dirty="0"/>
              <a:t>. </a:t>
            </a:r>
          </a:p>
          <a:p>
            <a:r>
              <a:rPr lang="en-US" sz="4000" dirty="0"/>
              <a:t>……….. 2. Kur </a:t>
            </a:r>
            <a:r>
              <a:rPr lang="en-US" sz="4000" dirty="0" err="1"/>
              <a:t>disponimi</a:t>
            </a:r>
            <a:r>
              <a:rPr lang="en-US" sz="4000" dirty="0"/>
              <a:t> me testament </a:t>
            </a:r>
            <a:r>
              <a:rPr lang="en-US" sz="4000" dirty="0" err="1"/>
              <a:t>është</a:t>
            </a:r>
            <a:r>
              <a:rPr lang="en-US" sz="4000" dirty="0"/>
              <a:t> </a:t>
            </a:r>
            <a:r>
              <a:rPr lang="en-US" sz="4000" dirty="0" err="1"/>
              <a:t>tërësisht</a:t>
            </a:r>
            <a:r>
              <a:rPr lang="en-US" sz="4000" dirty="0"/>
              <a:t> </a:t>
            </a:r>
            <a:r>
              <a:rPr lang="en-US" sz="4000" dirty="0" err="1"/>
              <a:t>i</a:t>
            </a:r>
            <a:r>
              <a:rPr lang="en-US" sz="4000" dirty="0"/>
              <a:t> </a:t>
            </a:r>
            <a:r>
              <a:rPr lang="en-US" sz="4000" dirty="0" err="1"/>
              <a:t>pavlefshëm</a:t>
            </a:r>
            <a:r>
              <a:rPr lang="en-US" sz="4000" dirty="0"/>
              <a:t>, </a:t>
            </a:r>
            <a:r>
              <a:rPr lang="en-US" sz="4000" dirty="0" err="1"/>
              <a:t>noteri</a:t>
            </a:r>
            <a:r>
              <a:rPr lang="en-US" sz="4000" dirty="0"/>
              <a:t>, me </a:t>
            </a:r>
            <a:r>
              <a:rPr lang="en-US" sz="4000" dirty="0" err="1"/>
              <a:t>vendim</a:t>
            </a:r>
            <a:r>
              <a:rPr lang="en-US" sz="4000" dirty="0"/>
              <a:t> </a:t>
            </a:r>
            <a:r>
              <a:rPr lang="en-US" sz="4000" dirty="0" err="1"/>
              <a:t>të</a:t>
            </a:r>
            <a:r>
              <a:rPr lang="en-US" sz="4000" dirty="0"/>
              <a:t> </a:t>
            </a:r>
            <a:r>
              <a:rPr lang="en-US" sz="4000" dirty="0" err="1"/>
              <a:t>arsyetuar</a:t>
            </a:r>
            <a:r>
              <a:rPr lang="en-US" sz="4000" dirty="0"/>
              <a:t>, </a:t>
            </a:r>
            <a:r>
              <a:rPr lang="en-US" sz="4000" dirty="0" err="1"/>
              <a:t>shpall</a:t>
            </a:r>
            <a:r>
              <a:rPr lang="en-US" sz="4000" dirty="0"/>
              <a:t> </a:t>
            </a:r>
            <a:r>
              <a:rPr lang="en-US" sz="4000" dirty="0" err="1"/>
              <a:t>pavlefshmërinë</a:t>
            </a:r>
            <a:r>
              <a:rPr lang="en-US" sz="4000" dirty="0"/>
              <a:t> e </a:t>
            </a:r>
            <a:r>
              <a:rPr lang="en-US" sz="4000" dirty="0" err="1"/>
              <a:t>testamentit</a:t>
            </a:r>
            <a:r>
              <a:rPr lang="en-US" sz="4000" dirty="0"/>
              <a:t> </a:t>
            </a:r>
            <a:r>
              <a:rPr lang="en-US" sz="4000" dirty="0" err="1"/>
              <a:t>dhe</a:t>
            </a:r>
            <a:r>
              <a:rPr lang="en-US" sz="4000" dirty="0"/>
              <a:t> </a:t>
            </a:r>
            <a:r>
              <a:rPr lang="en-US" sz="4000" dirty="0" err="1"/>
              <a:t>vijon</a:t>
            </a:r>
            <a:r>
              <a:rPr lang="en-US" sz="4000" dirty="0"/>
              <a:t> me </a:t>
            </a:r>
            <a:r>
              <a:rPr lang="en-US" sz="4000" dirty="0" err="1"/>
              <a:t>lëshimin</a:t>
            </a:r>
            <a:r>
              <a:rPr lang="en-US" sz="4000" dirty="0"/>
              <a:t> e </a:t>
            </a:r>
            <a:r>
              <a:rPr lang="en-US" sz="4000" dirty="0" err="1"/>
              <a:t>dëshmisë</a:t>
            </a:r>
            <a:r>
              <a:rPr lang="en-US" sz="4000" dirty="0"/>
              <a:t> </a:t>
            </a:r>
            <a:r>
              <a:rPr lang="en-US" sz="4000" dirty="0" err="1"/>
              <a:t>së</a:t>
            </a:r>
            <a:r>
              <a:rPr lang="en-US" sz="4000" dirty="0"/>
              <a:t> </a:t>
            </a:r>
            <a:r>
              <a:rPr lang="en-US" sz="4000" dirty="0" err="1"/>
              <a:t>trashëgimisë</a:t>
            </a:r>
            <a:r>
              <a:rPr lang="en-US" sz="4000" dirty="0"/>
              <a:t> </a:t>
            </a:r>
            <a:r>
              <a:rPr lang="en-US" sz="4000" dirty="0" err="1"/>
              <a:t>ligjore</a:t>
            </a:r>
            <a:r>
              <a:rPr lang="en-US" sz="4000" dirty="0"/>
              <a:t>. </a:t>
            </a:r>
          </a:p>
          <a:p>
            <a:r>
              <a:rPr lang="en-US" sz="4000" dirty="0"/>
              <a:t>…………………3. </a:t>
            </a:r>
            <a:r>
              <a:rPr lang="en-US" sz="4000" dirty="0" err="1"/>
              <a:t>Në</a:t>
            </a:r>
            <a:r>
              <a:rPr lang="en-US" sz="4000" dirty="0"/>
              <a:t> </a:t>
            </a:r>
            <a:r>
              <a:rPr lang="en-US" sz="4000" dirty="0" err="1"/>
              <a:t>rast</a:t>
            </a:r>
            <a:r>
              <a:rPr lang="en-US" sz="4000" dirty="0"/>
              <a:t> se </a:t>
            </a:r>
            <a:r>
              <a:rPr lang="en-US" sz="4000" dirty="0" err="1"/>
              <a:t>testamenti</a:t>
            </a:r>
            <a:r>
              <a:rPr lang="en-US" sz="4000" dirty="0"/>
              <a:t> </a:t>
            </a:r>
            <a:r>
              <a:rPr lang="en-US" sz="4000" dirty="0" err="1"/>
              <a:t>shpallet</a:t>
            </a:r>
            <a:r>
              <a:rPr lang="en-US" sz="4000" dirty="0"/>
              <a:t> </a:t>
            </a:r>
            <a:r>
              <a:rPr lang="en-US" sz="4000" dirty="0" err="1"/>
              <a:t>pjesërisht</a:t>
            </a:r>
            <a:r>
              <a:rPr lang="en-US" sz="4000" dirty="0"/>
              <a:t> </a:t>
            </a:r>
            <a:r>
              <a:rPr lang="en-US" sz="4000" dirty="0" err="1"/>
              <a:t>i</a:t>
            </a:r>
            <a:r>
              <a:rPr lang="en-US" sz="4000" dirty="0"/>
              <a:t> </a:t>
            </a:r>
            <a:r>
              <a:rPr lang="en-US" sz="4000" dirty="0" err="1"/>
              <a:t>pavlefshëm</a:t>
            </a:r>
            <a:r>
              <a:rPr lang="en-US" sz="4000" dirty="0"/>
              <a:t>, </a:t>
            </a:r>
            <a:r>
              <a:rPr lang="en-US" sz="4000" dirty="0" err="1"/>
              <a:t>procedohet</a:t>
            </a:r>
            <a:r>
              <a:rPr lang="en-US" sz="4000" dirty="0"/>
              <a:t> </a:t>
            </a:r>
            <a:r>
              <a:rPr lang="en-US" sz="4000" dirty="0" err="1"/>
              <a:t>sipas</a:t>
            </a:r>
            <a:r>
              <a:rPr lang="en-US" sz="4000" dirty="0"/>
              <a:t> </a:t>
            </a:r>
            <a:r>
              <a:rPr lang="en-US" sz="4000" dirty="0" err="1"/>
              <a:t>dispozitës</a:t>
            </a:r>
            <a:r>
              <a:rPr lang="en-US" sz="4000" dirty="0"/>
              <a:t> </a:t>
            </a:r>
            <a:r>
              <a:rPr lang="en-US" sz="4000" dirty="0" err="1"/>
              <a:t>së</a:t>
            </a:r>
            <a:r>
              <a:rPr lang="en-US" sz="4000" dirty="0"/>
              <a:t> </a:t>
            </a:r>
            <a:r>
              <a:rPr lang="en-US" sz="4000" dirty="0" err="1"/>
              <a:t>mësipërme</a:t>
            </a:r>
            <a:r>
              <a:rPr lang="en-US" sz="4000" dirty="0"/>
              <a:t> </a:t>
            </a:r>
            <a:r>
              <a:rPr lang="en-US" sz="4000" dirty="0" err="1"/>
              <a:t>dhe</a:t>
            </a:r>
            <a:r>
              <a:rPr lang="en-US" sz="4000" dirty="0"/>
              <a:t> </a:t>
            </a:r>
            <a:r>
              <a:rPr lang="en-US" sz="4000" dirty="0" err="1"/>
              <a:t>dëshmia</a:t>
            </a:r>
            <a:r>
              <a:rPr lang="en-US" sz="4000" dirty="0"/>
              <a:t> e </a:t>
            </a:r>
            <a:r>
              <a:rPr lang="en-US" sz="4000" dirty="0" err="1"/>
              <a:t>trashëgimisë</a:t>
            </a:r>
            <a:r>
              <a:rPr lang="en-US" sz="4000" dirty="0"/>
              <a:t> </a:t>
            </a:r>
            <a:r>
              <a:rPr lang="en-US" sz="4000" dirty="0" err="1"/>
              <a:t>ligjore</a:t>
            </a:r>
            <a:r>
              <a:rPr lang="en-US" sz="4000" dirty="0"/>
              <a:t> </a:t>
            </a:r>
            <a:r>
              <a:rPr lang="en-US" sz="4000" dirty="0" err="1"/>
              <a:t>lëshohet</a:t>
            </a:r>
            <a:r>
              <a:rPr lang="en-US" sz="4000" dirty="0"/>
              <a:t> </a:t>
            </a:r>
            <a:r>
              <a:rPr lang="en-US" sz="4000" dirty="0" err="1"/>
              <a:t>vetëm</a:t>
            </a:r>
            <a:r>
              <a:rPr lang="en-US" sz="4000" dirty="0"/>
              <a:t> </a:t>
            </a:r>
            <a:r>
              <a:rPr lang="en-US" sz="4000" dirty="0" err="1"/>
              <a:t>për</a:t>
            </a:r>
            <a:r>
              <a:rPr lang="en-US" sz="4000" dirty="0"/>
              <a:t> </a:t>
            </a:r>
            <a:r>
              <a:rPr lang="en-US" sz="4000" dirty="0" err="1"/>
              <a:t>atë</a:t>
            </a:r>
            <a:r>
              <a:rPr lang="en-US" sz="4000" dirty="0"/>
              <a:t> </a:t>
            </a:r>
            <a:r>
              <a:rPr lang="en-US" sz="4000" dirty="0" err="1"/>
              <a:t>pjesë</a:t>
            </a:r>
            <a:r>
              <a:rPr lang="en-US" sz="4000" dirty="0"/>
              <a:t> </a:t>
            </a:r>
            <a:r>
              <a:rPr lang="en-US" sz="4000" dirty="0" err="1"/>
              <a:t>të</a:t>
            </a:r>
            <a:r>
              <a:rPr lang="en-US" sz="4000" dirty="0"/>
              <a:t> </a:t>
            </a:r>
            <a:r>
              <a:rPr lang="en-US" sz="4000" dirty="0" err="1"/>
              <a:t>disponimeve</a:t>
            </a:r>
            <a:r>
              <a:rPr lang="en-US" sz="4000" dirty="0"/>
              <a:t> </a:t>
            </a:r>
            <a:r>
              <a:rPr lang="en-US" sz="4000" dirty="0" err="1"/>
              <a:t>të</a:t>
            </a:r>
            <a:r>
              <a:rPr lang="en-US" sz="4000" dirty="0"/>
              <a:t> </a:t>
            </a:r>
            <a:r>
              <a:rPr lang="en-US" sz="4000" dirty="0" err="1"/>
              <a:t>testamentit</a:t>
            </a:r>
            <a:r>
              <a:rPr lang="en-US" sz="4000" dirty="0"/>
              <a:t>, </a:t>
            </a:r>
            <a:r>
              <a:rPr lang="en-US" sz="4000" dirty="0" err="1"/>
              <a:t>që</a:t>
            </a:r>
            <a:r>
              <a:rPr lang="en-US" sz="4000" dirty="0"/>
              <a:t> </a:t>
            </a:r>
            <a:r>
              <a:rPr lang="en-US" sz="4000" dirty="0" err="1"/>
              <a:t>deklarohen</a:t>
            </a:r>
            <a:r>
              <a:rPr lang="en-US" sz="4000" dirty="0"/>
              <a:t> </a:t>
            </a:r>
            <a:r>
              <a:rPr lang="en-US" sz="4000" dirty="0" err="1"/>
              <a:t>të</a:t>
            </a:r>
            <a:r>
              <a:rPr lang="en-US" sz="4000" dirty="0"/>
              <a:t> </a:t>
            </a:r>
            <a:r>
              <a:rPr lang="en-US" sz="4000" dirty="0" err="1"/>
              <a:t>pavlefshme</a:t>
            </a:r>
            <a:r>
              <a:rPr lang="en-US" sz="4000" dirty="0"/>
              <a:t>. </a:t>
            </a:r>
          </a:p>
          <a:p>
            <a:r>
              <a:rPr lang="en-US" sz="4000" dirty="0"/>
              <a:t>…………4. </a:t>
            </a:r>
            <a:r>
              <a:rPr lang="en-US" sz="4000" dirty="0" err="1"/>
              <a:t>Noteri</a:t>
            </a:r>
            <a:r>
              <a:rPr lang="en-US" sz="4000" dirty="0"/>
              <a:t>, </a:t>
            </a:r>
            <a:r>
              <a:rPr lang="en-US" sz="4000" dirty="0" err="1"/>
              <a:t>në</a:t>
            </a:r>
            <a:r>
              <a:rPr lang="en-US" sz="4000" dirty="0"/>
              <a:t> </a:t>
            </a:r>
            <a:r>
              <a:rPr lang="en-US" sz="4000" dirty="0" err="1"/>
              <a:t>çastin</a:t>
            </a:r>
            <a:r>
              <a:rPr lang="en-US" sz="4000" dirty="0"/>
              <a:t> e </a:t>
            </a:r>
            <a:r>
              <a:rPr lang="en-US" sz="4000" dirty="0" err="1"/>
              <a:t>çeljes</a:t>
            </a:r>
            <a:r>
              <a:rPr lang="en-US" sz="4000" dirty="0"/>
              <a:t> </a:t>
            </a:r>
            <a:r>
              <a:rPr lang="en-US" sz="4000" dirty="0" err="1"/>
              <a:t>së</a:t>
            </a:r>
            <a:r>
              <a:rPr lang="en-US" sz="4000" dirty="0"/>
              <a:t> </a:t>
            </a:r>
            <a:r>
              <a:rPr lang="en-US" sz="4000" dirty="0" err="1"/>
              <a:t>trashëgimisë</a:t>
            </a:r>
            <a:r>
              <a:rPr lang="en-US" sz="4000" dirty="0"/>
              <a:t> </a:t>
            </a:r>
            <a:r>
              <a:rPr lang="en-US" sz="4000" dirty="0" err="1"/>
              <a:t>testamentare</a:t>
            </a:r>
            <a:r>
              <a:rPr lang="en-US" sz="4000" dirty="0"/>
              <a:t>, </a:t>
            </a:r>
            <a:r>
              <a:rPr lang="en-US" sz="4000" dirty="0" err="1"/>
              <a:t>përcakton</a:t>
            </a:r>
            <a:r>
              <a:rPr lang="en-US" sz="4000" dirty="0"/>
              <a:t> </a:t>
            </a:r>
            <a:r>
              <a:rPr lang="en-US" sz="4000" dirty="0" err="1"/>
              <a:t>trashëgimtarët</a:t>
            </a:r>
            <a:r>
              <a:rPr lang="en-US" sz="4000" dirty="0"/>
              <a:t> </a:t>
            </a:r>
            <a:r>
              <a:rPr lang="en-US" sz="4000" dirty="0" err="1"/>
              <a:t>që</a:t>
            </a:r>
            <a:r>
              <a:rPr lang="en-US" sz="4000" dirty="0"/>
              <a:t> </a:t>
            </a:r>
            <a:r>
              <a:rPr lang="en-US" sz="4000" dirty="0" err="1"/>
              <a:t>përfitojnë</a:t>
            </a:r>
            <a:r>
              <a:rPr lang="en-US" sz="4000" dirty="0"/>
              <a:t> </a:t>
            </a:r>
            <a:r>
              <a:rPr lang="en-US" sz="4000" dirty="0" err="1"/>
              <a:t>nga</a:t>
            </a:r>
            <a:r>
              <a:rPr lang="en-US" sz="4000" dirty="0"/>
              <a:t> </a:t>
            </a:r>
            <a:r>
              <a:rPr lang="en-US" sz="4000" dirty="0" err="1"/>
              <a:t>rezerva</a:t>
            </a:r>
            <a:r>
              <a:rPr lang="en-US" sz="4000" dirty="0"/>
              <a:t> </a:t>
            </a:r>
            <a:r>
              <a:rPr lang="en-US" sz="4000" dirty="0" err="1"/>
              <a:t>ligjore</a:t>
            </a:r>
            <a:r>
              <a:rPr lang="en-US" sz="4000" dirty="0"/>
              <a:t> </a:t>
            </a:r>
            <a:r>
              <a:rPr lang="en-US" sz="4000" dirty="0" err="1"/>
              <a:t>dhe</a:t>
            </a:r>
            <a:r>
              <a:rPr lang="en-US" sz="4000" dirty="0"/>
              <a:t> </a:t>
            </a:r>
            <a:r>
              <a:rPr lang="en-US" sz="4000" dirty="0" err="1"/>
              <a:t>i</a:t>
            </a:r>
            <a:r>
              <a:rPr lang="en-US" sz="4000" dirty="0"/>
              <a:t> </a:t>
            </a:r>
            <a:r>
              <a:rPr lang="en-US" sz="4000" dirty="0" err="1"/>
              <a:t>përfshin</a:t>
            </a:r>
            <a:r>
              <a:rPr lang="en-US" sz="4000" dirty="0"/>
              <a:t> </a:t>
            </a:r>
            <a:r>
              <a:rPr lang="en-US" sz="4000" dirty="0" err="1"/>
              <a:t>ata</a:t>
            </a:r>
            <a:r>
              <a:rPr lang="en-US" sz="4000" dirty="0"/>
              <a:t> </a:t>
            </a:r>
            <a:r>
              <a:rPr lang="en-US" sz="4000" dirty="0" err="1"/>
              <a:t>në</a:t>
            </a:r>
            <a:r>
              <a:rPr lang="en-US" sz="4000" dirty="0"/>
              <a:t> </a:t>
            </a:r>
            <a:r>
              <a:rPr lang="en-US" sz="4000" dirty="0" err="1"/>
              <a:t>dëshminë</a:t>
            </a:r>
            <a:r>
              <a:rPr lang="en-US" sz="4000" dirty="0"/>
              <a:t> e </a:t>
            </a:r>
            <a:r>
              <a:rPr lang="en-US" sz="4000" dirty="0" err="1"/>
              <a:t>trashëgimisë</a:t>
            </a:r>
            <a:r>
              <a:rPr lang="en-US" sz="4000" dirty="0"/>
              <a:t>, duke </a:t>
            </a:r>
            <a:r>
              <a:rPr lang="en-US" sz="4000" dirty="0" err="1"/>
              <a:t>arsyetuar</a:t>
            </a:r>
            <a:r>
              <a:rPr lang="en-US" sz="4000" dirty="0"/>
              <a:t> </a:t>
            </a:r>
            <a:r>
              <a:rPr lang="en-US" sz="4000" dirty="0" err="1"/>
              <a:t>në</a:t>
            </a:r>
            <a:r>
              <a:rPr lang="en-US" sz="4000" dirty="0"/>
              <a:t> </a:t>
            </a:r>
            <a:r>
              <a:rPr lang="en-US" sz="4000" dirty="0" err="1"/>
              <a:t>lidhje</a:t>
            </a:r>
            <a:r>
              <a:rPr lang="en-US" sz="4000" dirty="0"/>
              <a:t> me </a:t>
            </a:r>
            <a:r>
              <a:rPr lang="en-US" sz="4000" dirty="0" err="1"/>
              <a:t>përfshirjen</a:t>
            </a:r>
            <a:r>
              <a:rPr lang="en-US" sz="4000" dirty="0"/>
              <a:t> </a:t>
            </a:r>
            <a:r>
              <a:rPr lang="en-US" sz="4000" dirty="0" err="1"/>
              <a:t>si</a:t>
            </a:r>
            <a:r>
              <a:rPr lang="en-US" sz="4000" dirty="0"/>
              <a:t> </a:t>
            </a:r>
            <a:r>
              <a:rPr lang="en-US" sz="4000" dirty="0" err="1"/>
              <a:t>trashëgimtarë</a:t>
            </a:r>
            <a:r>
              <a:rPr lang="en-US" sz="4000" dirty="0"/>
              <a:t> </a:t>
            </a:r>
            <a:r>
              <a:rPr lang="en-US" sz="4000" dirty="0" err="1" smtClean="0"/>
              <a:t>përfitues</a:t>
            </a:r>
            <a:r>
              <a:rPr lang="en-US" sz="4000" dirty="0" smtClean="0"/>
              <a:t> </a:t>
            </a:r>
            <a:r>
              <a:rPr lang="en-US" sz="4000" dirty="0" err="1"/>
              <a:t>nga</a:t>
            </a:r>
            <a:r>
              <a:rPr lang="en-US" sz="4000" dirty="0"/>
              <a:t> </a:t>
            </a:r>
            <a:r>
              <a:rPr lang="en-US" sz="4000" dirty="0" err="1"/>
              <a:t>rezerva</a:t>
            </a:r>
            <a:r>
              <a:rPr lang="en-US" sz="4000" dirty="0"/>
              <a:t> </a:t>
            </a:r>
            <a:r>
              <a:rPr lang="en-US" sz="4000" dirty="0" err="1"/>
              <a:t>ligjore</a:t>
            </a:r>
            <a:r>
              <a:rPr lang="en-US" sz="4000" dirty="0"/>
              <a:t>. </a:t>
            </a:r>
          </a:p>
          <a:p>
            <a:r>
              <a:rPr lang="en-US" sz="4000" dirty="0"/>
              <a:t>……….5. </a:t>
            </a:r>
            <a:r>
              <a:rPr lang="en-US" sz="4000" dirty="0" err="1"/>
              <a:t>Noteri</a:t>
            </a:r>
            <a:r>
              <a:rPr lang="en-US" sz="4000" dirty="0"/>
              <a:t>, </a:t>
            </a:r>
            <a:r>
              <a:rPr lang="en-US" sz="4000" dirty="0" err="1"/>
              <a:t>gjatë</a:t>
            </a:r>
            <a:r>
              <a:rPr lang="en-US" sz="4000" dirty="0"/>
              <a:t> </a:t>
            </a:r>
            <a:r>
              <a:rPr lang="en-US" sz="4000" dirty="0" err="1"/>
              <a:t>hartimit</a:t>
            </a:r>
            <a:r>
              <a:rPr lang="en-US" sz="4000" dirty="0"/>
              <a:t> </a:t>
            </a:r>
            <a:r>
              <a:rPr lang="en-US" sz="4000" dirty="0" err="1"/>
              <a:t>të</a:t>
            </a:r>
            <a:r>
              <a:rPr lang="en-US" sz="4000" dirty="0"/>
              <a:t> </a:t>
            </a:r>
            <a:r>
              <a:rPr lang="en-US" sz="4000" dirty="0" err="1"/>
              <a:t>dëshmisë</a:t>
            </a:r>
            <a:r>
              <a:rPr lang="en-US" sz="4000" dirty="0"/>
              <a:t> </a:t>
            </a:r>
            <a:r>
              <a:rPr lang="en-US" sz="4000" dirty="0" err="1"/>
              <a:t>testamentare</a:t>
            </a:r>
            <a:r>
              <a:rPr lang="en-US" sz="4000" dirty="0"/>
              <a:t>, </a:t>
            </a:r>
            <a:r>
              <a:rPr lang="en-US" sz="4000" dirty="0" err="1"/>
              <a:t>arsyeton</a:t>
            </a:r>
            <a:r>
              <a:rPr lang="en-US" sz="4000" dirty="0"/>
              <a:t> </a:t>
            </a:r>
            <a:r>
              <a:rPr lang="en-US" sz="4000" dirty="0" err="1"/>
              <a:t>në</a:t>
            </a:r>
            <a:r>
              <a:rPr lang="en-US" sz="4000" dirty="0"/>
              <a:t> </a:t>
            </a:r>
            <a:r>
              <a:rPr lang="en-US" sz="4000" dirty="0" err="1"/>
              <a:t>lidhje</a:t>
            </a:r>
            <a:r>
              <a:rPr lang="en-US" sz="4000" dirty="0"/>
              <a:t> me </a:t>
            </a:r>
            <a:r>
              <a:rPr lang="en-US" sz="4000" dirty="0" err="1"/>
              <a:t>ekzistencën</a:t>
            </a:r>
            <a:r>
              <a:rPr lang="en-US" sz="4000" dirty="0"/>
              <a:t> e </a:t>
            </a:r>
            <a:r>
              <a:rPr lang="en-US" sz="4000" dirty="0" err="1"/>
              <a:t>trashëgimtarit</a:t>
            </a:r>
            <a:r>
              <a:rPr lang="en-US" sz="4000" dirty="0"/>
              <a:t>/</a:t>
            </a:r>
            <a:r>
              <a:rPr lang="en-US" sz="4000" dirty="0" err="1"/>
              <a:t>ve</a:t>
            </a:r>
            <a:r>
              <a:rPr lang="en-US" sz="4000" dirty="0"/>
              <a:t> </a:t>
            </a:r>
            <a:r>
              <a:rPr lang="en-US" sz="4000" dirty="0" err="1"/>
              <a:t>që</a:t>
            </a:r>
            <a:r>
              <a:rPr lang="en-US" sz="4000" dirty="0"/>
              <a:t> </a:t>
            </a:r>
            <a:r>
              <a:rPr lang="en-US" sz="4000" dirty="0" err="1"/>
              <a:t>përfiton</a:t>
            </a:r>
            <a:r>
              <a:rPr lang="en-US" sz="4000" dirty="0"/>
              <a:t> </a:t>
            </a:r>
            <a:r>
              <a:rPr lang="en-US" sz="4000" dirty="0" err="1"/>
              <a:t>nga</a:t>
            </a:r>
            <a:r>
              <a:rPr lang="en-US" sz="4000" dirty="0"/>
              <a:t> </a:t>
            </a:r>
            <a:r>
              <a:rPr lang="en-US" sz="4000" dirty="0" err="1"/>
              <a:t>rezerva</a:t>
            </a:r>
            <a:r>
              <a:rPr lang="en-US" sz="4000" dirty="0"/>
              <a:t> </a:t>
            </a:r>
            <a:r>
              <a:rPr lang="en-US" sz="4000" dirty="0" err="1"/>
              <a:t>ligjore</a:t>
            </a:r>
            <a:r>
              <a:rPr lang="en-US" sz="4000" dirty="0"/>
              <a:t> </a:t>
            </a:r>
            <a:r>
              <a:rPr lang="en-US" sz="4000" dirty="0" err="1"/>
              <a:t>dhe</a:t>
            </a:r>
            <a:r>
              <a:rPr lang="en-US" sz="4000" dirty="0"/>
              <a:t> </a:t>
            </a:r>
            <a:r>
              <a:rPr lang="en-US" sz="4000" dirty="0" err="1"/>
              <a:t>përfshin</a:t>
            </a:r>
            <a:r>
              <a:rPr lang="en-US" sz="4000" dirty="0"/>
              <a:t> </a:t>
            </a:r>
            <a:r>
              <a:rPr lang="en-US" sz="4000" dirty="0" err="1"/>
              <a:t>këta</a:t>
            </a:r>
            <a:r>
              <a:rPr lang="en-US" sz="4000" dirty="0"/>
              <a:t> </a:t>
            </a:r>
            <a:r>
              <a:rPr lang="en-US" sz="4000" dirty="0" err="1"/>
              <a:t>trashëgimtarë</a:t>
            </a:r>
            <a:r>
              <a:rPr lang="en-US" sz="4000" dirty="0"/>
              <a:t> </a:t>
            </a:r>
            <a:r>
              <a:rPr lang="en-US" sz="4000" dirty="0" err="1"/>
              <a:t>si</a:t>
            </a:r>
            <a:r>
              <a:rPr lang="en-US" sz="4000" dirty="0"/>
              <a:t> </a:t>
            </a:r>
            <a:r>
              <a:rPr lang="en-US" sz="4000" dirty="0" err="1"/>
              <a:t>trashëgimtarë</a:t>
            </a:r>
            <a:r>
              <a:rPr lang="en-US" sz="4000" dirty="0"/>
              <a:t> </a:t>
            </a:r>
            <a:r>
              <a:rPr lang="en-US" sz="4000" dirty="0" err="1"/>
              <a:t>testamentarë</a:t>
            </a:r>
            <a:r>
              <a:rPr lang="en-US" sz="4000" dirty="0"/>
              <a:t>, duke </a:t>
            </a:r>
            <a:r>
              <a:rPr lang="en-US" sz="4000" dirty="0" err="1"/>
              <a:t>përcaktuar</a:t>
            </a:r>
            <a:r>
              <a:rPr lang="en-US" sz="4000" dirty="0"/>
              <a:t> e </a:t>
            </a:r>
            <a:r>
              <a:rPr lang="en-US" sz="4000" dirty="0" err="1"/>
              <a:t>specifikuar</a:t>
            </a:r>
            <a:r>
              <a:rPr lang="en-US" sz="4000" dirty="0"/>
              <a:t> </a:t>
            </a:r>
            <a:r>
              <a:rPr lang="en-US" sz="4000" dirty="0" err="1"/>
              <a:t>qartë</a:t>
            </a:r>
            <a:r>
              <a:rPr lang="en-US" sz="4000" dirty="0"/>
              <a:t> </a:t>
            </a:r>
            <a:r>
              <a:rPr lang="en-US" sz="4000" dirty="0" err="1"/>
              <a:t>edhe</a:t>
            </a:r>
            <a:r>
              <a:rPr lang="en-US" sz="4000" dirty="0"/>
              <a:t> </a:t>
            </a:r>
            <a:r>
              <a:rPr lang="en-US" sz="4000" dirty="0" err="1"/>
              <a:t>pjesët</a:t>
            </a:r>
            <a:r>
              <a:rPr lang="en-US" sz="4000" dirty="0"/>
              <a:t> </a:t>
            </a:r>
            <a:r>
              <a:rPr lang="en-US" sz="4000" dirty="0" err="1"/>
              <a:t>përkatëse</a:t>
            </a:r>
            <a:r>
              <a:rPr lang="en-US" sz="4000" dirty="0"/>
              <a:t> </a:t>
            </a:r>
            <a:r>
              <a:rPr lang="en-US" sz="4000" dirty="0" err="1"/>
              <a:t>të</a:t>
            </a:r>
            <a:r>
              <a:rPr lang="en-US" sz="4000" dirty="0"/>
              <a:t> </a:t>
            </a:r>
            <a:r>
              <a:rPr lang="en-US" sz="4000" dirty="0" err="1"/>
              <a:t>tyre</a:t>
            </a:r>
            <a:r>
              <a:rPr lang="en-US" sz="4000" dirty="0"/>
              <a:t>. </a:t>
            </a:r>
          </a:p>
          <a:p>
            <a:r>
              <a:rPr lang="en-US" sz="4000" dirty="0"/>
              <a:t>………….6. </a:t>
            </a:r>
            <a:r>
              <a:rPr lang="en-US" sz="4000" dirty="0" err="1"/>
              <a:t>Noteri</a:t>
            </a:r>
            <a:r>
              <a:rPr lang="en-US" sz="4000" dirty="0"/>
              <a:t>, </a:t>
            </a:r>
            <a:r>
              <a:rPr lang="en-US" sz="4000" dirty="0" err="1"/>
              <a:t>kur</a:t>
            </a:r>
            <a:r>
              <a:rPr lang="en-US" sz="4000" dirty="0"/>
              <a:t> </a:t>
            </a:r>
            <a:r>
              <a:rPr lang="en-US" sz="4000" dirty="0" err="1"/>
              <a:t>konstaton</a:t>
            </a:r>
            <a:r>
              <a:rPr lang="en-US" sz="4000" dirty="0"/>
              <a:t> </a:t>
            </a:r>
            <a:r>
              <a:rPr lang="en-US" sz="4000" dirty="0" err="1"/>
              <a:t>pavlefshmërinë</a:t>
            </a:r>
            <a:r>
              <a:rPr lang="en-US" sz="4000" dirty="0"/>
              <a:t> e </a:t>
            </a:r>
            <a:r>
              <a:rPr lang="en-US" sz="4000" dirty="0" err="1"/>
              <a:t>pjesshme</a:t>
            </a:r>
            <a:r>
              <a:rPr lang="en-US" sz="4000" dirty="0"/>
              <a:t> </a:t>
            </a:r>
            <a:r>
              <a:rPr lang="en-US" sz="4000" dirty="0" err="1"/>
              <a:t>të</a:t>
            </a:r>
            <a:r>
              <a:rPr lang="en-US" sz="4000" dirty="0"/>
              <a:t> </a:t>
            </a:r>
            <a:r>
              <a:rPr lang="en-US" sz="4000" dirty="0" err="1"/>
              <a:t>disponimeve</a:t>
            </a:r>
            <a:r>
              <a:rPr lang="en-US" sz="4000" dirty="0"/>
              <a:t> </a:t>
            </a:r>
            <a:r>
              <a:rPr lang="en-US" sz="4000" dirty="0" err="1"/>
              <a:t>testamentare</a:t>
            </a:r>
            <a:r>
              <a:rPr lang="en-US" sz="4000" dirty="0"/>
              <a:t>, </a:t>
            </a:r>
            <a:r>
              <a:rPr lang="en-US" sz="4000" dirty="0" err="1"/>
              <a:t>të</a:t>
            </a:r>
            <a:r>
              <a:rPr lang="en-US" sz="4000" dirty="0"/>
              <a:t> </a:t>
            </a:r>
            <a:r>
              <a:rPr lang="en-US" sz="4000" dirty="0" err="1"/>
              <a:t>cilat</a:t>
            </a:r>
            <a:r>
              <a:rPr lang="en-US" sz="4000" dirty="0"/>
              <a:t> </a:t>
            </a:r>
            <a:r>
              <a:rPr lang="en-US" sz="4000" dirty="0" err="1"/>
              <a:t>vijnë</a:t>
            </a:r>
            <a:r>
              <a:rPr lang="en-US" sz="4000" dirty="0"/>
              <a:t> </a:t>
            </a:r>
            <a:r>
              <a:rPr lang="en-US" sz="4000" dirty="0" err="1"/>
              <a:t>në</a:t>
            </a:r>
            <a:r>
              <a:rPr lang="en-US" sz="4000" dirty="0"/>
              <a:t> </a:t>
            </a:r>
            <a:r>
              <a:rPr lang="en-US" sz="4000" dirty="0" err="1"/>
              <a:t>kundërshtim</a:t>
            </a:r>
            <a:r>
              <a:rPr lang="en-US" sz="4000" dirty="0"/>
              <a:t> me </a:t>
            </a:r>
            <a:r>
              <a:rPr lang="en-US" sz="4000" dirty="0" err="1"/>
              <a:t>parashikimet</a:t>
            </a:r>
            <a:r>
              <a:rPr lang="en-US" sz="4000" dirty="0"/>
              <a:t> e </a:t>
            </a:r>
            <a:r>
              <a:rPr lang="en-US" sz="4000" dirty="0" err="1"/>
              <a:t>Kodit</a:t>
            </a:r>
            <a:r>
              <a:rPr lang="en-US" sz="4000" dirty="0"/>
              <a:t> Civil, me </a:t>
            </a:r>
            <a:r>
              <a:rPr lang="en-US" sz="4000" dirty="0" err="1"/>
              <a:t>vendim</a:t>
            </a:r>
            <a:r>
              <a:rPr lang="en-US" sz="4000" dirty="0"/>
              <a:t> </a:t>
            </a:r>
            <a:r>
              <a:rPr lang="en-US" sz="4000" dirty="0" err="1"/>
              <a:t>të</a:t>
            </a:r>
            <a:r>
              <a:rPr lang="en-US" sz="4000" dirty="0"/>
              <a:t> </a:t>
            </a:r>
            <a:r>
              <a:rPr lang="en-US" sz="4000" dirty="0" err="1"/>
              <a:t>arsyetuar</a:t>
            </a:r>
            <a:r>
              <a:rPr lang="en-US" sz="4000" dirty="0"/>
              <a:t> </a:t>
            </a:r>
            <a:r>
              <a:rPr lang="en-US" sz="4000" dirty="0" err="1"/>
              <a:t>shpall</a:t>
            </a:r>
            <a:r>
              <a:rPr lang="en-US" sz="4000" dirty="0"/>
              <a:t> </a:t>
            </a:r>
            <a:r>
              <a:rPr lang="en-US" sz="4000" dirty="0" err="1"/>
              <a:t>pavlefshmërinë</a:t>
            </a:r>
            <a:r>
              <a:rPr lang="en-US" sz="4000" dirty="0"/>
              <a:t> e </a:t>
            </a:r>
            <a:r>
              <a:rPr lang="en-US" sz="4000" dirty="0" err="1"/>
              <a:t>pjesshme</a:t>
            </a:r>
            <a:r>
              <a:rPr lang="en-US" sz="4000" dirty="0"/>
              <a:t> </a:t>
            </a:r>
            <a:r>
              <a:rPr lang="en-US" sz="4000" dirty="0" err="1"/>
              <a:t>të</a:t>
            </a:r>
            <a:r>
              <a:rPr lang="en-US" sz="4000" dirty="0"/>
              <a:t> </a:t>
            </a:r>
            <a:r>
              <a:rPr lang="en-US" sz="4000" dirty="0" err="1"/>
              <a:t>testamentit</a:t>
            </a:r>
            <a:r>
              <a:rPr lang="en-US" sz="4000" dirty="0"/>
              <a:t> </a:t>
            </a:r>
            <a:r>
              <a:rPr lang="en-US" sz="4000" dirty="0" err="1"/>
              <a:t>dhe</a:t>
            </a:r>
            <a:r>
              <a:rPr lang="en-US" sz="4000" dirty="0"/>
              <a:t> </a:t>
            </a:r>
            <a:r>
              <a:rPr lang="en-US" sz="4000" dirty="0" err="1"/>
              <a:t>lëshon</a:t>
            </a:r>
            <a:r>
              <a:rPr lang="en-US" sz="4000" dirty="0"/>
              <a:t> </a:t>
            </a:r>
            <a:r>
              <a:rPr lang="en-US" sz="4000" dirty="0" err="1"/>
              <a:t>dëshminë</a:t>
            </a:r>
            <a:r>
              <a:rPr lang="en-US" sz="4000" dirty="0"/>
              <a:t> e </a:t>
            </a:r>
            <a:r>
              <a:rPr lang="en-US" sz="4000" dirty="0" err="1"/>
              <a:t>trashëgimisë</a:t>
            </a:r>
            <a:r>
              <a:rPr lang="en-US" sz="4000" dirty="0"/>
              <a:t> </a:t>
            </a:r>
            <a:r>
              <a:rPr lang="en-US" sz="4000" dirty="0" err="1"/>
              <a:t>testamentare</a:t>
            </a:r>
            <a:r>
              <a:rPr lang="en-US" sz="4000" dirty="0"/>
              <a:t> </a:t>
            </a:r>
            <a:r>
              <a:rPr lang="en-US" sz="4000" dirty="0" err="1"/>
              <a:t>dhe</a:t>
            </a:r>
            <a:r>
              <a:rPr lang="en-US" sz="4000" dirty="0"/>
              <a:t> </a:t>
            </a:r>
            <a:r>
              <a:rPr lang="en-US" sz="4000" dirty="0" err="1"/>
              <a:t>ligjore</a:t>
            </a:r>
            <a:r>
              <a:rPr lang="en-US" sz="4000" dirty="0"/>
              <a:t>. </a:t>
            </a:r>
          </a:p>
          <a:p>
            <a:r>
              <a:rPr lang="en-US" sz="4000" dirty="0"/>
              <a:t>…………..7. </a:t>
            </a:r>
            <a:r>
              <a:rPr lang="en-US" sz="4000" dirty="0" err="1"/>
              <a:t>Noteri</a:t>
            </a:r>
            <a:r>
              <a:rPr lang="en-US" sz="4000" dirty="0"/>
              <a:t>, </a:t>
            </a:r>
            <a:r>
              <a:rPr lang="en-US" sz="4000" dirty="0" err="1"/>
              <a:t>kur</a:t>
            </a:r>
            <a:r>
              <a:rPr lang="en-US" sz="4000" dirty="0"/>
              <a:t> </a:t>
            </a:r>
            <a:r>
              <a:rPr lang="en-US" sz="4000" dirty="0" err="1"/>
              <a:t>konstaton</a:t>
            </a:r>
            <a:r>
              <a:rPr lang="en-US" sz="4000" dirty="0"/>
              <a:t> </a:t>
            </a:r>
            <a:r>
              <a:rPr lang="en-US" sz="4000" dirty="0" err="1"/>
              <a:t>pavlefshmërinë</a:t>
            </a:r>
            <a:r>
              <a:rPr lang="en-US" sz="4000" dirty="0"/>
              <a:t> e </a:t>
            </a:r>
            <a:r>
              <a:rPr lang="en-US" sz="4000" dirty="0" err="1"/>
              <a:t>plotë</a:t>
            </a:r>
            <a:r>
              <a:rPr lang="en-US" sz="4000" dirty="0"/>
              <a:t> </a:t>
            </a:r>
            <a:r>
              <a:rPr lang="en-US" sz="4000" dirty="0" err="1"/>
              <a:t>të</a:t>
            </a:r>
            <a:r>
              <a:rPr lang="en-US" sz="4000" dirty="0"/>
              <a:t> </a:t>
            </a:r>
            <a:r>
              <a:rPr lang="en-US" sz="4000" dirty="0" err="1"/>
              <a:t>testamentit</a:t>
            </a:r>
            <a:r>
              <a:rPr lang="en-US" sz="4000" dirty="0"/>
              <a:t>, me </a:t>
            </a:r>
            <a:r>
              <a:rPr lang="en-US" sz="4000" dirty="0" err="1"/>
              <a:t>vendim</a:t>
            </a:r>
            <a:r>
              <a:rPr lang="en-US" sz="4000" dirty="0"/>
              <a:t> </a:t>
            </a:r>
            <a:r>
              <a:rPr lang="en-US" sz="4000" dirty="0" err="1"/>
              <a:t>të</a:t>
            </a:r>
            <a:r>
              <a:rPr lang="en-US" sz="4000" dirty="0"/>
              <a:t> </a:t>
            </a:r>
            <a:r>
              <a:rPr lang="en-US" sz="4000" dirty="0" err="1"/>
              <a:t>arsyetuar</a:t>
            </a:r>
            <a:r>
              <a:rPr lang="en-US" sz="4000" dirty="0"/>
              <a:t> </a:t>
            </a:r>
            <a:r>
              <a:rPr lang="en-US" sz="4000" dirty="0" err="1"/>
              <a:t>deklaron</a:t>
            </a:r>
            <a:r>
              <a:rPr lang="en-US" sz="4000" dirty="0"/>
              <a:t> me </a:t>
            </a:r>
            <a:r>
              <a:rPr lang="en-US" sz="4000" dirty="0" err="1"/>
              <a:t>vendim</a:t>
            </a:r>
            <a:r>
              <a:rPr lang="en-US" sz="4000" dirty="0"/>
              <a:t> </a:t>
            </a:r>
            <a:r>
              <a:rPr lang="en-US" sz="4000" dirty="0" err="1"/>
              <a:t>pavlefshmërinë</a:t>
            </a:r>
            <a:r>
              <a:rPr lang="en-US" sz="4000" dirty="0"/>
              <a:t> e </a:t>
            </a:r>
            <a:r>
              <a:rPr lang="en-US" sz="4000" dirty="0" err="1"/>
              <a:t>plotë</a:t>
            </a:r>
            <a:r>
              <a:rPr lang="en-US" sz="4000" dirty="0"/>
              <a:t> </a:t>
            </a:r>
            <a:r>
              <a:rPr lang="en-US" sz="4000" dirty="0" err="1"/>
              <a:t>të</a:t>
            </a:r>
            <a:r>
              <a:rPr lang="en-US" sz="4000" dirty="0"/>
              <a:t> </a:t>
            </a:r>
            <a:r>
              <a:rPr lang="en-US" sz="4000" dirty="0" err="1"/>
              <a:t>testamentit</a:t>
            </a:r>
            <a:r>
              <a:rPr lang="en-US" sz="4000" dirty="0"/>
              <a:t> </a:t>
            </a:r>
            <a:r>
              <a:rPr lang="en-US" sz="4000" dirty="0" err="1"/>
              <a:t>dhe</a:t>
            </a:r>
            <a:r>
              <a:rPr lang="en-US" sz="4000" dirty="0"/>
              <a:t> </a:t>
            </a:r>
            <a:r>
              <a:rPr lang="en-US" sz="4000" dirty="0" err="1"/>
              <a:t>në</a:t>
            </a:r>
            <a:r>
              <a:rPr lang="en-US" sz="4000" dirty="0"/>
              <a:t> </a:t>
            </a:r>
            <a:r>
              <a:rPr lang="en-US" sz="4000" dirty="0" err="1"/>
              <a:t>këtë</a:t>
            </a:r>
            <a:r>
              <a:rPr lang="en-US" sz="4000" dirty="0"/>
              <a:t> </a:t>
            </a:r>
            <a:r>
              <a:rPr lang="en-US" sz="4000" dirty="0" err="1"/>
              <a:t>rast</a:t>
            </a:r>
            <a:r>
              <a:rPr lang="en-US" sz="4000" dirty="0"/>
              <a:t> </a:t>
            </a:r>
            <a:r>
              <a:rPr lang="en-US" sz="4000" dirty="0" err="1"/>
              <a:t>procedon</a:t>
            </a:r>
            <a:r>
              <a:rPr lang="en-US" sz="4000" dirty="0"/>
              <a:t> </a:t>
            </a:r>
            <a:r>
              <a:rPr lang="en-US" sz="4000" dirty="0" err="1"/>
              <a:t>në</a:t>
            </a:r>
            <a:r>
              <a:rPr lang="en-US" sz="4000" dirty="0"/>
              <a:t> </a:t>
            </a:r>
            <a:r>
              <a:rPr lang="en-US" sz="4000" dirty="0" err="1"/>
              <a:t>lëshimin</a:t>
            </a:r>
            <a:r>
              <a:rPr lang="en-US" sz="4000" dirty="0"/>
              <a:t> e </a:t>
            </a:r>
            <a:r>
              <a:rPr lang="en-US" sz="4000" dirty="0" err="1"/>
              <a:t>dëshmisë</a:t>
            </a:r>
            <a:r>
              <a:rPr lang="en-US" sz="4000" dirty="0"/>
              <a:t> </a:t>
            </a:r>
            <a:r>
              <a:rPr lang="en-US" sz="4000" dirty="0" err="1"/>
              <a:t>së</a:t>
            </a:r>
            <a:r>
              <a:rPr lang="en-US" sz="4000" dirty="0"/>
              <a:t> </a:t>
            </a:r>
            <a:r>
              <a:rPr lang="en-US" sz="4000" dirty="0" err="1"/>
              <a:t>trashëgimisë</a:t>
            </a:r>
            <a:r>
              <a:rPr lang="en-US" sz="4000" dirty="0"/>
              <a:t> </a:t>
            </a:r>
            <a:r>
              <a:rPr lang="en-US" sz="4000" dirty="0" err="1"/>
              <a:t>ligjore</a:t>
            </a:r>
            <a:r>
              <a:rPr lang="en-US" sz="3800" dirty="0"/>
              <a:t>. </a:t>
            </a:r>
          </a:p>
          <a:p>
            <a:pPr marL="0" indent="0">
              <a:buNone/>
            </a:pPr>
            <a:endParaRPr lang="en-US" sz="3800" dirty="0"/>
          </a:p>
          <a:p>
            <a:endParaRPr lang="en-US" dirty="0"/>
          </a:p>
        </p:txBody>
      </p:sp>
    </p:spTree>
    <p:extLst>
      <p:ext uri="{BB962C8B-B14F-4D97-AF65-F5344CB8AC3E}">
        <p14:creationId xmlns:p14="http://schemas.microsoft.com/office/powerpoint/2010/main" val="22406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5EB7-1CDB-4F97-AD4F-08026556BED9}"/>
              </a:ext>
            </a:extLst>
          </p:cNvPr>
          <p:cNvSpPr>
            <a:spLocks noGrp="1"/>
          </p:cNvSpPr>
          <p:nvPr>
            <p:ph type="title"/>
          </p:nvPr>
        </p:nvSpPr>
        <p:spPr/>
        <p:txBody>
          <a:bodyPr/>
          <a:lstStyle/>
          <a:p>
            <a:pPr algn="ctr"/>
            <a:r>
              <a:rPr lang="en-US" b="1" dirty="0" err="1">
                <a:latin typeface="+mn-lt"/>
              </a:rPr>
              <a:t>Natyra</a:t>
            </a:r>
            <a:r>
              <a:rPr lang="en-US" b="1" dirty="0">
                <a:latin typeface="+mn-lt"/>
              </a:rPr>
              <a:t> e </a:t>
            </a:r>
            <a:r>
              <a:rPr lang="en-US" b="1" dirty="0" err="1">
                <a:latin typeface="+mn-lt"/>
              </a:rPr>
              <a:t>gjykimit</a:t>
            </a:r>
            <a:r>
              <a:rPr lang="en-US" b="1" dirty="0">
                <a:latin typeface="+mn-lt"/>
              </a:rPr>
              <a:t> </a:t>
            </a:r>
            <a:r>
              <a:rPr lang="en-US" b="1" dirty="0" err="1">
                <a:latin typeface="+mn-lt"/>
              </a:rPr>
              <a:t>administrativ</a:t>
            </a:r>
            <a:r>
              <a:rPr lang="en-US" b="1" dirty="0">
                <a:latin typeface="+mn-lt"/>
              </a:rPr>
              <a:t> </a:t>
            </a:r>
            <a:r>
              <a:rPr lang="en-US" b="1" dirty="0" err="1">
                <a:latin typeface="+mn-lt"/>
              </a:rPr>
              <a:t>përballë</a:t>
            </a:r>
            <a:r>
              <a:rPr lang="en-US" b="1" dirty="0">
                <a:latin typeface="+mn-lt"/>
              </a:rPr>
              <a:t> </a:t>
            </a:r>
            <a:r>
              <a:rPr lang="en-US" b="1" dirty="0" err="1">
                <a:latin typeface="+mn-lt"/>
              </a:rPr>
              <a:t>atij</a:t>
            </a:r>
            <a:r>
              <a:rPr lang="en-US" b="1" dirty="0">
                <a:latin typeface="+mn-lt"/>
              </a:rPr>
              <a:t> civil </a:t>
            </a:r>
            <a:r>
              <a:rPr lang="en-US" b="1" dirty="0" err="1">
                <a:latin typeface="+mn-lt"/>
              </a:rPr>
              <a:t>në</a:t>
            </a:r>
            <a:r>
              <a:rPr lang="en-US" b="1" dirty="0">
                <a:latin typeface="+mn-lt"/>
              </a:rPr>
              <a:t> </a:t>
            </a:r>
            <a:r>
              <a:rPr lang="en-US" b="1" dirty="0" err="1">
                <a:latin typeface="+mn-lt"/>
              </a:rPr>
              <a:t>çështjet</a:t>
            </a:r>
            <a:r>
              <a:rPr lang="en-US" b="1" dirty="0">
                <a:latin typeface="+mn-lt"/>
              </a:rPr>
              <a:t> me </a:t>
            </a:r>
            <a:r>
              <a:rPr lang="en-US" b="1" dirty="0" err="1">
                <a:latin typeface="+mn-lt"/>
              </a:rPr>
              <a:t>natyrë</a:t>
            </a:r>
            <a:r>
              <a:rPr lang="en-US" b="1" dirty="0">
                <a:latin typeface="+mn-lt"/>
              </a:rPr>
              <a:t> </a:t>
            </a:r>
            <a:r>
              <a:rPr lang="en-US" b="1" dirty="0" err="1">
                <a:latin typeface="+mn-lt"/>
              </a:rPr>
              <a:t>trashgimie</a:t>
            </a:r>
            <a:r>
              <a:rPr lang="en-US" b="1" dirty="0"/>
              <a:t>. </a:t>
            </a:r>
          </a:p>
        </p:txBody>
      </p:sp>
      <p:sp>
        <p:nvSpPr>
          <p:cNvPr id="3" name="Content Placeholder 2">
            <a:extLst>
              <a:ext uri="{FF2B5EF4-FFF2-40B4-BE49-F238E27FC236}">
                <a16:creationId xmlns:a16="http://schemas.microsoft.com/office/drawing/2014/main" id="{808456F7-7768-4C76-AF96-75A52799C018}"/>
              </a:ext>
            </a:extLst>
          </p:cNvPr>
          <p:cNvSpPr>
            <a:spLocks noGrp="1"/>
          </p:cNvSpPr>
          <p:nvPr>
            <p:ph idx="1"/>
          </p:nvPr>
        </p:nvSpPr>
        <p:spPr/>
        <p:txBody>
          <a:bodyPr>
            <a:normAutofit fontScale="92500" lnSpcReduction="20000"/>
          </a:bodyPr>
          <a:lstStyle/>
          <a:p>
            <a:endParaRPr lang="af-ZA" sz="1800" dirty="0">
              <a:effectLst/>
              <a:latin typeface="Arial" panose="020B0604020202020204" pitchFamily="34" charset="0"/>
              <a:ea typeface="Calibri" panose="020F0502020204030204" pitchFamily="34" charset="0"/>
            </a:endParaRPr>
          </a:p>
          <a:p>
            <a:r>
              <a:rPr lang="af-ZA" sz="2200" dirty="0">
                <a:ea typeface="Calibri" panose="020F0502020204030204" pitchFamily="34" charset="0"/>
                <a:cs typeface="Arial" panose="020B0604020202020204" pitchFamily="34" charset="0"/>
              </a:rPr>
              <a:t>G</a:t>
            </a:r>
            <a:r>
              <a:rPr lang="af-ZA" sz="2200" dirty="0">
                <a:effectLst/>
                <a:ea typeface="Calibri" panose="020F0502020204030204" pitchFamily="34" charset="0"/>
                <a:cs typeface="Arial" panose="020B0604020202020204" pitchFamily="34" charset="0"/>
              </a:rPr>
              <a:t>jykimi administrativ, për gjykimin e padisë me objekt kundërshtimin e aktit të noterit që ka refuzuar ose lëshuar dëshminë e trashgimsë, duhet të jetë një gjykim krejt </a:t>
            </a:r>
            <a:r>
              <a:rPr lang="af-ZA" sz="2200" i="1" dirty="0">
                <a:effectLst/>
                <a:ea typeface="Calibri" panose="020F0502020204030204" pitchFamily="34" charset="0"/>
                <a:cs typeface="Arial" panose="020B0604020202020204" pitchFamily="34" charset="0"/>
              </a:rPr>
              <a:t>sui generis</a:t>
            </a:r>
            <a:r>
              <a:rPr lang="af-ZA" sz="2200" i="1" dirty="0">
                <a:ea typeface="Calibri" panose="020F0502020204030204" pitchFamily="34" charset="0"/>
                <a:cs typeface="Arial" panose="020B0604020202020204" pitchFamily="34" charset="0"/>
              </a:rPr>
              <a:t>.</a:t>
            </a:r>
          </a:p>
          <a:p>
            <a:r>
              <a:rPr lang="af-ZA" sz="2200" dirty="0">
                <a:effectLst/>
                <a:ea typeface="Calibri" panose="020F0502020204030204" pitchFamily="34" charset="0"/>
                <a:cs typeface="Arial" panose="020B0604020202020204" pitchFamily="34" charset="0"/>
              </a:rPr>
              <a:t> Në analizë të dispozitave të mësipërme që lidhem me punën e noterit për lëshimin ose jo të dëshmisë së trashgmisë, apo për kontrollin e </a:t>
            </a:r>
            <a:r>
              <a:rPr lang="af-ZA" sz="2200" dirty="0" smtClean="0">
                <a:effectLst/>
                <a:ea typeface="Calibri" panose="020F0502020204030204" pitchFamily="34" charset="0"/>
                <a:cs typeface="Arial" panose="020B0604020202020204" pitchFamily="34" charset="0"/>
              </a:rPr>
              <a:t>vulletit </a:t>
            </a:r>
            <a:r>
              <a:rPr lang="af-ZA" sz="2200" dirty="0">
                <a:effectLst/>
                <a:ea typeface="Calibri" panose="020F0502020204030204" pitchFamily="34" charset="0"/>
                <a:cs typeface="Arial" panose="020B0604020202020204" pitchFamily="34" charset="0"/>
              </a:rPr>
              <a:t>të testatorit nga ana e tij,  nuk duhet të arijmë në përfundimin se : </a:t>
            </a:r>
          </a:p>
          <a:p>
            <a:pPr marL="342900" indent="-342900">
              <a:buAutoNum type="alphaLcParenR"/>
            </a:pPr>
            <a:r>
              <a:rPr lang="af-ZA" sz="2200" dirty="0">
                <a:ea typeface="Calibri" panose="020F0502020204030204" pitchFamily="34" charset="0"/>
                <a:cs typeface="Arial" panose="020B0604020202020204" pitchFamily="34" charset="0"/>
              </a:rPr>
              <a:t>N</a:t>
            </a:r>
            <a:r>
              <a:rPr lang="af-ZA" sz="2200" dirty="0">
                <a:effectLst/>
                <a:ea typeface="Calibri" panose="020F0502020204030204" pitchFamily="34" charset="0"/>
                <a:cs typeface="Arial" panose="020B0604020202020204" pitchFamily="34" charset="0"/>
              </a:rPr>
              <a:t>oteri publik është një organ administrativ dhe se</a:t>
            </a:r>
          </a:p>
          <a:p>
            <a:pPr marL="0" indent="0">
              <a:buNone/>
            </a:pPr>
            <a:r>
              <a:rPr lang="af-ZA" sz="2200" dirty="0">
                <a:effectLst/>
                <a:ea typeface="Calibri" panose="020F0502020204030204" pitchFamily="34" charset="0"/>
                <a:cs typeface="Arial" panose="020B0604020202020204" pitchFamily="34" charset="0"/>
              </a:rPr>
              <a:t>b)  Deshmia është një akt administrativ që do të kontrollohet në </a:t>
            </a:r>
            <a:r>
              <a:rPr lang="af-ZA" sz="2200" dirty="0" smtClean="0">
                <a:ea typeface="Calibri" panose="020F0502020204030204" pitchFamily="34" charset="0"/>
                <a:cs typeface="Arial" panose="020B0604020202020204" pitchFamily="34" charset="0"/>
              </a:rPr>
              <a:t>bazw</a:t>
            </a:r>
            <a:r>
              <a:rPr lang="af-ZA" sz="2200" dirty="0" smtClean="0">
                <a:effectLst/>
                <a:ea typeface="Calibri" panose="020F0502020204030204" pitchFamily="34" charset="0"/>
                <a:cs typeface="Arial" panose="020B0604020202020204" pitchFamily="34" charset="0"/>
              </a:rPr>
              <a:t> </a:t>
            </a:r>
            <a:r>
              <a:rPr lang="af-ZA" sz="2200" dirty="0">
                <a:effectLst/>
                <a:ea typeface="Calibri" panose="020F0502020204030204" pitchFamily="34" charset="0"/>
                <a:cs typeface="Arial" panose="020B0604020202020204" pitchFamily="34" charset="0"/>
              </a:rPr>
              <a:t>të Kodit të Procedurave  </a:t>
            </a:r>
          </a:p>
          <a:p>
            <a:pPr marL="0" indent="0">
              <a:buNone/>
            </a:pPr>
            <a:r>
              <a:rPr lang="af-ZA" sz="2200" dirty="0">
                <a:effectLst/>
                <a:ea typeface="Calibri" panose="020F0502020204030204" pitchFamily="34" charset="0"/>
                <a:cs typeface="Arial" panose="020B0604020202020204" pitchFamily="34" charset="0"/>
              </a:rPr>
              <a:t>     Administrative. </a:t>
            </a:r>
          </a:p>
          <a:p>
            <a:r>
              <a:rPr lang="af-ZA" sz="2200" dirty="0">
                <a:effectLst/>
                <a:ea typeface="Calibri" panose="020F0502020204030204" pitchFamily="34" charset="0"/>
                <a:cs typeface="Arial" panose="020B0604020202020204" pitchFamily="34" charset="0"/>
              </a:rPr>
              <a:t>Gjykatat Administrative në një gjykim të një natyre të tillë, do të duhet të bëjnë një kontroll shumë strikt formal pa hyrë në asnjë aspekt me karakter civil të natyrës materiale të konfliktit. </a:t>
            </a:r>
          </a:p>
          <a:p>
            <a:r>
              <a:rPr lang="en-US" sz="2200" dirty="0" err="1">
                <a:solidFill>
                  <a:srgbClr val="FF0000"/>
                </a:solidFill>
                <a:cs typeface="Arial" panose="020B0604020202020204" pitchFamily="34" charset="0"/>
              </a:rPr>
              <a:t>Kujdes</a:t>
            </a:r>
            <a:r>
              <a:rPr lang="en-US" sz="2200" dirty="0">
                <a:solidFill>
                  <a:srgbClr val="FF0000"/>
                </a:solidFill>
                <a:cs typeface="Arial" panose="020B0604020202020204" pitchFamily="34" charset="0"/>
              </a:rPr>
              <a:t> : </a:t>
            </a:r>
            <a:r>
              <a:rPr lang="en-US" sz="2200" dirty="0" err="1">
                <a:cs typeface="Arial" panose="020B0604020202020204" pitchFamily="34" charset="0"/>
              </a:rPr>
              <a:t>Siç</a:t>
            </a:r>
            <a:r>
              <a:rPr lang="en-US" sz="2200" dirty="0">
                <a:cs typeface="Arial" panose="020B0604020202020204" pitchFamily="34" charset="0"/>
              </a:rPr>
              <a:t> </a:t>
            </a:r>
            <a:r>
              <a:rPr lang="en-US" sz="2200" dirty="0" err="1">
                <a:cs typeface="Arial" panose="020B0604020202020204" pitchFamily="34" charset="0"/>
              </a:rPr>
              <a:t>përcakton</a:t>
            </a:r>
            <a:r>
              <a:rPr lang="en-US" sz="2200" dirty="0">
                <a:cs typeface="Arial" panose="020B0604020202020204" pitchFamily="34" charset="0"/>
              </a:rPr>
              <a:t> </a:t>
            </a:r>
            <a:r>
              <a:rPr lang="en-US" sz="2200" dirty="0" err="1">
                <a:cs typeface="Arial" panose="020B0604020202020204" pitchFamily="34" charset="0"/>
              </a:rPr>
              <a:t>edhe</a:t>
            </a:r>
            <a:r>
              <a:rPr lang="en-US" sz="2200" dirty="0">
                <a:cs typeface="Arial" panose="020B0604020202020204" pitchFamily="34" charset="0"/>
              </a:rPr>
              <a:t> </a:t>
            </a:r>
            <a:r>
              <a:rPr lang="en-US" sz="2200" dirty="0" err="1">
                <a:cs typeface="Arial" panose="020B0604020202020204" pitchFamily="34" charset="0"/>
              </a:rPr>
              <a:t>neni</a:t>
            </a:r>
            <a:r>
              <a:rPr lang="en-US" sz="2200" dirty="0">
                <a:cs typeface="Arial" panose="020B0604020202020204" pitchFamily="34" charset="0"/>
              </a:rPr>
              <a:t> 97 pika 4 </a:t>
            </a:r>
            <a:r>
              <a:rPr lang="en-US" sz="2200" dirty="0" err="1">
                <a:cs typeface="Arial" panose="020B0604020202020204" pitchFamily="34" charset="0"/>
              </a:rPr>
              <a:t>i</a:t>
            </a:r>
            <a:r>
              <a:rPr lang="en-US" sz="2200" dirty="0">
                <a:cs typeface="Arial" panose="020B0604020202020204" pitchFamily="34" charset="0"/>
              </a:rPr>
              <a:t> </a:t>
            </a:r>
            <a:r>
              <a:rPr lang="en-US" sz="2200" dirty="0" err="1">
                <a:cs typeface="Arial" panose="020B0604020202020204" pitchFamily="34" charset="0"/>
              </a:rPr>
              <a:t>ligjit</a:t>
            </a:r>
            <a:r>
              <a:rPr lang="en-US" sz="2200" dirty="0">
                <a:cs typeface="Arial" panose="020B0604020202020204" pitchFamily="34" charset="0"/>
              </a:rPr>
              <a:t> </a:t>
            </a:r>
            <a:r>
              <a:rPr lang="en-US" sz="2200" dirty="0" err="1">
                <a:cs typeface="Arial" panose="020B0604020202020204" pitchFamily="34" charset="0"/>
              </a:rPr>
              <a:t>Për</a:t>
            </a:r>
            <a:r>
              <a:rPr lang="en-US" sz="2200" dirty="0">
                <a:cs typeface="Arial" panose="020B0604020202020204" pitchFamily="34" charset="0"/>
              </a:rPr>
              <a:t> </a:t>
            </a:r>
            <a:r>
              <a:rPr lang="en-US" sz="2200" dirty="0" err="1">
                <a:cs typeface="Arial" panose="020B0604020202020204" pitchFamily="34" charset="0"/>
              </a:rPr>
              <a:t>Noterinë</a:t>
            </a:r>
            <a:r>
              <a:rPr lang="en-US" sz="2200" dirty="0">
                <a:cs typeface="Arial" panose="020B0604020202020204" pitchFamily="34" charset="0"/>
              </a:rPr>
              <a:t>, </a:t>
            </a:r>
            <a:r>
              <a:rPr lang="en-US" sz="2200" dirty="0" err="1">
                <a:cs typeface="Arial" panose="020B0604020202020204" pitchFamily="34" charset="0"/>
              </a:rPr>
              <a:t>i</a:t>
            </a:r>
            <a:r>
              <a:rPr lang="en-US" sz="2200" dirty="0">
                <a:cs typeface="Arial" panose="020B0604020202020204" pitchFamily="34" charset="0"/>
              </a:rPr>
              <a:t> </a:t>
            </a:r>
            <a:r>
              <a:rPr lang="en-US" sz="2200" dirty="0" err="1">
                <a:cs typeface="Arial" panose="020B0604020202020204" pitchFamily="34" charset="0"/>
              </a:rPr>
              <a:t>cili</a:t>
            </a:r>
            <a:r>
              <a:rPr lang="en-US" sz="2200" dirty="0">
                <a:cs typeface="Arial" panose="020B0604020202020204" pitchFamily="34" charset="0"/>
              </a:rPr>
              <a:t> </a:t>
            </a:r>
            <a:r>
              <a:rPr lang="en-US" sz="2200" dirty="0" err="1">
                <a:cs typeface="Arial" panose="020B0604020202020204" pitchFamily="34" charset="0"/>
              </a:rPr>
              <a:t>referon</a:t>
            </a:r>
            <a:r>
              <a:rPr lang="en-US" sz="2200" dirty="0">
                <a:cs typeface="Arial" panose="020B0604020202020204" pitchFamily="34" charset="0"/>
              </a:rPr>
              <a:t> </a:t>
            </a:r>
            <a:r>
              <a:rPr lang="en-US" sz="2200" dirty="0" err="1">
                <a:cs typeface="Arial" panose="020B0604020202020204" pitchFamily="34" charset="0"/>
              </a:rPr>
              <a:t>ke</a:t>
            </a:r>
            <a:r>
              <a:rPr lang="en-US" sz="2200" dirty="0">
                <a:cs typeface="Arial" panose="020B0604020202020204" pitchFamily="34" charset="0"/>
              </a:rPr>
              <a:t> </a:t>
            </a:r>
            <a:r>
              <a:rPr lang="en-US" sz="2200" dirty="0" err="1">
                <a:cs typeface="Arial" panose="020B0604020202020204" pitchFamily="34" charset="0"/>
              </a:rPr>
              <a:t>neni</a:t>
            </a:r>
            <a:r>
              <a:rPr lang="en-US" sz="2200" dirty="0">
                <a:cs typeface="Arial" panose="020B0604020202020204" pitchFamily="34" charset="0"/>
              </a:rPr>
              <a:t> 46 </a:t>
            </a:r>
            <a:r>
              <a:rPr lang="en-US" sz="2200" dirty="0" err="1">
                <a:cs typeface="Arial" panose="020B0604020202020204" pitchFamily="34" charset="0"/>
              </a:rPr>
              <a:t>i</a:t>
            </a:r>
            <a:r>
              <a:rPr lang="en-US" sz="2200" dirty="0">
                <a:cs typeface="Arial" panose="020B0604020202020204" pitchFamily="34" charset="0"/>
              </a:rPr>
              <a:t> </a:t>
            </a:r>
            <a:r>
              <a:rPr lang="en-US" sz="2200" dirty="0" err="1">
                <a:cs typeface="Arial" panose="020B0604020202020204" pitchFamily="34" charset="0"/>
              </a:rPr>
              <a:t>K.Pr</a:t>
            </a:r>
            <a:r>
              <a:rPr lang="en-US" sz="2200" dirty="0">
                <a:cs typeface="Arial" panose="020B0604020202020204" pitchFamily="34" charset="0"/>
              </a:rPr>
              <a:t>. </a:t>
            </a:r>
            <a:r>
              <a:rPr lang="en-US" sz="2200" dirty="0" err="1">
                <a:cs typeface="Arial" panose="020B0604020202020204" pitchFamily="34" charset="0"/>
              </a:rPr>
              <a:t>Civile</a:t>
            </a:r>
            <a:r>
              <a:rPr lang="en-US" sz="2200" dirty="0">
                <a:cs typeface="Arial" panose="020B0604020202020204" pitchFamily="34" charset="0"/>
              </a:rPr>
              <a:t>, </a:t>
            </a:r>
            <a:r>
              <a:rPr lang="en-US" sz="2200" dirty="0" err="1">
                <a:cs typeface="Arial" panose="020B0604020202020204" pitchFamily="34" charset="0"/>
              </a:rPr>
              <a:t>i</a:t>
            </a:r>
            <a:r>
              <a:rPr lang="en-US" sz="2200" dirty="0">
                <a:cs typeface="Arial" panose="020B0604020202020204" pitchFamily="34" charset="0"/>
              </a:rPr>
              <a:t> </a:t>
            </a:r>
            <a:r>
              <a:rPr lang="en-US" sz="2200" dirty="0" err="1">
                <a:cs typeface="Arial" panose="020B0604020202020204" pitchFamily="34" charset="0"/>
              </a:rPr>
              <a:t>takon</a:t>
            </a:r>
            <a:r>
              <a:rPr lang="en-US" sz="2200" dirty="0">
                <a:cs typeface="Arial" panose="020B0604020202020204" pitchFamily="34" charset="0"/>
              </a:rPr>
              <a:t> </a:t>
            </a:r>
            <a:r>
              <a:rPr lang="en-US" sz="2200" dirty="0" err="1">
                <a:cs typeface="Arial" panose="020B0604020202020204" pitchFamily="34" charset="0"/>
              </a:rPr>
              <a:t>gjykatës</a:t>
            </a:r>
            <a:r>
              <a:rPr lang="en-US" sz="2200" dirty="0">
                <a:cs typeface="Arial" panose="020B0604020202020204" pitchFamily="34" charset="0"/>
              </a:rPr>
              <a:t> civile </a:t>
            </a:r>
            <a:r>
              <a:rPr lang="en-US" sz="2200" dirty="0" err="1">
                <a:cs typeface="Arial" panose="020B0604020202020204" pitchFamily="34" charset="0"/>
              </a:rPr>
              <a:t>të</a:t>
            </a:r>
            <a:r>
              <a:rPr lang="en-US" sz="2200" dirty="0">
                <a:cs typeface="Arial" panose="020B0604020202020204" pitchFamily="34" charset="0"/>
              </a:rPr>
              <a:t> </a:t>
            </a:r>
            <a:r>
              <a:rPr lang="en-US" sz="2200" dirty="0" err="1">
                <a:cs typeface="Arial" panose="020B0604020202020204" pitchFamily="34" charset="0"/>
              </a:rPr>
              <a:t>gykojë</a:t>
            </a:r>
            <a:r>
              <a:rPr lang="en-US" sz="2200" dirty="0">
                <a:cs typeface="Arial" panose="020B0604020202020204" pitchFamily="34" charset="0"/>
              </a:rPr>
              <a:t> </a:t>
            </a:r>
            <a:r>
              <a:rPr lang="en-US" sz="2200" dirty="0" err="1">
                <a:cs typeface="Arial" panose="020B0604020202020204" pitchFamily="34" charset="0"/>
              </a:rPr>
              <a:t>çështjet</a:t>
            </a:r>
            <a:r>
              <a:rPr lang="en-US" sz="2200" dirty="0">
                <a:cs typeface="Arial" panose="020B0604020202020204" pitchFamily="34" charset="0"/>
              </a:rPr>
              <a:t> e </a:t>
            </a:r>
            <a:r>
              <a:rPr lang="en-US" sz="2200" dirty="0" err="1">
                <a:cs typeface="Arial" panose="020B0604020202020204" pitchFamily="34" charset="0"/>
              </a:rPr>
              <a:t>themelit</a:t>
            </a:r>
            <a:r>
              <a:rPr lang="en-US" sz="2200" dirty="0">
                <a:cs typeface="Arial" panose="020B0604020202020204" pitchFamily="34" charset="0"/>
              </a:rPr>
              <a:t> me </a:t>
            </a:r>
            <a:r>
              <a:rPr lang="en-US" sz="2200" dirty="0" err="1">
                <a:cs typeface="Arial" panose="020B0604020202020204" pitchFamily="34" charset="0"/>
              </a:rPr>
              <a:t>natyrë</a:t>
            </a:r>
            <a:r>
              <a:rPr lang="en-US" sz="2200" dirty="0">
                <a:cs typeface="Arial" panose="020B0604020202020204" pitchFamily="34" charset="0"/>
              </a:rPr>
              <a:t> </a:t>
            </a:r>
            <a:r>
              <a:rPr lang="en-US" sz="2200" dirty="0" err="1">
                <a:cs typeface="Arial" panose="020B0604020202020204" pitchFamily="34" charset="0"/>
              </a:rPr>
              <a:t>trashgimie</a:t>
            </a:r>
            <a:r>
              <a:rPr lang="en-US" sz="2200" dirty="0">
                <a:cs typeface="Arial" panose="020B0604020202020204" pitchFamily="34" charset="0"/>
              </a:rPr>
              <a:t> (</a:t>
            </a:r>
            <a:r>
              <a:rPr lang="en-US" sz="2200" dirty="0" err="1">
                <a:cs typeface="Arial" panose="020B0604020202020204" pitchFamily="34" charset="0"/>
              </a:rPr>
              <a:t>sipas</a:t>
            </a:r>
            <a:r>
              <a:rPr lang="en-US" sz="2200" dirty="0">
                <a:cs typeface="Arial" panose="020B0604020202020204" pitchFamily="34" charset="0"/>
              </a:rPr>
              <a:t> </a:t>
            </a:r>
            <a:r>
              <a:rPr lang="en-US" sz="2200" dirty="0" err="1">
                <a:cs typeface="Arial" panose="020B0604020202020204" pitchFamily="34" charset="0"/>
              </a:rPr>
              <a:t>nenit</a:t>
            </a:r>
            <a:r>
              <a:rPr lang="en-US" sz="2200" dirty="0">
                <a:cs typeface="Arial" panose="020B0604020202020204" pitchFamily="34" charset="0"/>
              </a:rPr>
              <a:t> 46 </a:t>
            </a:r>
            <a:r>
              <a:rPr lang="en-US" sz="2200" dirty="0" err="1">
                <a:cs typeface="Arial" panose="020B0604020202020204" pitchFamily="34" charset="0"/>
              </a:rPr>
              <a:t>janë</a:t>
            </a:r>
            <a:r>
              <a:rPr lang="en-US" sz="2200" dirty="0">
                <a:cs typeface="Arial" panose="020B0604020202020204" pitchFamily="34" charset="0"/>
              </a:rPr>
              <a:t> : </a:t>
            </a:r>
            <a:r>
              <a:rPr lang="en-US" sz="2200" dirty="0" err="1">
                <a:cs typeface="Arial" panose="020B0604020202020204" pitchFamily="34" charset="0"/>
              </a:rPr>
              <a:t>p</a:t>
            </a:r>
            <a:r>
              <a:rPr lang="en-US" sz="2200" dirty="0" err="1" smtClean="0">
                <a:cs typeface="Arial" panose="020B0604020202020204" pitchFamily="34" charset="0"/>
              </a:rPr>
              <a:t>aditë</a:t>
            </a:r>
            <a:r>
              <a:rPr lang="en-US" sz="2200" dirty="0" smtClean="0">
                <a:cs typeface="Arial" panose="020B0604020202020204" pitchFamily="34" charset="0"/>
              </a:rPr>
              <a:t> </a:t>
            </a:r>
            <a:r>
              <a:rPr lang="en-US" sz="2200" dirty="0" err="1">
                <a:cs typeface="Arial" panose="020B0604020202020204" pitchFamily="34" charset="0"/>
              </a:rPr>
              <a:t>që</a:t>
            </a:r>
            <a:r>
              <a:rPr lang="en-US" sz="2200" dirty="0">
                <a:cs typeface="Arial" panose="020B0604020202020204" pitchFamily="34" charset="0"/>
              </a:rPr>
              <a:t> </a:t>
            </a:r>
            <a:r>
              <a:rPr lang="en-US" sz="2200" dirty="0" err="1">
                <a:cs typeface="Arial" panose="020B0604020202020204" pitchFamily="34" charset="0"/>
              </a:rPr>
              <a:t>rrjedhin</a:t>
            </a:r>
            <a:r>
              <a:rPr lang="en-US" sz="2200" dirty="0">
                <a:cs typeface="Arial" panose="020B0604020202020204" pitchFamily="34" charset="0"/>
              </a:rPr>
              <a:t> </a:t>
            </a:r>
            <a:r>
              <a:rPr lang="en-US" sz="2200" dirty="0" err="1">
                <a:cs typeface="Arial" panose="020B0604020202020204" pitchFamily="34" charset="0"/>
              </a:rPr>
              <a:t>nga</a:t>
            </a:r>
            <a:r>
              <a:rPr lang="en-US" sz="2200" dirty="0">
                <a:cs typeface="Arial" panose="020B0604020202020204" pitchFamily="34" charset="0"/>
              </a:rPr>
              <a:t> </a:t>
            </a:r>
            <a:r>
              <a:rPr lang="en-US" sz="2200" dirty="0" err="1">
                <a:cs typeface="Arial" panose="020B0604020202020204" pitchFamily="34" charset="0"/>
              </a:rPr>
              <a:t>trashëgimi</a:t>
            </a:r>
            <a:r>
              <a:rPr lang="en-US" sz="2200" dirty="0">
                <a:cs typeface="Arial" panose="020B0604020202020204" pitchFamily="34" charset="0"/>
              </a:rPr>
              <a:t>, </a:t>
            </a:r>
            <a:r>
              <a:rPr lang="en-US" sz="2200" dirty="0" err="1">
                <a:cs typeface="Arial" panose="020B0604020202020204" pitchFamily="34" charset="0"/>
              </a:rPr>
              <a:t>paditë</a:t>
            </a:r>
            <a:r>
              <a:rPr lang="en-US" sz="2200" dirty="0">
                <a:cs typeface="Arial" panose="020B0604020202020204" pitchFamily="34" charset="0"/>
              </a:rPr>
              <a:t> </a:t>
            </a:r>
            <a:r>
              <a:rPr lang="en-US" sz="2200" dirty="0" err="1">
                <a:cs typeface="Arial" panose="020B0604020202020204" pitchFamily="34" charset="0"/>
              </a:rPr>
              <a:t>për</a:t>
            </a:r>
            <a:r>
              <a:rPr lang="en-US" sz="2200" dirty="0">
                <a:cs typeface="Arial" panose="020B0604020202020204" pitchFamily="34" charset="0"/>
              </a:rPr>
              <a:t> </a:t>
            </a:r>
            <a:r>
              <a:rPr lang="en-US" sz="2200" dirty="0" err="1">
                <a:cs typeface="Arial" panose="020B0604020202020204" pitchFamily="34" charset="0"/>
              </a:rPr>
              <a:t>pavlefshmërinë</a:t>
            </a:r>
            <a:r>
              <a:rPr lang="en-US" sz="2200" dirty="0">
                <a:cs typeface="Arial" panose="020B0604020202020204" pitchFamily="34" charset="0"/>
              </a:rPr>
              <a:t> e </a:t>
            </a:r>
            <a:r>
              <a:rPr lang="en-US" sz="2200" dirty="0" err="1">
                <a:cs typeface="Arial" panose="020B0604020202020204" pitchFamily="34" charset="0"/>
              </a:rPr>
              <a:t>testamentit</a:t>
            </a:r>
            <a:r>
              <a:rPr lang="en-US" sz="2200" dirty="0">
                <a:cs typeface="Arial" panose="020B0604020202020204" pitchFamily="34" charset="0"/>
              </a:rPr>
              <a:t> </a:t>
            </a:r>
            <a:r>
              <a:rPr lang="en-US" sz="2200" dirty="0" err="1">
                <a:cs typeface="Arial" panose="020B0604020202020204" pitchFamily="34" charset="0"/>
              </a:rPr>
              <a:t>dhe</a:t>
            </a:r>
            <a:r>
              <a:rPr lang="en-US" sz="2200" dirty="0">
                <a:cs typeface="Arial" panose="020B0604020202020204" pitchFamily="34" charset="0"/>
              </a:rPr>
              <a:t> </a:t>
            </a:r>
            <a:r>
              <a:rPr lang="en-US" sz="2200" dirty="0" err="1">
                <a:cs typeface="Arial" panose="020B0604020202020204" pitchFamily="34" charset="0"/>
              </a:rPr>
              <a:t>ato</a:t>
            </a:r>
            <a:r>
              <a:rPr lang="en-US" sz="2200" dirty="0">
                <a:cs typeface="Arial" panose="020B0604020202020204" pitchFamily="34" charset="0"/>
              </a:rPr>
              <a:t> </a:t>
            </a:r>
            <a:r>
              <a:rPr lang="en-US" sz="2200" dirty="0" err="1">
                <a:cs typeface="Arial" panose="020B0604020202020204" pitchFamily="34" charset="0"/>
              </a:rPr>
              <a:t>për</a:t>
            </a:r>
            <a:r>
              <a:rPr lang="en-US" sz="2200" dirty="0">
                <a:cs typeface="Arial" panose="020B0604020202020204" pitchFamily="34" charset="0"/>
              </a:rPr>
              <a:t> </a:t>
            </a:r>
            <a:r>
              <a:rPr lang="en-US" sz="2200" dirty="0" err="1">
                <a:cs typeface="Arial" panose="020B0604020202020204" pitchFamily="34" charset="0"/>
              </a:rPr>
              <a:t>pjesëtimin</a:t>
            </a:r>
            <a:r>
              <a:rPr lang="en-US" sz="2200" dirty="0">
                <a:cs typeface="Arial" panose="020B0604020202020204" pitchFamily="34" charset="0"/>
              </a:rPr>
              <a:t> e </a:t>
            </a:r>
            <a:r>
              <a:rPr lang="en-US" sz="2200" dirty="0" err="1">
                <a:cs typeface="Arial" panose="020B0604020202020204" pitchFamily="34" charset="0"/>
              </a:rPr>
              <a:t>trashëgimit</a:t>
            </a:r>
            <a:r>
              <a:rPr lang="en-US" sz="2200" dirty="0">
                <a:cs typeface="Arial" panose="020B0604020202020204" pitchFamily="34" charset="0"/>
              </a:rPr>
              <a:t>)</a:t>
            </a:r>
          </a:p>
        </p:txBody>
      </p:sp>
    </p:spTree>
    <p:extLst>
      <p:ext uri="{BB962C8B-B14F-4D97-AF65-F5344CB8AC3E}">
        <p14:creationId xmlns:p14="http://schemas.microsoft.com/office/powerpoint/2010/main" val="1193628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Cështje</a:t>
            </a:r>
            <a:r>
              <a:rPr lang="en-GB" b="1" dirty="0"/>
              <a:t> </a:t>
            </a:r>
            <a:r>
              <a:rPr lang="en-GB" b="1" dirty="0" err="1"/>
              <a:t>për</a:t>
            </a:r>
            <a:r>
              <a:rPr lang="en-GB" b="1" dirty="0"/>
              <a:t> </a:t>
            </a:r>
            <a:r>
              <a:rPr lang="en-GB" b="1" dirty="0" err="1"/>
              <a:t>diskutim</a:t>
            </a:r>
            <a:r>
              <a:rPr lang="en-GB" b="1" dirty="0"/>
              <a:t> </a:t>
            </a:r>
          </a:p>
        </p:txBody>
      </p:sp>
      <p:sp>
        <p:nvSpPr>
          <p:cNvPr id="3" name="Content Placeholder 2"/>
          <p:cNvSpPr>
            <a:spLocks noGrp="1"/>
          </p:cNvSpPr>
          <p:nvPr>
            <p:ph idx="1"/>
          </p:nvPr>
        </p:nvSpPr>
        <p:spPr/>
        <p:txBody>
          <a:bodyPr>
            <a:normAutofit fontScale="85000" lnSpcReduction="10000"/>
          </a:bodyPr>
          <a:lstStyle/>
          <a:p>
            <a:pPr marL="342900" marR="0" lvl="0" indent="-342900">
              <a:spcBef>
                <a:spcPts val="0"/>
              </a:spcBef>
              <a:spcAft>
                <a:spcPts val="0"/>
              </a:spcAft>
              <a:buFont typeface="Franklin Gothic Book" panose="020B0503020102020204" pitchFamily="34" charset="0"/>
              <a:buChar char="■"/>
              <a:tabLst>
                <a:tab pos="457200" algn="l"/>
              </a:tabLst>
            </a:pPr>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gjykatë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kompetencën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lëndore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kundër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hartimit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nga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aktit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shfuqizimin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plotësisht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pjesërisht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testamenteve</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Franklin Gothic Book" panose="020B0503020102020204" pitchFamily="34" charset="0"/>
              <a:buChar char="■"/>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Franklin Gothic Book" panose="020B0503020102020204" pitchFamily="34" charset="0"/>
              <a:buChar char="■"/>
              <a:tabLst>
                <a:tab pos="457200" algn="l"/>
              </a:tabLst>
            </a:pPr>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gjykatë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kompetencën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lëndore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rast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refuzimit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përpilimit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aktit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disponimet</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trashëgimlënësit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nuk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respektojne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elementet</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vlefshmërise</a:t>
            </a:r>
            <a:r>
              <a:rPr lang="en-US" dirty="0">
                <a:latin typeface="Calibri" panose="020F0502020204030204" pitchFamily="34" charset="0"/>
                <a:ea typeface="Calibri" panose="020F0502020204030204" pitchFamily="34" charset="0"/>
                <a:cs typeface="Times New Roman" panose="02020603050405020304" pitchFamily="18" charset="0"/>
              </a:rPr>
              <a:t>̈ së </a:t>
            </a:r>
            <a:r>
              <a:rPr lang="en-US" dirty="0" err="1">
                <a:latin typeface="Calibri" panose="020F0502020204030204" pitchFamily="34" charset="0"/>
                <a:ea typeface="Calibri" panose="020F0502020204030204" pitchFamily="34" charset="0"/>
                <a:cs typeface="Times New Roman" panose="02020603050405020304" pitchFamily="18" charset="0"/>
              </a:rPr>
              <a:t>testamentit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sipas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parashikimeve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Kodit</a:t>
            </a:r>
            <a:r>
              <a:rPr lang="en-US" dirty="0">
                <a:latin typeface="Calibri" panose="020F0502020204030204" pitchFamily="34" charset="0"/>
                <a:ea typeface="Calibri" panose="020F0502020204030204" pitchFamily="34" charset="0"/>
                <a:cs typeface="Times New Roman" panose="02020603050405020304" pitchFamily="18" charset="0"/>
              </a:rPr>
              <a:t> Civil?</a:t>
            </a:r>
          </a:p>
          <a:p>
            <a:pPr marL="342900" marR="0" lvl="0" indent="-342900">
              <a:spcBef>
                <a:spcPts val="0"/>
              </a:spcBef>
              <a:spcAft>
                <a:spcPts val="0"/>
              </a:spcAft>
              <a:buFont typeface="Franklin Gothic Book" panose="020B0503020102020204" pitchFamily="34" charset="0"/>
              <a:buChar char="■"/>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Franklin Gothic Book" panose="020B0503020102020204" pitchFamily="34" charset="0"/>
              <a:buChar char="■"/>
              <a:tabLst>
                <a:tab pos="457200" algn="l"/>
              </a:tabLst>
            </a:pPr>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gjykatë</a:t>
            </a:r>
            <a:r>
              <a:rPr lang="en-US" dirty="0">
                <a:latin typeface="Calibri" panose="020F0502020204030204" pitchFamily="34" charset="0"/>
                <a:ea typeface="Calibri" panose="020F0502020204030204" pitchFamily="34" charset="0"/>
                <a:cs typeface="Times New Roman" panose="02020603050405020304" pitchFamily="18" charset="0"/>
              </a:rPr>
              <a:t> ka </a:t>
            </a:r>
            <a:r>
              <a:rPr lang="en-US" dirty="0" err="1">
                <a:latin typeface="Calibri" panose="020F0502020204030204" pitchFamily="34" charset="0"/>
                <a:ea typeface="Calibri" panose="020F0502020204030204" pitchFamily="34" charset="0"/>
                <a:cs typeface="Times New Roman" panose="02020603050405020304" pitchFamily="18" charset="0"/>
              </a:rPr>
              <a:t>kompetencën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lëndore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kundër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vendimit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që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deklaron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pavlefshmërine</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plotë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pjesshme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testamentit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dhe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vijimin</a:t>
            </a:r>
            <a:r>
              <a:rPr lang="en-US" dirty="0">
                <a:latin typeface="Calibri" panose="020F0502020204030204" pitchFamily="34" charset="0"/>
                <a:ea typeface="Calibri" panose="020F0502020204030204" pitchFamily="34" charset="0"/>
                <a:cs typeface="Times New Roman" panose="02020603050405020304" pitchFamily="18" charset="0"/>
              </a:rPr>
              <a:t> me </a:t>
            </a:r>
            <a:r>
              <a:rPr lang="en-US" dirty="0" err="1">
                <a:latin typeface="Calibri" panose="020F0502020204030204" pitchFamily="34" charset="0"/>
                <a:ea typeface="Calibri" panose="020F0502020204030204" pitchFamily="34" charset="0"/>
                <a:cs typeface="Times New Roman" panose="02020603050405020304" pitchFamily="18" charset="0"/>
              </a:rPr>
              <a:t>lëshimin</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dëshmise</a:t>
            </a:r>
            <a:r>
              <a:rPr lang="en-US" dirty="0">
                <a:latin typeface="Calibri" panose="020F0502020204030204" pitchFamily="34" charset="0"/>
                <a:ea typeface="Calibri" panose="020F0502020204030204" pitchFamily="34" charset="0"/>
                <a:cs typeface="Times New Roman" panose="02020603050405020304" pitchFamily="18" charset="0"/>
              </a:rPr>
              <a:t>̈ së </a:t>
            </a:r>
            <a:r>
              <a:rPr lang="en-US" dirty="0" err="1">
                <a:latin typeface="Calibri" panose="020F0502020204030204" pitchFamily="34" charset="0"/>
                <a:ea typeface="Calibri" panose="020F0502020204030204" pitchFamily="34" charset="0"/>
                <a:cs typeface="Times New Roman" panose="02020603050405020304" pitchFamily="18" charset="0"/>
              </a:rPr>
              <a:t>trashëgimise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ligjore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Franklin Gothic Book" panose="020B0503020102020204" pitchFamily="34" charset="0"/>
              <a:buChar char="■"/>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Franklin Gothic Book" panose="020B0503020102020204" pitchFamily="34" charset="0"/>
              <a:buChar char="■"/>
              <a:tabLst>
                <a:tab pos="457200" algn="l"/>
              </a:tabLst>
            </a:pPr>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gjykatë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kompetencën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lëndore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që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kundërshton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përmbatjen</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dëshmisë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trashëgimisë</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përcakton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trashëgimtarët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qe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përfitojne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nga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rezerva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ligjore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dhe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përfshin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ata</a:t>
            </a:r>
            <a:r>
              <a:rPr lang="en-US" dirty="0">
                <a:latin typeface="Calibri" panose="020F0502020204030204" pitchFamily="34" charset="0"/>
                <a:ea typeface="Calibri" panose="020F0502020204030204" pitchFamily="34" charset="0"/>
                <a:cs typeface="Times New Roman" panose="02020603050405020304" pitchFamily="18" charset="0"/>
              </a:rPr>
              <a:t> në </a:t>
            </a:r>
            <a:r>
              <a:rPr lang="en-US" dirty="0" err="1">
                <a:latin typeface="Calibri" panose="020F0502020204030204" pitchFamily="34" charset="0"/>
                <a:ea typeface="Calibri" panose="020F0502020204030204" pitchFamily="34" charset="0"/>
                <a:cs typeface="Times New Roman" panose="02020603050405020304" pitchFamily="18" charset="0"/>
              </a:rPr>
              <a:t>dëshmine</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trashëgimise</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GB" dirty="0"/>
          </a:p>
        </p:txBody>
      </p:sp>
    </p:spTree>
    <p:extLst>
      <p:ext uri="{BB962C8B-B14F-4D97-AF65-F5344CB8AC3E}">
        <p14:creationId xmlns:p14="http://schemas.microsoft.com/office/powerpoint/2010/main" val="4040843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Cështje</a:t>
            </a:r>
            <a:r>
              <a:rPr lang="en-GB" b="1" dirty="0"/>
              <a:t> </a:t>
            </a:r>
            <a:r>
              <a:rPr lang="en-GB" b="1" dirty="0" err="1"/>
              <a:t>për</a:t>
            </a:r>
            <a:r>
              <a:rPr lang="en-GB" b="1" dirty="0"/>
              <a:t> </a:t>
            </a:r>
            <a:r>
              <a:rPr lang="en-GB" b="1" dirty="0" err="1"/>
              <a:t>diskutim</a:t>
            </a:r>
            <a:endParaRPr lang="en-GB" b="1" dirty="0"/>
          </a:p>
        </p:txBody>
      </p:sp>
      <p:sp>
        <p:nvSpPr>
          <p:cNvPr id="3" name="Content Placeholder 2"/>
          <p:cNvSpPr>
            <a:spLocks noGrp="1"/>
          </p:cNvSpPr>
          <p:nvPr>
            <p:ph idx="1"/>
          </p:nvPr>
        </p:nvSpPr>
        <p:spPr/>
        <p:txBody>
          <a:bodyPr/>
          <a:lstStyle/>
          <a:p>
            <a:pPr lvl="0"/>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gjykatë</a:t>
            </a:r>
            <a:r>
              <a:rPr lang="en-US" dirty="0">
                <a:latin typeface="Calibri" panose="020F0502020204030204" pitchFamily="34" charset="0"/>
                <a:ea typeface="Calibri" panose="020F0502020204030204" pitchFamily="34" charset="0"/>
                <a:cs typeface="Times New Roman" panose="02020603050405020304" pitchFamily="18" charset="0"/>
              </a:rPr>
              <a:t> ka </a:t>
            </a:r>
            <a:r>
              <a:rPr lang="en-US" dirty="0" err="1">
                <a:latin typeface="Calibri" panose="020F0502020204030204" pitchFamily="34" charset="0"/>
                <a:ea typeface="Calibri" panose="020F0502020204030204" pitchFamily="34" charset="0"/>
                <a:cs typeface="Times New Roman" panose="02020603050405020304" pitchFamily="18" charset="0"/>
              </a:rPr>
              <a:t>kompetencën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lëndore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kryerjen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moskryerjen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përpilimin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mospërpilimin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nga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akteve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noteriale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tjera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që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lidhen</a:t>
            </a:r>
            <a:r>
              <a:rPr lang="en-US" dirty="0">
                <a:latin typeface="Calibri" panose="020F0502020204030204" pitchFamily="34" charset="0"/>
                <a:ea typeface="Calibri" panose="020F0502020204030204" pitchFamily="34" charset="0"/>
                <a:cs typeface="Times New Roman" panose="02020603050405020304" pitchFamily="18" charset="0"/>
              </a:rPr>
              <a:t> me </a:t>
            </a:r>
            <a:r>
              <a:rPr lang="en-US" dirty="0" err="1">
                <a:latin typeface="Calibri" panose="020F0502020204030204" pitchFamily="34" charset="0"/>
                <a:ea typeface="Calibri" panose="020F0502020204030204" pitchFamily="34" charset="0"/>
                <a:cs typeface="Times New Roman" panose="02020603050405020304" pitchFamily="18" charset="0"/>
              </a:rPr>
              <a:t>lëshimin</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dëshmisë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trashëgimisë</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psh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nderqja</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gabimeve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Dëshminë</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Trashëgimisë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dhe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ndryshimi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Dëshmisë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trashëgimisë</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GB" dirty="0"/>
          </a:p>
        </p:txBody>
      </p:sp>
    </p:spTree>
    <p:extLst>
      <p:ext uri="{BB962C8B-B14F-4D97-AF65-F5344CB8AC3E}">
        <p14:creationId xmlns:p14="http://schemas.microsoft.com/office/powerpoint/2010/main" val="17134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8389E-996A-4D95-8166-DA2284DC0A16}"/>
              </a:ext>
            </a:extLst>
          </p:cNvPr>
          <p:cNvSpPr>
            <a:spLocks noGrp="1"/>
          </p:cNvSpPr>
          <p:nvPr>
            <p:ph type="title"/>
          </p:nvPr>
        </p:nvSpPr>
        <p:spPr/>
        <p:txBody>
          <a:bodyPr>
            <a:normAutofit fontScale="90000"/>
          </a:bodyPr>
          <a:lstStyle/>
          <a:p>
            <a:pPr marL="342900" lvl="0" indent="-342900" algn="ct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r>
              <a:rPr lang="en-AU" sz="1800" dirty="0">
                <a:latin typeface="Times New Roman" panose="02020603050405020304" pitchFamily="18" charset="0"/>
                <a:ea typeface="Calibri" panose="020F0502020204030204" pitchFamily="34" charset="0"/>
                <a:cs typeface="Times New Roman" panose="02020603050405020304" pitchFamily="18" charset="0"/>
              </a:rPr>
              <a:t/>
            </a:r>
            <a:br>
              <a:rPr lang="en-AU" sz="1800" dirty="0">
                <a:latin typeface="Times New Roman" panose="02020603050405020304" pitchFamily="18" charset="0"/>
                <a:ea typeface="Calibri" panose="020F0502020204030204" pitchFamily="34" charset="0"/>
                <a:cs typeface="Times New Roman" panose="02020603050405020304" pitchFamily="18" charset="0"/>
              </a:rPr>
            </a:br>
            <a:r>
              <a:rPr lang="en-AU" sz="1800" dirty="0">
                <a:latin typeface="Times New Roman" panose="02020603050405020304" pitchFamily="18" charset="0"/>
                <a:ea typeface="Calibri" panose="020F0502020204030204" pitchFamily="34" charset="0"/>
                <a:cs typeface="Times New Roman" panose="02020603050405020304" pitchFamily="18" charset="0"/>
              </a:rPr>
              <a:t/>
            </a:r>
            <a:br>
              <a:rPr lang="en-AU" sz="1800" dirty="0">
                <a:latin typeface="Times New Roman" panose="02020603050405020304" pitchFamily="18" charset="0"/>
                <a:ea typeface="Calibri" panose="020F0502020204030204" pitchFamily="34" charset="0"/>
                <a:cs typeface="Times New Roman" panose="02020603050405020304" pitchFamily="18" charset="0"/>
              </a:rPr>
            </a:br>
            <a:r>
              <a:rPr lang="en-AU" sz="1800" dirty="0">
                <a:latin typeface="Times New Roman" panose="02020603050405020304" pitchFamily="18" charset="0"/>
                <a:ea typeface="Calibri" panose="020F0502020204030204" pitchFamily="34" charset="0"/>
                <a:cs typeface="Times New Roman" panose="02020603050405020304" pitchFamily="18" charset="0"/>
              </a:rPr>
              <a:t/>
            </a:r>
            <a:br>
              <a:rPr lang="en-AU" sz="1800" dirty="0">
                <a:latin typeface="Times New Roman" panose="02020603050405020304" pitchFamily="18" charset="0"/>
                <a:ea typeface="Calibri" panose="020F0502020204030204" pitchFamily="34" charset="0"/>
                <a:cs typeface="Times New Roman" panose="02020603050405020304" pitchFamily="18" charset="0"/>
              </a:rPr>
            </a:br>
            <a:r>
              <a:rPr lang="af-ZA" sz="4900" b="1" dirty="0" smtClean="0">
                <a:latin typeface="+mn-lt"/>
                <a:ea typeface="Calibri" panose="020F0502020204030204" pitchFamily="34" charset="0"/>
                <a:cs typeface="Arial" panose="020B0604020202020204" pitchFamily="34" charset="0"/>
              </a:rPr>
              <a:t>Cështjet </a:t>
            </a:r>
            <a:r>
              <a:rPr lang="af-ZA" sz="4900" b="1" dirty="0">
                <a:latin typeface="+mn-lt"/>
                <a:ea typeface="Calibri" panose="020F0502020204030204" pitchFamily="34" charset="0"/>
                <a:cs typeface="Arial" panose="020B0604020202020204" pitchFamily="34" charset="0"/>
              </a:rPr>
              <a:t>për </a:t>
            </a:r>
            <a:r>
              <a:rPr lang="af-ZA" sz="4900" b="1" dirty="0" smtClean="0">
                <a:latin typeface="+mn-lt"/>
                <a:ea typeface="Calibri" panose="020F0502020204030204" pitchFamily="34" charset="0"/>
                <a:cs typeface="Arial" panose="020B0604020202020204" pitchFamily="34" charset="0"/>
              </a:rPr>
              <a:t>diskutim</a:t>
            </a:r>
            <a:r>
              <a:rPr lang="en-AU" sz="4900" dirty="0">
                <a:effectLst/>
                <a:latin typeface="Times New Roman" panose="02020603050405020304" pitchFamily="18" charset="0"/>
                <a:ea typeface="Calibri" panose="020F0502020204030204" pitchFamily="34" charset="0"/>
                <a:cs typeface="Times New Roman" panose="02020603050405020304" pitchFamily="18" charset="0"/>
              </a:rPr>
              <a:t/>
            </a:r>
            <a:br>
              <a:rPr lang="en-AU" sz="4900" dirty="0">
                <a:effectLst/>
                <a:latin typeface="Times New Roman" panose="02020603050405020304" pitchFamily="18" charset="0"/>
                <a:ea typeface="Calibri" panose="020F0502020204030204" pitchFamily="34" charset="0"/>
                <a:cs typeface="Times New Roman" panose="02020603050405020304" pitchFamily="18" charset="0"/>
              </a:rPr>
            </a:br>
            <a:r>
              <a:rPr lang="en-GB" sz="4900" b="1" dirty="0">
                <a:effectLst/>
                <a:latin typeface="Times New Roman" panose="02020603050405020304" pitchFamily="18" charset="0"/>
                <a:ea typeface="Calibri" panose="020F0502020204030204" pitchFamily="34" charset="0"/>
                <a:cs typeface="Times New Roman" panose="02020603050405020304" pitchFamily="18" charset="0"/>
              </a:rPr>
              <a:t/>
            </a:r>
            <a:br>
              <a:rPr lang="en-GB" sz="4900" b="1"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4900" b="1" dirty="0"/>
          </a:p>
        </p:txBody>
      </p:sp>
      <p:sp>
        <p:nvSpPr>
          <p:cNvPr id="3" name="Content Placeholder 2">
            <a:extLst>
              <a:ext uri="{FF2B5EF4-FFF2-40B4-BE49-F238E27FC236}">
                <a16:creationId xmlns:a16="http://schemas.microsoft.com/office/drawing/2014/main" id="{CA58F09B-6604-4FF9-B4EC-B9A033D40F01}"/>
              </a:ext>
            </a:extLst>
          </p:cNvPr>
          <p:cNvSpPr>
            <a:spLocks noGrp="1"/>
          </p:cNvSpPr>
          <p:nvPr>
            <p:ph idx="1"/>
          </p:nvPr>
        </p:nvSpPr>
        <p:spPr/>
        <p:txBody>
          <a:bodyPr>
            <a:normAutofit lnSpcReduction="10000"/>
          </a:bodyPr>
          <a:lstStyle/>
          <a:p>
            <a:r>
              <a:rPr lang="en-GB" dirty="0" err="1">
                <a:cs typeface="Arial" panose="020B0604020202020204" pitchFamily="34" charset="0"/>
              </a:rPr>
              <a:t>Kompetencat</a:t>
            </a:r>
            <a:r>
              <a:rPr lang="en-GB" dirty="0">
                <a:cs typeface="Arial" panose="020B0604020202020204" pitchFamily="34" charset="0"/>
              </a:rPr>
              <a:t> e </a:t>
            </a:r>
            <a:r>
              <a:rPr lang="en-GB" dirty="0" err="1">
                <a:cs typeface="Arial" panose="020B0604020202020204" pitchFamily="34" charset="0"/>
              </a:rPr>
              <a:t>noterit</a:t>
            </a:r>
            <a:r>
              <a:rPr lang="en-GB" dirty="0">
                <a:cs typeface="Arial" panose="020B0604020202020204" pitchFamily="34" charset="0"/>
              </a:rPr>
              <a:t> </a:t>
            </a:r>
            <a:r>
              <a:rPr lang="en-GB" dirty="0" err="1">
                <a:cs typeface="Arial" panose="020B0604020202020204" pitchFamily="34" charset="0"/>
              </a:rPr>
              <a:t>sipas</a:t>
            </a:r>
            <a:r>
              <a:rPr lang="en-GB" dirty="0">
                <a:cs typeface="Arial" panose="020B0604020202020204" pitchFamily="34" charset="0"/>
              </a:rPr>
              <a:t> </a:t>
            </a:r>
            <a:r>
              <a:rPr lang="en-GB" dirty="0" err="1">
                <a:cs typeface="Arial" panose="020B0604020202020204" pitchFamily="34" charset="0"/>
              </a:rPr>
              <a:t>ligjit</a:t>
            </a:r>
            <a:r>
              <a:rPr lang="en-GB" dirty="0">
                <a:cs typeface="Arial" panose="020B0604020202020204" pitchFamily="34" charset="0"/>
              </a:rPr>
              <a:t> </a:t>
            </a:r>
            <a:r>
              <a:rPr lang="en-GB" dirty="0" err="1">
                <a:cs typeface="Arial" panose="020B0604020202020204" pitchFamily="34" charset="0"/>
              </a:rPr>
              <a:t>për</a:t>
            </a:r>
            <a:r>
              <a:rPr lang="en-GB" dirty="0">
                <a:cs typeface="Arial" panose="020B0604020202020204" pitchFamily="34" charset="0"/>
              </a:rPr>
              <a:t> </a:t>
            </a:r>
            <a:r>
              <a:rPr lang="en-GB" dirty="0" err="1">
                <a:cs typeface="Arial" panose="020B0604020202020204" pitchFamily="34" charset="0"/>
              </a:rPr>
              <a:t>noterinë</a:t>
            </a:r>
            <a:r>
              <a:rPr lang="en-GB" dirty="0">
                <a:cs typeface="Arial" panose="020B0604020202020204" pitchFamily="34" charset="0"/>
              </a:rPr>
              <a:t>.</a:t>
            </a:r>
            <a:endParaRPr lang="en-US" dirty="0">
              <a:cs typeface="Arial" panose="020B0604020202020204" pitchFamily="34" charset="0"/>
            </a:endParaRPr>
          </a:p>
          <a:p>
            <a:r>
              <a:rPr lang="en-US" dirty="0" err="1">
                <a:cs typeface="Arial" panose="020B0604020202020204" pitchFamily="34" charset="0"/>
              </a:rPr>
              <a:t>Vështrim</a:t>
            </a:r>
            <a:r>
              <a:rPr lang="en-US" dirty="0">
                <a:cs typeface="Arial" panose="020B0604020202020204" pitchFamily="34" charset="0"/>
              </a:rPr>
              <a:t> </a:t>
            </a:r>
            <a:r>
              <a:rPr lang="en-US" dirty="0" err="1">
                <a:cs typeface="Arial" panose="020B0604020202020204" pitchFamily="34" charset="0"/>
              </a:rPr>
              <a:t>historik</a:t>
            </a:r>
            <a:r>
              <a:rPr lang="en-US" dirty="0">
                <a:cs typeface="Arial" panose="020B0604020202020204" pitchFamily="34" charset="0"/>
              </a:rPr>
              <a:t> </a:t>
            </a:r>
            <a:r>
              <a:rPr lang="en-US" dirty="0" err="1">
                <a:cs typeface="Arial" panose="020B0604020202020204" pitchFamily="34" charset="0"/>
              </a:rPr>
              <a:t>i</a:t>
            </a:r>
            <a:r>
              <a:rPr lang="en-US" dirty="0">
                <a:cs typeface="Arial" panose="020B0604020202020204" pitchFamily="34" charset="0"/>
              </a:rPr>
              <a:t> </a:t>
            </a:r>
            <a:r>
              <a:rPr lang="en-US" dirty="0" err="1">
                <a:cs typeface="Arial" panose="020B0604020202020204" pitchFamily="34" charset="0"/>
              </a:rPr>
              <a:t>dispozitave</a:t>
            </a:r>
            <a:r>
              <a:rPr lang="en-US" dirty="0">
                <a:cs typeface="Arial" panose="020B0604020202020204" pitchFamily="34" charset="0"/>
              </a:rPr>
              <a:t> </a:t>
            </a:r>
            <a:r>
              <a:rPr lang="en-US" dirty="0" err="1">
                <a:cs typeface="Arial" panose="020B0604020202020204" pitchFamily="34" charset="0"/>
              </a:rPr>
              <a:t>për</a:t>
            </a:r>
            <a:r>
              <a:rPr lang="en-US" dirty="0">
                <a:cs typeface="Arial" panose="020B0604020202020204" pitchFamily="34" charset="0"/>
              </a:rPr>
              <a:t> </a:t>
            </a:r>
            <a:r>
              <a:rPr lang="en-US" dirty="0" err="1">
                <a:cs typeface="Arial" panose="020B0604020202020204" pitchFamily="34" charset="0"/>
              </a:rPr>
              <a:t>lëshimin</a:t>
            </a:r>
            <a:r>
              <a:rPr lang="en-US" dirty="0">
                <a:cs typeface="Arial" panose="020B0604020202020204" pitchFamily="34" charset="0"/>
              </a:rPr>
              <a:t> e </a:t>
            </a:r>
            <a:r>
              <a:rPr lang="en-US" dirty="0" err="1">
                <a:cs typeface="Arial" panose="020B0604020202020204" pitchFamily="34" charset="0"/>
              </a:rPr>
              <a:t>dëshmisë</a:t>
            </a:r>
            <a:r>
              <a:rPr lang="en-US" dirty="0">
                <a:cs typeface="Arial" panose="020B0604020202020204" pitchFamily="34" charset="0"/>
              </a:rPr>
              <a:t> </a:t>
            </a:r>
            <a:r>
              <a:rPr lang="en-US" dirty="0" err="1">
                <a:cs typeface="Arial" panose="020B0604020202020204" pitchFamily="34" charset="0"/>
              </a:rPr>
              <a:t>së</a:t>
            </a:r>
            <a:r>
              <a:rPr lang="en-US" dirty="0">
                <a:cs typeface="Arial" panose="020B0604020202020204" pitchFamily="34" charset="0"/>
              </a:rPr>
              <a:t> </a:t>
            </a:r>
            <a:r>
              <a:rPr lang="en-US" dirty="0" err="1">
                <a:cs typeface="Arial" panose="020B0604020202020204" pitchFamily="34" charset="0"/>
              </a:rPr>
              <a:t>trashgimisë</a:t>
            </a:r>
            <a:r>
              <a:rPr lang="en-US" dirty="0">
                <a:cs typeface="Arial" panose="020B0604020202020204" pitchFamily="34" charset="0"/>
              </a:rPr>
              <a:t>. </a:t>
            </a:r>
            <a:endParaRPr lang="af-ZA" b="1" dirty="0">
              <a:effectLst/>
              <a:ea typeface="Calibri" panose="020F0502020204030204" pitchFamily="34" charset="0"/>
              <a:cs typeface="Arial" panose="020B0604020202020204" pitchFamily="34" charset="0"/>
            </a:endParaRPr>
          </a:p>
          <a:p>
            <a:r>
              <a:rPr lang="af-ZA" dirty="0">
                <a:effectLst/>
                <a:ea typeface="Calibri" panose="020F0502020204030204" pitchFamily="34" charset="0"/>
                <a:cs typeface="Arial" panose="020B0604020202020204" pitchFamily="34" charset="0"/>
              </a:rPr>
              <a:t>Kuptimi i dëshmisë së trashëgimisë.</a:t>
            </a:r>
          </a:p>
          <a:p>
            <a:r>
              <a:rPr lang="af-ZA" dirty="0" smtClean="0">
                <a:ea typeface="Calibri" panose="020F0502020204030204" pitchFamily="34" charset="0"/>
                <a:cs typeface="Arial" panose="020B0604020202020204" pitchFamily="34" charset="0"/>
              </a:rPr>
              <a:t>I</a:t>
            </a:r>
            <a:r>
              <a:rPr lang="af-ZA" dirty="0" smtClean="0">
                <a:effectLst/>
                <a:ea typeface="Calibri" panose="020F0502020204030204" pitchFamily="34" charset="0"/>
                <a:cs typeface="Arial" panose="020B0604020202020204" pitchFamily="34" charset="0"/>
              </a:rPr>
              <a:t>nterpretimi </a:t>
            </a:r>
            <a:r>
              <a:rPr lang="af-ZA" dirty="0">
                <a:ea typeface="Calibri" panose="020F0502020204030204" pitchFamily="34" charset="0"/>
                <a:cs typeface="Arial" panose="020B0604020202020204" pitchFamily="34" charset="0"/>
              </a:rPr>
              <a:t>i</a:t>
            </a:r>
            <a:r>
              <a:rPr lang="af-ZA" dirty="0" smtClean="0">
                <a:effectLst/>
                <a:ea typeface="Calibri" panose="020F0502020204030204" pitchFamily="34" charset="0"/>
                <a:cs typeface="Arial" panose="020B0604020202020204" pitchFamily="34" charset="0"/>
              </a:rPr>
              <a:t> </a:t>
            </a:r>
            <a:r>
              <a:rPr lang="af-ZA" dirty="0">
                <a:effectLst/>
                <a:ea typeface="Calibri" panose="020F0502020204030204" pitchFamily="34" charset="0"/>
                <a:cs typeface="Arial" panose="020B0604020202020204" pitchFamily="34" charset="0"/>
              </a:rPr>
              <a:t>konsoliduar </a:t>
            </a:r>
            <a:r>
              <a:rPr lang="af-ZA" dirty="0">
                <a:ea typeface="Calibri" panose="020F0502020204030204" pitchFamily="34" charset="0"/>
                <a:cs typeface="Arial" panose="020B0604020202020204" pitchFamily="34" charset="0"/>
              </a:rPr>
              <a:t>i</a:t>
            </a:r>
            <a:r>
              <a:rPr lang="af-ZA" dirty="0" smtClean="0">
                <a:effectLst/>
                <a:ea typeface="Calibri" panose="020F0502020204030204" pitchFamily="34" charset="0"/>
                <a:cs typeface="Arial" panose="020B0604020202020204" pitchFamily="34" charset="0"/>
              </a:rPr>
              <a:t> </a:t>
            </a:r>
            <a:r>
              <a:rPr lang="af-ZA" dirty="0" smtClean="0">
                <a:effectLst/>
                <a:ea typeface="Calibri" panose="020F0502020204030204" pitchFamily="34" charset="0"/>
                <a:cs typeface="Arial" panose="020B0604020202020204" pitchFamily="34" charset="0"/>
              </a:rPr>
              <a:t>Gjykatës </a:t>
            </a:r>
            <a:r>
              <a:rPr lang="af-ZA" dirty="0">
                <a:effectLst/>
                <a:ea typeface="Calibri" panose="020F0502020204030204" pitchFamily="34" charset="0"/>
                <a:cs typeface="Arial" panose="020B0604020202020204" pitchFamily="34" charset="0"/>
              </a:rPr>
              <a:t>së Lartë në lidhje me natyrën e Dëshmisë së Trashëgimisë.</a:t>
            </a:r>
          </a:p>
          <a:p>
            <a:r>
              <a:rPr lang="nn-NO" dirty="0">
                <a:cs typeface="Arial" panose="020B0604020202020204" pitchFamily="34" charset="0"/>
              </a:rPr>
              <a:t>Përcaktimet e Ligjit Nr. 110/2018 PËR NOTERINË, në lidhje me dëshminë e trashgimisë.</a:t>
            </a:r>
          </a:p>
          <a:p>
            <a:r>
              <a:rPr lang="en-US" dirty="0" err="1">
                <a:cs typeface="Arial" panose="020B0604020202020204" pitchFamily="34" charset="0"/>
              </a:rPr>
              <a:t>Natyra</a:t>
            </a:r>
            <a:r>
              <a:rPr lang="en-US" dirty="0">
                <a:cs typeface="Arial" panose="020B0604020202020204" pitchFamily="34" charset="0"/>
              </a:rPr>
              <a:t> e </a:t>
            </a:r>
            <a:r>
              <a:rPr lang="en-US" dirty="0" err="1">
                <a:cs typeface="Arial" panose="020B0604020202020204" pitchFamily="34" charset="0"/>
              </a:rPr>
              <a:t>gjykimit</a:t>
            </a:r>
            <a:r>
              <a:rPr lang="en-US" dirty="0">
                <a:cs typeface="Arial" panose="020B0604020202020204" pitchFamily="34" charset="0"/>
              </a:rPr>
              <a:t> </a:t>
            </a:r>
            <a:r>
              <a:rPr lang="en-US" dirty="0" err="1">
                <a:cs typeface="Arial" panose="020B0604020202020204" pitchFamily="34" charset="0"/>
              </a:rPr>
              <a:t>administrativ</a:t>
            </a:r>
            <a:r>
              <a:rPr lang="en-US" dirty="0">
                <a:cs typeface="Arial" panose="020B0604020202020204" pitchFamily="34" charset="0"/>
              </a:rPr>
              <a:t> </a:t>
            </a:r>
            <a:r>
              <a:rPr lang="en-US" dirty="0" err="1">
                <a:cs typeface="Arial" panose="020B0604020202020204" pitchFamily="34" charset="0"/>
              </a:rPr>
              <a:t>përballë</a:t>
            </a:r>
            <a:r>
              <a:rPr lang="en-US" dirty="0">
                <a:cs typeface="Arial" panose="020B0604020202020204" pitchFamily="34" charset="0"/>
              </a:rPr>
              <a:t> </a:t>
            </a:r>
            <a:r>
              <a:rPr lang="en-US" dirty="0" err="1">
                <a:cs typeface="Arial" panose="020B0604020202020204" pitchFamily="34" charset="0"/>
              </a:rPr>
              <a:t>atij</a:t>
            </a:r>
            <a:r>
              <a:rPr lang="en-US" dirty="0">
                <a:cs typeface="Arial" panose="020B0604020202020204" pitchFamily="34" charset="0"/>
              </a:rPr>
              <a:t> civil </a:t>
            </a:r>
            <a:r>
              <a:rPr lang="en-US" dirty="0" err="1">
                <a:cs typeface="Arial" panose="020B0604020202020204" pitchFamily="34" charset="0"/>
              </a:rPr>
              <a:t>në</a:t>
            </a:r>
            <a:r>
              <a:rPr lang="en-US" dirty="0">
                <a:cs typeface="Arial" panose="020B0604020202020204" pitchFamily="34" charset="0"/>
              </a:rPr>
              <a:t> </a:t>
            </a:r>
            <a:r>
              <a:rPr lang="en-US" dirty="0" err="1">
                <a:cs typeface="Arial" panose="020B0604020202020204" pitchFamily="34" charset="0"/>
              </a:rPr>
              <a:t>ç</a:t>
            </a:r>
            <a:r>
              <a:rPr lang="en-US" dirty="0" err="1" smtClean="0">
                <a:cs typeface="Arial" panose="020B0604020202020204" pitchFamily="34" charset="0"/>
              </a:rPr>
              <a:t>ështjet</a:t>
            </a:r>
            <a:r>
              <a:rPr lang="en-US" dirty="0" smtClean="0">
                <a:cs typeface="Arial" panose="020B0604020202020204" pitchFamily="34" charset="0"/>
              </a:rPr>
              <a:t> </a:t>
            </a:r>
            <a:r>
              <a:rPr lang="en-US" dirty="0">
                <a:cs typeface="Arial" panose="020B0604020202020204" pitchFamily="34" charset="0"/>
              </a:rPr>
              <a:t>me </a:t>
            </a:r>
            <a:r>
              <a:rPr lang="en-US" dirty="0" err="1">
                <a:cs typeface="Arial" panose="020B0604020202020204" pitchFamily="34" charset="0"/>
              </a:rPr>
              <a:t>natyrë</a:t>
            </a:r>
            <a:r>
              <a:rPr lang="en-US" dirty="0">
                <a:cs typeface="Arial" panose="020B0604020202020204" pitchFamily="34" charset="0"/>
              </a:rPr>
              <a:t> </a:t>
            </a:r>
            <a:r>
              <a:rPr lang="en-US" dirty="0" err="1">
                <a:cs typeface="Arial" panose="020B0604020202020204" pitchFamily="34" charset="0"/>
              </a:rPr>
              <a:t>trashgimie</a:t>
            </a:r>
            <a:endParaRPr lang="en-US" dirty="0">
              <a:cs typeface="Arial" panose="020B0604020202020204" pitchFamily="34" charset="0"/>
            </a:endParaRPr>
          </a:p>
        </p:txBody>
      </p:sp>
    </p:spTree>
    <p:extLst>
      <p:ext uri="{BB962C8B-B14F-4D97-AF65-F5344CB8AC3E}">
        <p14:creationId xmlns:p14="http://schemas.microsoft.com/office/powerpoint/2010/main" val="3361837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a:t>Cëshjte</a:t>
            </a:r>
            <a:r>
              <a:rPr lang="en-GB" b="1" dirty="0"/>
              <a:t> </a:t>
            </a:r>
            <a:r>
              <a:rPr lang="en-GB" b="1" dirty="0" err="1"/>
              <a:t>për</a:t>
            </a:r>
            <a:r>
              <a:rPr lang="en-GB" b="1" dirty="0"/>
              <a:t> </a:t>
            </a:r>
            <a:r>
              <a:rPr lang="en-GB" b="1" dirty="0" err="1"/>
              <a:t>diskutim</a:t>
            </a:r>
            <a:r>
              <a:rPr lang="en-GB" b="1" dirty="0"/>
              <a:t> </a:t>
            </a:r>
          </a:p>
        </p:txBody>
      </p:sp>
      <p:sp>
        <p:nvSpPr>
          <p:cNvPr id="3" name="Content Placeholder 2"/>
          <p:cNvSpPr>
            <a:spLocks noGrp="1"/>
          </p:cNvSpPr>
          <p:nvPr>
            <p:ph idx="1"/>
          </p:nvPr>
        </p:nvSpPr>
        <p:spPr/>
        <p:txBody>
          <a:bodyPr>
            <a:normAutofit fontScale="92500" lnSpcReduction="20000"/>
          </a:bodyPr>
          <a:lstStyle/>
          <a:p>
            <a:pPr marL="342900" marR="0" lvl="0" indent="-342900">
              <a:spcBef>
                <a:spcPts val="0"/>
              </a:spcBef>
              <a:spcAft>
                <a:spcPts val="0"/>
              </a:spcAft>
              <a:buFont typeface="Franklin Gothic Book" panose="020B0503020102020204" pitchFamily="34" charset="0"/>
              <a:buChar char="■"/>
              <a:tabLst>
                <a:tab pos="457200" algn="l"/>
              </a:tabLst>
            </a:pPr>
            <a:r>
              <a:rPr lang="en-US" dirty="0" err="1">
                <a:latin typeface="Calibri" panose="020F0502020204030204" pitchFamily="34" charset="0"/>
                <a:ea typeface="Calibri" panose="020F0502020204030204" pitchFamily="34" charset="0"/>
                <a:cs typeface="Times New Roman" panose="02020603050405020304" pitchFamily="18" charset="0"/>
              </a:rPr>
              <a:t>Cila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gjykatë</a:t>
            </a:r>
            <a:r>
              <a:rPr lang="en-US" dirty="0">
                <a:latin typeface="Calibri" panose="020F0502020204030204" pitchFamily="34" charset="0"/>
                <a:ea typeface="Calibri" panose="020F0502020204030204" pitchFamily="34" charset="0"/>
                <a:cs typeface="Times New Roman" panose="02020603050405020304" pitchFamily="18" charset="0"/>
              </a:rPr>
              <a:t> ka </a:t>
            </a:r>
            <a:r>
              <a:rPr lang="en-US" dirty="0" err="1">
                <a:latin typeface="Calibri" panose="020F0502020204030204" pitchFamily="34" charset="0"/>
                <a:ea typeface="Calibri" panose="020F0502020204030204" pitchFamily="34" charset="0"/>
                <a:cs typeface="Times New Roman" panose="02020603050405020304" pitchFamily="18" charset="0"/>
              </a:rPr>
              <a:t>kompetencën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lëndore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kundër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mospranimit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hapur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tesatmentin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olograf</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mbajtur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shtëpi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nga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testatori</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Franklin Gothic Book" panose="020B0503020102020204" pitchFamily="34" charset="0"/>
              <a:buChar char="■"/>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Franklin Gothic Book" panose="020B05030201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dirty="0" err="1">
                <a:latin typeface="Calibri" panose="020F0502020204030204" pitchFamily="34" charset="0"/>
                <a:ea typeface="Calibri" panose="020F0502020204030204" pitchFamily="34" charset="0"/>
                <a:cs typeface="Times New Roman" panose="02020603050405020304" pitchFamily="18" charset="0"/>
              </a:rPr>
              <a:t>ka</a:t>
            </a:r>
            <a:r>
              <a:rPr lang="en-US" dirty="0">
                <a:latin typeface="Calibri" panose="020F0502020204030204" pitchFamily="34" charset="0"/>
                <a:ea typeface="Calibri" panose="020F0502020204030204" pitchFamily="34" charset="0"/>
                <a:cs typeface="Times New Roman" panose="02020603050405020304" pitchFamily="18" charset="0"/>
              </a:rPr>
              <a:t> vend </a:t>
            </a:r>
            <a:r>
              <a:rPr lang="en-US" dirty="0" err="1">
                <a:latin typeface="Calibri" panose="020F0502020204030204" pitchFamily="34" charset="0"/>
                <a:ea typeface="Calibri" panose="020F0502020204030204" pitchFamily="34" charset="0"/>
                <a:cs typeface="Times New Roman" panose="02020603050405020304" pitchFamily="18" charset="0"/>
              </a:rPr>
              <a:t>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këtë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rast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ushtrimin</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padisë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kërkimit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trashëgimit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Franklin Gothic Book" panose="020B0503020102020204" pitchFamily="34" charset="0"/>
              <a:buChar char="■"/>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spcAft>
                <a:spcPts val="0"/>
              </a:spcAft>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dirty="0" err="1">
                <a:latin typeface="Calibri" panose="020F0502020204030204" pitchFamily="34" charset="0"/>
                <a:ea typeface="Calibri" panose="020F0502020204030204" pitchFamily="34" charset="0"/>
                <a:cs typeface="Times New Roman" panose="02020603050405020304" pitchFamily="18" charset="0"/>
              </a:rPr>
              <a:t>është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kushtetues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përcaktimi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nenit</a:t>
            </a:r>
            <a:r>
              <a:rPr lang="en-US" dirty="0">
                <a:latin typeface="Calibri" panose="020F0502020204030204" pitchFamily="34" charset="0"/>
                <a:ea typeface="Calibri" panose="020F0502020204030204" pitchFamily="34" charset="0"/>
                <a:cs typeface="Times New Roman" panose="02020603050405020304" pitchFamily="18" charset="0"/>
              </a:rPr>
              <a:t> 113 </a:t>
            </a:r>
            <a:r>
              <a:rPr lang="en-US" dirty="0" err="1">
                <a:latin typeface="Calibri" panose="020F0502020204030204" pitchFamily="34" charset="0"/>
                <a:ea typeface="Calibri" panose="020F0502020204030204" pitchFamily="34" charset="0"/>
                <a:cs typeface="Times New Roman" panose="02020603050405020304" pitchFamily="18" charset="0"/>
              </a:rPr>
              <a:t>etj</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ligjit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dhënien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kompetencë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që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shqyrtojë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dhe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korrektojë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vullnetin</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testatorit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shkak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pavlefshmërisë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plotë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pjesshme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tetsamentit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spcBef>
                <a:spcPts val="0"/>
              </a:spcBef>
              <a:spcAft>
                <a:spcPts val="0"/>
              </a:spcAft>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Franklin Gothic Book" panose="020B0503020102020204" pitchFamily="34" charset="0"/>
              <a:buChar char="■"/>
              <a:tabLst>
                <a:tab pos="457200" algn="l"/>
              </a:tabLst>
            </a:pPr>
            <a:r>
              <a:rPr lang="en-US" dirty="0" err="1">
                <a:latin typeface="Calibri" panose="020F0502020204030204" pitchFamily="34" charset="0"/>
                <a:ea typeface="Calibri" panose="020F0502020204030204" pitchFamily="34" charset="0"/>
                <a:cs typeface="Times New Roman" panose="02020603050405020304" pitchFamily="18" charset="0"/>
              </a:rPr>
              <a:t>Rerefuar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zgjidhjes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dhënë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nenin</a:t>
            </a:r>
            <a:r>
              <a:rPr lang="en-US" dirty="0">
                <a:latin typeface="Calibri" panose="020F0502020204030204" pitchFamily="34" charset="0"/>
                <a:ea typeface="Calibri" panose="020F0502020204030204" pitchFamily="34" charset="0"/>
                <a:cs typeface="Times New Roman" panose="02020603050405020304" pitchFamily="18" charset="0"/>
              </a:rPr>
              <a:t> 113 </a:t>
            </a:r>
            <a:r>
              <a:rPr lang="en-US" dirty="0" err="1">
                <a:latin typeface="Calibri" panose="020F0502020204030204" pitchFamily="34" charset="0"/>
                <a:ea typeface="Calibri" panose="020F0502020204030204" pitchFamily="34" charset="0"/>
                <a:cs typeface="Times New Roman" panose="02020603050405020304" pitchFamily="18" charset="0"/>
              </a:rPr>
              <a:t>etj</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ligjit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noterinë</a:t>
            </a: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dirty="0" err="1">
                <a:latin typeface="Calibri" panose="020F0502020204030204" pitchFamily="34" charset="0"/>
                <a:ea typeface="Calibri" panose="020F0502020204030204" pitchFamily="34" charset="0"/>
                <a:cs typeface="Times New Roman" panose="02020603050405020304" pitchFamily="18" charset="0"/>
              </a:rPr>
              <a:t>ka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rast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që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zbatohet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ndonjëherë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dispozita</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nenit</a:t>
            </a:r>
            <a:r>
              <a:rPr lang="en-US" dirty="0">
                <a:latin typeface="Calibri" panose="020F0502020204030204" pitchFamily="34" charset="0"/>
                <a:ea typeface="Calibri" panose="020F0502020204030204" pitchFamily="34" charset="0"/>
                <a:cs typeface="Times New Roman" panose="02020603050405020304" pitchFamily="18" charset="0"/>
              </a:rPr>
              <a:t> 349 </a:t>
            </a:r>
            <a:r>
              <a:rPr lang="en-US" dirty="0" err="1">
                <a:latin typeface="Calibri" panose="020F0502020204030204" pitchFamily="34" charset="0"/>
                <a:ea typeface="Calibri" panose="020F0502020204030204" pitchFamily="34" charset="0"/>
                <a:cs typeface="Times New Roman" panose="02020603050405020304" pitchFamily="18" charset="0"/>
              </a:rPr>
              <a:t>të</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K.civil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Padia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për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kërkimin</a:t>
            </a:r>
            <a:r>
              <a:rPr lang="en-US" dirty="0">
                <a:latin typeface="Calibri" panose="020F0502020204030204" pitchFamily="34" charset="0"/>
                <a:ea typeface="Calibri" panose="020F0502020204030204" pitchFamily="34" charset="0"/>
                <a:cs typeface="Times New Roman" panose="02020603050405020304" pitchFamily="18" charset="0"/>
              </a:rPr>
              <a:t> e </a:t>
            </a:r>
            <a:r>
              <a:rPr lang="en-US" dirty="0" err="1">
                <a:latin typeface="Calibri" panose="020F0502020204030204" pitchFamily="34" charset="0"/>
                <a:ea typeface="Calibri" panose="020F0502020204030204" pitchFamily="34" charset="0"/>
                <a:cs typeface="Times New Roman" panose="02020603050405020304" pitchFamily="18" charset="0"/>
              </a:rPr>
              <a:t>trashëgimit</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GB" dirty="0"/>
          </a:p>
        </p:txBody>
      </p:sp>
    </p:spTree>
    <p:extLst>
      <p:ext uri="{BB962C8B-B14F-4D97-AF65-F5344CB8AC3E}">
        <p14:creationId xmlns:p14="http://schemas.microsoft.com/office/powerpoint/2010/main" val="5684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80"/>
            <a:ext cx="10515600" cy="1325563"/>
          </a:xfrm>
        </p:spPr>
        <p:txBody>
          <a:bodyPr/>
          <a:lstStyle/>
          <a:p>
            <a:pPr algn="ctr"/>
            <a:r>
              <a:rPr lang="en-GB" b="1" dirty="0" err="1"/>
              <a:t>Kompetencat</a:t>
            </a:r>
            <a:r>
              <a:rPr lang="en-GB" b="1" dirty="0"/>
              <a:t> e </a:t>
            </a:r>
            <a:r>
              <a:rPr lang="en-GB" b="1" dirty="0" err="1"/>
              <a:t>noterit</a:t>
            </a:r>
            <a:r>
              <a:rPr lang="en-GB" b="1" dirty="0"/>
              <a:t> </a:t>
            </a:r>
            <a:r>
              <a:rPr lang="en-GB" b="1" dirty="0" err="1"/>
              <a:t>sipas</a:t>
            </a:r>
            <a:r>
              <a:rPr lang="en-GB" b="1" dirty="0"/>
              <a:t> </a:t>
            </a:r>
            <a:r>
              <a:rPr lang="en-GB" b="1" dirty="0" err="1"/>
              <a:t>ligjit</a:t>
            </a:r>
            <a:r>
              <a:rPr lang="en-GB" b="1" dirty="0"/>
              <a:t> </a:t>
            </a:r>
            <a:r>
              <a:rPr lang="en-GB" b="1" dirty="0" err="1"/>
              <a:t>për</a:t>
            </a:r>
            <a:r>
              <a:rPr lang="en-GB" b="1" dirty="0"/>
              <a:t> </a:t>
            </a:r>
            <a:r>
              <a:rPr lang="en-GB" b="1" dirty="0" err="1"/>
              <a:t>noterinë</a:t>
            </a:r>
            <a:r>
              <a:rPr lang="en-GB" b="1" dirty="0"/>
              <a:t> </a:t>
            </a:r>
          </a:p>
        </p:txBody>
      </p:sp>
      <p:sp>
        <p:nvSpPr>
          <p:cNvPr id="3" name="Content Placeholder 2"/>
          <p:cNvSpPr>
            <a:spLocks noGrp="1"/>
          </p:cNvSpPr>
          <p:nvPr>
            <p:ph idx="1"/>
          </p:nvPr>
        </p:nvSpPr>
        <p:spPr/>
        <p:txBody>
          <a:bodyPr>
            <a:normAutofit fontScale="92500" lnSpcReduction="20000"/>
          </a:bodyPr>
          <a:lstStyle/>
          <a:p>
            <a:r>
              <a:rPr lang="en-US" b="1" dirty="0" err="1"/>
              <a:t>Neni</a:t>
            </a:r>
            <a:r>
              <a:rPr lang="en-US" b="1" dirty="0"/>
              <a:t> 62</a:t>
            </a:r>
          </a:p>
          <a:p>
            <a:r>
              <a:rPr lang="en-US" b="1" dirty="0" err="1"/>
              <a:t>Kompetencat</a:t>
            </a:r>
            <a:r>
              <a:rPr lang="en-US" b="1" dirty="0"/>
              <a:t> e </a:t>
            </a:r>
            <a:r>
              <a:rPr lang="en-US" b="1" dirty="0" err="1"/>
              <a:t>noterit</a:t>
            </a:r>
            <a:r>
              <a:rPr lang="en-US" b="1" dirty="0"/>
              <a:t> </a:t>
            </a:r>
            <a:endParaRPr lang="en-US" dirty="0"/>
          </a:p>
          <a:p>
            <a:r>
              <a:rPr lang="en-US" dirty="0" err="1"/>
              <a:t>Noteri</a:t>
            </a:r>
            <a:r>
              <a:rPr lang="en-US" dirty="0"/>
              <a:t>, </a:t>
            </a:r>
            <a:r>
              <a:rPr lang="en-US" dirty="0" err="1"/>
              <a:t>përvec</a:t>
            </a:r>
            <a:r>
              <a:rPr lang="en-US" dirty="0"/>
              <a:t>̧ </a:t>
            </a:r>
            <a:r>
              <a:rPr lang="en-US" dirty="0" err="1"/>
              <a:t>kompetencave</a:t>
            </a:r>
            <a:r>
              <a:rPr lang="en-US" dirty="0"/>
              <a:t> </a:t>
            </a:r>
            <a:r>
              <a:rPr lang="en-US" dirty="0" err="1"/>
              <a:t>te</a:t>
            </a:r>
            <a:r>
              <a:rPr lang="en-US" dirty="0"/>
              <a:t>̈ </a:t>
            </a:r>
            <a:r>
              <a:rPr lang="en-US" dirty="0" err="1"/>
              <a:t>parashikuara</a:t>
            </a:r>
            <a:r>
              <a:rPr lang="en-US" dirty="0"/>
              <a:t> në </a:t>
            </a:r>
            <a:r>
              <a:rPr lang="en-US" dirty="0" err="1"/>
              <a:t>ligje</a:t>
            </a:r>
            <a:r>
              <a:rPr lang="en-US" dirty="0"/>
              <a:t> </a:t>
            </a:r>
            <a:r>
              <a:rPr lang="en-US" dirty="0" err="1"/>
              <a:t>te</a:t>
            </a:r>
            <a:r>
              <a:rPr lang="en-US" dirty="0"/>
              <a:t>̈ </a:t>
            </a:r>
            <a:r>
              <a:rPr lang="en-US" dirty="0" err="1"/>
              <a:t>veçanta</a:t>
            </a:r>
            <a:r>
              <a:rPr lang="en-US" dirty="0"/>
              <a:t>, </a:t>
            </a:r>
            <a:r>
              <a:rPr lang="en-US" dirty="0" err="1"/>
              <a:t>harton</a:t>
            </a:r>
            <a:r>
              <a:rPr lang="en-US" dirty="0"/>
              <a:t> </a:t>
            </a:r>
            <a:r>
              <a:rPr lang="en-US" dirty="0" err="1"/>
              <a:t>akte</a:t>
            </a:r>
            <a:r>
              <a:rPr lang="en-US" dirty="0"/>
              <a:t>, </a:t>
            </a:r>
            <a:r>
              <a:rPr lang="en-US" dirty="0" err="1"/>
              <a:t>kryen</a:t>
            </a:r>
            <a:r>
              <a:rPr lang="en-US" dirty="0"/>
              <a:t> </a:t>
            </a:r>
            <a:r>
              <a:rPr lang="en-US" dirty="0" err="1"/>
              <a:t>njësime</a:t>
            </a:r>
            <a:r>
              <a:rPr lang="en-US" dirty="0"/>
              <a:t>, </a:t>
            </a:r>
            <a:r>
              <a:rPr lang="en-US" dirty="0" err="1"/>
              <a:t>vërtetime</a:t>
            </a:r>
            <a:r>
              <a:rPr lang="en-US" dirty="0"/>
              <a:t> </a:t>
            </a:r>
            <a:r>
              <a:rPr lang="en-US" dirty="0" err="1"/>
              <a:t>dhe</a:t>
            </a:r>
            <a:r>
              <a:rPr lang="en-US" dirty="0"/>
              <a:t> </a:t>
            </a:r>
            <a:r>
              <a:rPr lang="en-US" dirty="0" err="1"/>
              <a:t>verifikime</a:t>
            </a:r>
            <a:r>
              <a:rPr lang="en-US" dirty="0"/>
              <a:t> në </a:t>
            </a:r>
            <a:r>
              <a:rPr lang="en-US" dirty="0" err="1"/>
              <a:t>te</a:t>
            </a:r>
            <a:r>
              <a:rPr lang="en-US" dirty="0"/>
              <a:t>̈ </a:t>
            </a:r>
            <a:r>
              <a:rPr lang="en-US" dirty="0" err="1"/>
              <a:t>gjitha</a:t>
            </a:r>
            <a:r>
              <a:rPr lang="en-US" dirty="0"/>
              <a:t> </a:t>
            </a:r>
            <a:r>
              <a:rPr lang="en-US" dirty="0" err="1"/>
              <a:t>çështjet</a:t>
            </a:r>
            <a:r>
              <a:rPr lang="en-US" dirty="0"/>
              <a:t>, duke </a:t>
            </a:r>
            <a:r>
              <a:rPr lang="en-US" dirty="0" err="1"/>
              <a:t>përfshire</a:t>
            </a:r>
            <a:r>
              <a:rPr lang="en-US" dirty="0"/>
              <a:t>̈, </a:t>
            </a:r>
            <a:r>
              <a:rPr lang="en-US" dirty="0" err="1"/>
              <a:t>por</a:t>
            </a:r>
            <a:r>
              <a:rPr lang="en-US" dirty="0"/>
              <a:t> pa u </a:t>
            </a:r>
            <a:r>
              <a:rPr lang="en-US" dirty="0" err="1"/>
              <a:t>kufizuar</a:t>
            </a:r>
            <a:r>
              <a:rPr lang="en-US" dirty="0"/>
              <a:t>:  </a:t>
            </a:r>
          </a:p>
          <a:p>
            <a:r>
              <a:rPr lang="en-US" dirty="0"/>
              <a:t>b) </a:t>
            </a:r>
            <a:r>
              <a:rPr lang="en-US" dirty="0" err="1"/>
              <a:t>harton</a:t>
            </a:r>
            <a:r>
              <a:rPr lang="en-US" dirty="0"/>
              <a:t> </a:t>
            </a:r>
            <a:r>
              <a:rPr lang="en-US" dirty="0" err="1"/>
              <a:t>aktin</a:t>
            </a:r>
            <a:r>
              <a:rPr lang="en-US" dirty="0"/>
              <a:t> </a:t>
            </a:r>
            <a:r>
              <a:rPr lang="en-US" dirty="0" err="1"/>
              <a:t>për</a:t>
            </a:r>
            <a:r>
              <a:rPr lang="en-US" dirty="0"/>
              <a:t> </a:t>
            </a:r>
            <a:r>
              <a:rPr lang="en-US" dirty="0" err="1"/>
              <a:t>shfuqizimin</a:t>
            </a:r>
            <a:r>
              <a:rPr lang="en-US" dirty="0"/>
              <a:t> </a:t>
            </a:r>
            <a:r>
              <a:rPr lang="en-US" dirty="0" err="1"/>
              <a:t>plotësisht</a:t>
            </a:r>
            <a:r>
              <a:rPr lang="en-US" dirty="0"/>
              <a:t> </a:t>
            </a:r>
            <a:r>
              <a:rPr lang="en-US" dirty="0" err="1"/>
              <a:t>ose</a:t>
            </a:r>
            <a:r>
              <a:rPr lang="en-US" dirty="0"/>
              <a:t> </a:t>
            </a:r>
            <a:r>
              <a:rPr lang="en-US" dirty="0" err="1"/>
              <a:t>pjesërisht</a:t>
            </a:r>
            <a:r>
              <a:rPr lang="en-US" dirty="0"/>
              <a:t> </a:t>
            </a:r>
            <a:r>
              <a:rPr lang="en-US" dirty="0" err="1"/>
              <a:t>te</a:t>
            </a:r>
            <a:r>
              <a:rPr lang="en-US" dirty="0"/>
              <a:t>̈ </a:t>
            </a:r>
            <a:r>
              <a:rPr lang="en-US" dirty="0" err="1"/>
              <a:t>testamenteve</a:t>
            </a:r>
            <a:r>
              <a:rPr lang="en-US" dirty="0"/>
              <a:t>;</a:t>
            </a:r>
            <a:br>
              <a:rPr lang="en-US" dirty="0"/>
            </a:br>
            <a:endParaRPr lang="en-US" dirty="0"/>
          </a:p>
          <a:p>
            <a:r>
              <a:rPr lang="en-US" b="1" dirty="0" err="1"/>
              <a:t>Neni</a:t>
            </a:r>
            <a:r>
              <a:rPr lang="en-US" b="1" dirty="0"/>
              <a:t> 109</a:t>
            </a:r>
            <a:r>
              <a:rPr lang="en-US" dirty="0"/>
              <a:t/>
            </a:r>
            <a:br>
              <a:rPr lang="en-US" dirty="0"/>
            </a:br>
            <a:r>
              <a:rPr lang="en-US" b="1" dirty="0" err="1"/>
              <a:t>Testamenti</a:t>
            </a:r>
            <a:r>
              <a:rPr lang="en-US" b="1" dirty="0"/>
              <a:t> me </a:t>
            </a:r>
            <a:r>
              <a:rPr lang="en-US" b="1" dirty="0" err="1"/>
              <a:t>akt</a:t>
            </a:r>
            <a:r>
              <a:rPr lang="en-US" b="1" dirty="0"/>
              <a:t> </a:t>
            </a:r>
            <a:r>
              <a:rPr lang="en-US" b="1" dirty="0" err="1"/>
              <a:t>noterial</a:t>
            </a:r>
            <a:r>
              <a:rPr lang="en-US" b="1" dirty="0"/>
              <a:t> </a:t>
            </a:r>
            <a:endParaRPr lang="en-US" dirty="0"/>
          </a:p>
          <a:p>
            <a:r>
              <a:rPr lang="en-US" dirty="0" err="1"/>
              <a:t>Noteri</a:t>
            </a:r>
            <a:r>
              <a:rPr lang="en-US" dirty="0"/>
              <a:t> </a:t>
            </a:r>
            <a:r>
              <a:rPr lang="en-US" dirty="0" err="1"/>
              <a:t>refuzon</a:t>
            </a:r>
            <a:r>
              <a:rPr lang="en-US" dirty="0"/>
              <a:t> </a:t>
            </a:r>
            <a:r>
              <a:rPr lang="en-US" dirty="0" err="1"/>
              <a:t>përpilimin</a:t>
            </a:r>
            <a:r>
              <a:rPr lang="en-US" dirty="0"/>
              <a:t> e </a:t>
            </a:r>
            <a:r>
              <a:rPr lang="en-US" dirty="0" err="1"/>
              <a:t>aktit</a:t>
            </a:r>
            <a:r>
              <a:rPr lang="en-US" dirty="0"/>
              <a:t> </a:t>
            </a:r>
            <a:r>
              <a:rPr lang="en-US" dirty="0" err="1"/>
              <a:t>nëse</a:t>
            </a:r>
            <a:r>
              <a:rPr lang="en-US" dirty="0"/>
              <a:t> </a:t>
            </a:r>
            <a:r>
              <a:rPr lang="en-US" dirty="0" err="1"/>
              <a:t>disponimet</a:t>
            </a:r>
            <a:r>
              <a:rPr lang="en-US" dirty="0"/>
              <a:t> e </a:t>
            </a:r>
            <a:r>
              <a:rPr lang="en-US" dirty="0" err="1"/>
              <a:t>trashëgimlënësit</a:t>
            </a:r>
            <a:r>
              <a:rPr lang="en-US" dirty="0"/>
              <a:t> </a:t>
            </a:r>
            <a:r>
              <a:rPr lang="en-US" dirty="0" err="1"/>
              <a:t>nuk</a:t>
            </a:r>
            <a:r>
              <a:rPr lang="en-US" dirty="0"/>
              <a:t> </a:t>
            </a:r>
            <a:r>
              <a:rPr lang="en-US" dirty="0" err="1"/>
              <a:t>respektojne</a:t>
            </a:r>
            <a:r>
              <a:rPr lang="en-US" dirty="0"/>
              <a:t>̈ </a:t>
            </a:r>
            <a:r>
              <a:rPr lang="en-US" dirty="0" err="1"/>
              <a:t>elementet</a:t>
            </a:r>
            <a:r>
              <a:rPr lang="en-US" dirty="0"/>
              <a:t> e </a:t>
            </a:r>
            <a:r>
              <a:rPr lang="en-US" dirty="0" err="1"/>
              <a:t>vlefshm</a:t>
            </a:r>
            <a:r>
              <a:rPr lang="en-US" dirty="0" err="1">
                <a:latin typeface="TimesNewRomanPSMT"/>
              </a:rPr>
              <a:t>ërise</a:t>
            </a:r>
            <a:r>
              <a:rPr lang="en-US" dirty="0">
                <a:latin typeface="TimesNewRomanPSMT"/>
              </a:rPr>
              <a:t>̈ së </a:t>
            </a:r>
            <a:r>
              <a:rPr lang="en-US" dirty="0" err="1">
                <a:latin typeface="TimesNewRomanPSMT"/>
              </a:rPr>
              <a:t>testamentit</a:t>
            </a:r>
            <a:r>
              <a:rPr lang="en-US" dirty="0">
                <a:latin typeface="TimesNewRomanPSMT"/>
              </a:rPr>
              <a:t>, </a:t>
            </a:r>
            <a:r>
              <a:rPr lang="en-US" dirty="0" err="1">
                <a:latin typeface="TimesNewRomanPSMT"/>
              </a:rPr>
              <a:t>sipas</a:t>
            </a:r>
            <a:r>
              <a:rPr lang="en-US" dirty="0">
                <a:latin typeface="TimesNewRomanPSMT"/>
              </a:rPr>
              <a:t> </a:t>
            </a:r>
            <a:r>
              <a:rPr lang="en-US" dirty="0" err="1">
                <a:latin typeface="TimesNewRomanPSMT"/>
              </a:rPr>
              <a:t>parashikimeve</a:t>
            </a:r>
            <a:r>
              <a:rPr lang="en-US" dirty="0">
                <a:latin typeface="TimesNewRomanPSMT"/>
              </a:rPr>
              <a:t> </a:t>
            </a:r>
            <a:r>
              <a:rPr lang="en-US" dirty="0" err="1">
                <a:latin typeface="TimesNewRomanPSMT"/>
              </a:rPr>
              <a:t>te</a:t>
            </a:r>
            <a:r>
              <a:rPr lang="en-US" dirty="0">
                <a:latin typeface="TimesNewRomanPSMT"/>
              </a:rPr>
              <a:t>̈ </a:t>
            </a:r>
            <a:r>
              <a:rPr lang="en-US" dirty="0" err="1">
                <a:latin typeface="TimesNewRomanPSMT"/>
              </a:rPr>
              <a:t>Kodit</a:t>
            </a:r>
            <a:r>
              <a:rPr lang="en-US" dirty="0">
                <a:latin typeface="TimesNewRomanPSMT"/>
              </a:rPr>
              <a:t> Civil. </a:t>
            </a:r>
            <a:endParaRPr lang="en-US" dirty="0"/>
          </a:p>
          <a:p>
            <a:endParaRPr lang="en-US" dirty="0"/>
          </a:p>
          <a:p>
            <a:endParaRPr lang="en-GB" dirty="0"/>
          </a:p>
        </p:txBody>
      </p:sp>
    </p:spTree>
    <p:extLst>
      <p:ext uri="{BB962C8B-B14F-4D97-AF65-F5344CB8AC3E}">
        <p14:creationId xmlns:p14="http://schemas.microsoft.com/office/powerpoint/2010/main" val="79848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A39C-E8AD-4667-A7F0-2415E7A54F7F}"/>
              </a:ext>
            </a:extLst>
          </p:cNvPr>
          <p:cNvSpPr>
            <a:spLocks noGrp="1"/>
          </p:cNvSpPr>
          <p:nvPr>
            <p:ph type="title"/>
          </p:nvPr>
        </p:nvSpPr>
        <p:spPr/>
        <p:txBody>
          <a:bodyPr>
            <a:normAutofit fontScale="90000"/>
          </a:bodyPr>
          <a:lstStyle/>
          <a:p>
            <a:pPr marL="0" indent="0" algn="ctr"/>
            <a:r>
              <a:rPr lang="en-US" b="1" dirty="0"/>
              <a:t/>
            </a:r>
            <a:br>
              <a:rPr lang="en-US" b="1" dirty="0"/>
            </a:br>
            <a:r>
              <a:rPr lang="en-US" b="1" dirty="0"/>
              <a:t>Neni 111 </a:t>
            </a:r>
            <a:br>
              <a:rPr lang="en-US" b="1" dirty="0"/>
            </a:br>
            <a:r>
              <a:rPr lang="en-US" b="1" dirty="0" err="1"/>
              <a:t>Kërkesa</a:t>
            </a:r>
            <a:r>
              <a:rPr lang="en-US" b="1" dirty="0"/>
              <a:t> </a:t>
            </a:r>
            <a:r>
              <a:rPr lang="en-US" b="1" dirty="0" err="1"/>
              <a:t>për</a:t>
            </a:r>
            <a:r>
              <a:rPr lang="en-US" b="1" dirty="0"/>
              <a:t> </a:t>
            </a:r>
            <a:r>
              <a:rPr lang="en-US" b="1" dirty="0" err="1"/>
              <a:t>lëshimin</a:t>
            </a:r>
            <a:r>
              <a:rPr lang="en-US" b="1" dirty="0"/>
              <a:t> e </a:t>
            </a:r>
            <a:r>
              <a:rPr lang="en-US" b="1" dirty="0" err="1"/>
              <a:t>dëshmisë</a:t>
            </a:r>
            <a:r>
              <a:rPr lang="en-US" b="1" dirty="0"/>
              <a:t> </a:t>
            </a:r>
            <a:r>
              <a:rPr lang="en-US" b="1" dirty="0" err="1"/>
              <a:t>së</a:t>
            </a:r>
            <a:r>
              <a:rPr lang="en-US" b="1" dirty="0"/>
              <a:t> </a:t>
            </a:r>
            <a:r>
              <a:rPr lang="en-US" b="1" dirty="0" err="1"/>
              <a:t>trashëgimisë</a:t>
            </a:r>
            <a:r>
              <a:rPr lang="en-US" b="1" dirty="0"/>
              <a:t/>
            </a:r>
            <a:br>
              <a:rPr lang="en-US" b="1" dirty="0"/>
            </a:br>
            <a:endParaRPr lang="en-US" dirty="0"/>
          </a:p>
        </p:txBody>
      </p:sp>
      <p:sp>
        <p:nvSpPr>
          <p:cNvPr id="3" name="Content Placeholder 2">
            <a:extLst>
              <a:ext uri="{FF2B5EF4-FFF2-40B4-BE49-F238E27FC236}">
                <a16:creationId xmlns:a16="http://schemas.microsoft.com/office/drawing/2014/main" id="{8A458167-0AF3-41C1-8292-55201C65DEE4}"/>
              </a:ext>
            </a:extLst>
          </p:cNvPr>
          <p:cNvSpPr>
            <a:spLocks noGrp="1"/>
          </p:cNvSpPr>
          <p:nvPr>
            <p:ph idx="1"/>
          </p:nvPr>
        </p:nvSpPr>
        <p:spPr/>
        <p:txBody>
          <a:bodyPr>
            <a:normAutofit fontScale="85000" lnSpcReduction="10000"/>
          </a:bodyPr>
          <a:lstStyle/>
          <a:p>
            <a:pPr marL="0" indent="0">
              <a:buNone/>
            </a:pPr>
            <a:r>
              <a:rPr lang="en-US" dirty="0"/>
              <a:t>1. </a:t>
            </a:r>
            <a:r>
              <a:rPr lang="en-US" dirty="0" err="1"/>
              <a:t>Noteri</a:t>
            </a:r>
            <a:r>
              <a:rPr lang="en-US" dirty="0"/>
              <a:t>, </a:t>
            </a:r>
            <a:r>
              <a:rPr lang="en-US" dirty="0" err="1"/>
              <a:t>pasi</a:t>
            </a:r>
            <a:r>
              <a:rPr lang="en-US" dirty="0"/>
              <a:t> </a:t>
            </a:r>
            <a:r>
              <a:rPr lang="en-US" dirty="0" err="1"/>
              <a:t>vihet</a:t>
            </a:r>
            <a:r>
              <a:rPr lang="en-US" dirty="0"/>
              <a:t> </a:t>
            </a:r>
            <a:r>
              <a:rPr lang="en-US" dirty="0" err="1"/>
              <a:t>në</a:t>
            </a:r>
            <a:r>
              <a:rPr lang="en-US" dirty="0"/>
              <a:t> </a:t>
            </a:r>
            <a:r>
              <a:rPr lang="en-US" dirty="0" err="1"/>
              <a:t>dijeni</a:t>
            </a:r>
            <a:r>
              <a:rPr lang="en-US" dirty="0"/>
              <a:t> </a:t>
            </a:r>
            <a:r>
              <a:rPr lang="en-US" dirty="0" err="1"/>
              <a:t>zyrtarisht</a:t>
            </a:r>
            <a:r>
              <a:rPr lang="en-US" dirty="0"/>
              <a:t> </a:t>
            </a:r>
            <a:r>
              <a:rPr lang="en-US" dirty="0" err="1"/>
              <a:t>nëpërmjet</a:t>
            </a:r>
            <a:r>
              <a:rPr lang="en-US" dirty="0"/>
              <a:t> </a:t>
            </a:r>
            <a:r>
              <a:rPr lang="en-US" dirty="0" err="1"/>
              <a:t>një</a:t>
            </a:r>
            <a:r>
              <a:rPr lang="en-US" dirty="0"/>
              <a:t> </a:t>
            </a:r>
            <a:r>
              <a:rPr lang="en-US" dirty="0" err="1"/>
              <a:t>kërkese</a:t>
            </a:r>
            <a:r>
              <a:rPr lang="en-US" dirty="0"/>
              <a:t> </a:t>
            </a:r>
            <a:r>
              <a:rPr lang="en-US" dirty="0" err="1"/>
              <a:t>të</a:t>
            </a:r>
            <a:r>
              <a:rPr lang="en-US" dirty="0"/>
              <a:t> </a:t>
            </a:r>
            <a:r>
              <a:rPr lang="en-US" dirty="0" err="1"/>
              <a:t>shkruar</a:t>
            </a:r>
            <a:r>
              <a:rPr lang="en-US" dirty="0"/>
              <a:t> </a:t>
            </a:r>
            <a:r>
              <a:rPr lang="en-US" dirty="0" err="1"/>
              <a:t>nga</a:t>
            </a:r>
            <a:r>
              <a:rPr lang="en-US" dirty="0"/>
              <a:t> </a:t>
            </a:r>
            <a:r>
              <a:rPr lang="en-US" dirty="0" err="1"/>
              <a:t>personat</a:t>
            </a:r>
            <a:r>
              <a:rPr lang="en-US" dirty="0"/>
              <a:t> e </a:t>
            </a:r>
            <a:r>
              <a:rPr lang="en-US" dirty="0" err="1"/>
              <a:t>interesuar</a:t>
            </a:r>
            <a:r>
              <a:rPr lang="en-US" dirty="0"/>
              <a:t>:</a:t>
            </a:r>
          </a:p>
          <a:p>
            <a:pPr marL="0" indent="0">
              <a:buNone/>
            </a:pPr>
            <a:r>
              <a:rPr lang="en-US" dirty="0"/>
              <a:t>…………..b) </a:t>
            </a:r>
            <a:r>
              <a:rPr lang="en-US" dirty="0" err="1"/>
              <a:t>procedon</a:t>
            </a:r>
            <a:r>
              <a:rPr lang="en-US" dirty="0"/>
              <a:t> me </a:t>
            </a:r>
            <a:r>
              <a:rPr lang="en-US" dirty="0" err="1"/>
              <a:t>lëshimin</a:t>
            </a:r>
            <a:r>
              <a:rPr lang="en-US" dirty="0"/>
              <a:t> e </a:t>
            </a:r>
            <a:r>
              <a:rPr lang="en-US" dirty="0" err="1"/>
              <a:t>dëshmisë</a:t>
            </a:r>
            <a:r>
              <a:rPr lang="en-US" dirty="0"/>
              <a:t> </a:t>
            </a:r>
            <a:r>
              <a:rPr lang="en-US" dirty="0" err="1"/>
              <a:t>së</a:t>
            </a:r>
            <a:r>
              <a:rPr lang="en-US" dirty="0"/>
              <a:t> </a:t>
            </a:r>
            <a:r>
              <a:rPr lang="en-US" dirty="0" err="1"/>
              <a:t>trashëgimisë</a:t>
            </a:r>
            <a:r>
              <a:rPr lang="en-US" dirty="0"/>
              <a:t> </a:t>
            </a:r>
            <a:r>
              <a:rPr lang="en-US" dirty="0" err="1"/>
              <a:t>ligjore</a:t>
            </a:r>
            <a:r>
              <a:rPr lang="en-US" dirty="0"/>
              <a:t> </a:t>
            </a:r>
            <a:r>
              <a:rPr lang="en-US" dirty="0" err="1"/>
              <a:t>ose</a:t>
            </a:r>
            <a:r>
              <a:rPr lang="en-US" dirty="0"/>
              <a:t> </a:t>
            </a:r>
            <a:r>
              <a:rPr lang="en-US" dirty="0" err="1"/>
              <a:t>testamentare</a:t>
            </a:r>
            <a:r>
              <a:rPr lang="en-US" dirty="0"/>
              <a:t>, </a:t>
            </a:r>
            <a:r>
              <a:rPr lang="en-US" dirty="0" err="1"/>
              <a:t>në</a:t>
            </a:r>
            <a:r>
              <a:rPr lang="en-US" dirty="0"/>
              <a:t> </a:t>
            </a:r>
            <a:r>
              <a:rPr lang="en-US" dirty="0" err="1"/>
              <a:t>përputhje</a:t>
            </a:r>
            <a:r>
              <a:rPr lang="en-US" dirty="0"/>
              <a:t> me </a:t>
            </a:r>
            <a:r>
              <a:rPr lang="en-US" dirty="0" err="1"/>
              <a:t>parashikimet</a:t>
            </a:r>
            <a:r>
              <a:rPr lang="en-US" dirty="0"/>
              <a:t> e </a:t>
            </a:r>
            <a:r>
              <a:rPr lang="en-US" dirty="0" err="1"/>
              <a:t>Kodit</a:t>
            </a:r>
            <a:r>
              <a:rPr lang="en-US" dirty="0"/>
              <a:t> Civil, </a:t>
            </a:r>
            <a:r>
              <a:rPr lang="en-US" dirty="0" err="1"/>
              <a:t>dhe</a:t>
            </a:r>
            <a:r>
              <a:rPr lang="en-US" dirty="0"/>
              <a:t> e </a:t>
            </a:r>
            <a:r>
              <a:rPr lang="en-US" dirty="0" err="1"/>
              <a:t>regjistron</a:t>
            </a:r>
            <a:r>
              <a:rPr lang="en-US" dirty="0"/>
              <a:t> </a:t>
            </a:r>
            <a:r>
              <a:rPr lang="en-US" dirty="0" err="1"/>
              <a:t>atë</a:t>
            </a:r>
            <a:r>
              <a:rPr lang="en-US" dirty="0"/>
              <a:t> </a:t>
            </a:r>
            <a:r>
              <a:rPr lang="en-US" dirty="0" err="1"/>
              <a:t>në</a:t>
            </a:r>
            <a:r>
              <a:rPr lang="en-US" dirty="0"/>
              <a:t> </a:t>
            </a:r>
            <a:r>
              <a:rPr lang="en-US" dirty="0" err="1"/>
              <a:t>Regjistrin</a:t>
            </a:r>
            <a:r>
              <a:rPr lang="en-US" dirty="0"/>
              <a:t> </a:t>
            </a:r>
            <a:r>
              <a:rPr lang="en-US" dirty="0" err="1"/>
              <a:t>Kombëtar</a:t>
            </a:r>
            <a:r>
              <a:rPr lang="en-US" dirty="0"/>
              <a:t> </a:t>
            </a:r>
            <a:r>
              <a:rPr lang="en-US" dirty="0" err="1"/>
              <a:t>të</a:t>
            </a:r>
            <a:r>
              <a:rPr lang="en-US" dirty="0"/>
              <a:t> </a:t>
            </a:r>
            <a:r>
              <a:rPr lang="en-US" dirty="0" err="1"/>
              <a:t>Dëshmive</a:t>
            </a:r>
            <a:r>
              <a:rPr lang="en-US" dirty="0"/>
              <a:t> </a:t>
            </a:r>
            <a:r>
              <a:rPr lang="en-US" dirty="0" err="1"/>
              <a:t>të</a:t>
            </a:r>
            <a:r>
              <a:rPr lang="en-US" dirty="0"/>
              <a:t> </a:t>
            </a:r>
            <a:r>
              <a:rPr lang="en-US" dirty="0" err="1"/>
              <a:t>Trashëgimisë</a:t>
            </a:r>
            <a:r>
              <a:rPr lang="en-US" dirty="0"/>
              <a:t>. </a:t>
            </a:r>
          </a:p>
          <a:p>
            <a:pPr marL="0" indent="0">
              <a:buNone/>
            </a:pPr>
            <a:r>
              <a:rPr lang="en-US" dirty="0"/>
              <a:t>4. </a:t>
            </a:r>
            <a:r>
              <a:rPr lang="en-US" dirty="0" err="1"/>
              <a:t>Në</a:t>
            </a:r>
            <a:r>
              <a:rPr lang="en-US" dirty="0"/>
              <a:t> </a:t>
            </a:r>
            <a:r>
              <a:rPr lang="en-US" dirty="0" err="1"/>
              <a:t>lëshimin</a:t>
            </a:r>
            <a:r>
              <a:rPr lang="en-US" dirty="0"/>
              <a:t> e </a:t>
            </a:r>
            <a:r>
              <a:rPr lang="en-US" dirty="0" err="1"/>
              <a:t>dëshmisë</a:t>
            </a:r>
            <a:r>
              <a:rPr lang="en-US" dirty="0"/>
              <a:t> </a:t>
            </a:r>
            <a:r>
              <a:rPr lang="en-US" dirty="0" err="1"/>
              <a:t>së</a:t>
            </a:r>
            <a:r>
              <a:rPr lang="en-US" dirty="0"/>
              <a:t> </a:t>
            </a:r>
            <a:r>
              <a:rPr lang="en-US" dirty="0" err="1"/>
              <a:t>trashëgimisë</a:t>
            </a:r>
            <a:r>
              <a:rPr lang="en-US" dirty="0"/>
              <a:t> </a:t>
            </a:r>
            <a:r>
              <a:rPr lang="en-US" dirty="0" err="1"/>
              <a:t>testamentare</a:t>
            </a:r>
            <a:r>
              <a:rPr lang="en-US" dirty="0"/>
              <a:t>, </a:t>
            </a:r>
            <a:r>
              <a:rPr lang="en-US" dirty="0" err="1"/>
              <a:t>noteri</a:t>
            </a:r>
            <a:r>
              <a:rPr lang="en-US" dirty="0"/>
              <a:t> </a:t>
            </a:r>
            <a:r>
              <a:rPr lang="en-US" dirty="0" err="1"/>
              <a:t>kontrollon</a:t>
            </a:r>
            <a:r>
              <a:rPr lang="en-US" dirty="0"/>
              <a:t> </a:t>
            </a:r>
            <a:r>
              <a:rPr lang="en-US" dirty="0" err="1"/>
              <a:t>nëse</a:t>
            </a:r>
            <a:r>
              <a:rPr lang="en-US" dirty="0"/>
              <a:t> </a:t>
            </a:r>
            <a:r>
              <a:rPr lang="en-US" dirty="0" err="1"/>
              <a:t>disponimet</a:t>
            </a:r>
            <a:r>
              <a:rPr lang="en-US" dirty="0"/>
              <a:t> me testament </a:t>
            </a:r>
            <a:r>
              <a:rPr lang="en-US" dirty="0" err="1"/>
              <a:t>të</a:t>
            </a:r>
            <a:r>
              <a:rPr lang="en-US" dirty="0"/>
              <a:t> </a:t>
            </a:r>
            <a:r>
              <a:rPr lang="en-US" dirty="0" err="1"/>
              <a:t>testatorit</a:t>
            </a:r>
            <a:r>
              <a:rPr lang="en-US" dirty="0"/>
              <a:t> </a:t>
            </a:r>
            <a:r>
              <a:rPr lang="en-US" dirty="0" err="1"/>
              <a:t>janë</a:t>
            </a:r>
            <a:r>
              <a:rPr lang="en-US" dirty="0"/>
              <a:t> </a:t>
            </a:r>
            <a:r>
              <a:rPr lang="en-US" dirty="0" err="1"/>
              <a:t>të</a:t>
            </a:r>
            <a:r>
              <a:rPr lang="en-US" dirty="0"/>
              <a:t> </a:t>
            </a:r>
            <a:r>
              <a:rPr lang="en-US" dirty="0" err="1"/>
              <a:t>vlefshme</a:t>
            </a:r>
            <a:r>
              <a:rPr lang="en-US" dirty="0"/>
              <a:t>, </a:t>
            </a:r>
            <a:r>
              <a:rPr lang="en-US" dirty="0" err="1"/>
              <a:t>sipas</a:t>
            </a:r>
            <a:r>
              <a:rPr lang="en-US" dirty="0"/>
              <a:t> </a:t>
            </a:r>
            <a:r>
              <a:rPr lang="en-US" dirty="0" err="1"/>
              <a:t>parashikimeve</a:t>
            </a:r>
            <a:r>
              <a:rPr lang="en-US" dirty="0"/>
              <a:t> </a:t>
            </a:r>
            <a:r>
              <a:rPr lang="en-US" dirty="0" err="1"/>
              <a:t>të</a:t>
            </a:r>
            <a:r>
              <a:rPr lang="en-US" dirty="0"/>
              <a:t> </a:t>
            </a:r>
            <a:r>
              <a:rPr lang="en-US" dirty="0" err="1"/>
              <a:t>bëra</a:t>
            </a:r>
            <a:r>
              <a:rPr lang="en-US" dirty="0"/>
              <a:t> </a:t>
            </a:r>
            <a:r>
              <a:rPr lang="en-US" dirty="0" err="1"/>
              <a:t>në</a:t>
            </a:r>
            <a:r>
              <a:rPr lang="en-US" dirty="0"/>
              <a:t> </a:t>
            </a:r>
            <a:r>
              <a:rPr lang="en-US" dirty="0" err="1"/>
              <a:t>Kodin</a:t>
            </a:r>
            <a:r>
              <a:rPr lang="en-US" dirty="0"/>
              <a:t> Civil. </a:t>
            </a:r>
          </a:p>
          <a:p>
            <a:pPr marL="0" indent="0">
              <a:buNone/>
            </a:pPr>
            <a:r>
              <a:rPr lang="en-US" dirty="0"/>
              <a:t>5. Kur </a:t>
            </a:r>
            <a:r>
              <a:rPr lang="en-US" dirty="0" err="1"/>
              <a:t>disponimi</a:t>
            </a:r>
            <a:r>
              <a:rPr lang="en-US" dirty="0"/>
              <a:t> me testament </a:t>
            </a:r>
            <a:r>
              <a:rPr lang="en-US" dirty="0" err="1"/>
              <a:t>është</a:t>
            </a:r>
            <a:r>
              <a:rPr lang="en-US" dirty="0"/>
              <a:t> </a:t>
            </a:r>
            <a:r>
              <a:rPr lang="en-US" dirty="0" err="1"/>
              <a:t>i</a:t>
            </a:r>
            <a:r>
              <a:rPr lang="en-US" dirty="0"/>
              <a:t> </a:t>
            </a:r>
            <a:r>
              <a:rPr lang="en-US" dirty="0" err="1"/>
              <a:t>pavlefshëm</a:t>
            </a:r>
            <a:r>
              <a:rPr lang="en-US" dirty="0"/>
              <a:t>, </a:t>
            </a:r>
            <a:r>
              <a:rPr lang="en-US" dirty="0" err="1"/>
              <a:t>noteri</a:t>
            </a:r>
            <a:r>
              <a:rPr lang="en-US" dirty="0"/>
              <a:t>, me </a:t>
            </a:r>
            <a:r>
              <a:rPr lang="en-US" dirty="0" err="1"/>
              <a:t>vendim</a:t>
            </a:r>
            <a:r>
              <a:rPr lang="en-US" dirty="0"/>
              <a:t> </a:t>
            </a:r>
            <a:r>
              <a:rPr lang="en-US" dirty="0" err="1"/>
              <a:t>të</a:t>
            </a:r>
            <a:r>
              <a:rPr lang="en-US" dirty="0"/>
              <a:t> </a:t>
            </a:r>
            <a:r>
              <a:rPr lang="en-US" dirty="0" err="1"/>
              <a:t>arsyetuar</a:t>
            </a:r>
            <a:r>
              <a:rPr lang="en-US" dirty="0"/>
              <a:t>, </a:t>
            </a:r>
            <a:r>
              <a:rPr lang="en-US" dirty="0" err="1"/>
              <a:t>deklaron</a:t>
            </a:r>
            <a:r>
              <a:rPr lang="en-US" dirty="0"/>
              <a:t> </a:t>
            </a:r>
            <a:r>
              <a:rPr lang="en-US" dirty="0" err="1"/>
              <a:t>pavlefshmërinë</a:t>
            </a:r>
            <a:r>
              <a:rPr lang="en-US" dirty="0"/>
              <a:t> e </a:t>
            </a:r>
            <a:r>
              <a:rPr lang="en-US" dirty="0" err="1"/>
              <a:t>testamentit</a:t>
            </a:r>
            <a:r>
              <a:rPr lang="en-US" dirty="0"/>
              <a:t> </a:t>
            </a:r>
            <a:r>
              <a:rPr lang="en-US" dirty="0" err="1"/>
              <a:t>dhe</a:t>
            </a:r>
            <a:r>
              <a:rPr lang="en-US" dirty="0"/>
              <a:t> </a:t>
            </a:r>
            <a:r>
              <a:rPr lang="en-US" dirty="0" err="1"/>
              <a:t>vijon</a:t>
            </a:r>
            <a:r>
              <a:rPr lang="en-US" dirty="0"/>
              <a:t> me </a:t>
            </a:r>
            <a:r>
              <a:rPr lang="en-US" dirty="0" err="1"/>
              <a:t>lëshimin</a:t>
            </a:r>
            <a:r>
              <a:rPr lang="en-US" dirty="0"/>
              <a:t> e </a:t>
            </a:r>
            <a:r>
              <a:rPr lang="en-US" dirty="0" err="1"/>
              <a:t>dëshmisë</a:t>
            </a:r>
            <a:r>
              <a:rPr lang="en-US" dirty="0"/>
              <a:t> </a:t>
            </a:r>
            <a:r>
              <a:rPr lang="en-US" dirty="0" err="1"/>
              <a:t>së</a:t>
            </a:r>
            <a:r>
              <a:rPr lang="en-US" dirty="0"/>
              <a:t> </a:t>
            </a:r>
            <a:r>
              <a:rPr lang="en-US" dirty="0" err="1"/>
              <a:t>trashëgimisë</a:t>
            </a:r>
            <a:r>
              <a:rPr lang="en-US" dirty="0"/>
              <a:t> </a:t>
            </a:r>
            <a:r>
              <a:rPr lang="en-US" dirty="0" err="1"/>
              <a:t>ligjore</a:t>
            </a:r>
            <a:r>
              <a:rPr lang="en-US" dirty="0"/>
              <a:t>. </a:t>
            </a:r>
            <a:r>
              <a:rPr lang="en-US" dirty="0" err="1"/>
              <a:t>Në</a:t>
            </a:r>
            <a:r>
              <a:rPr lang="en-US" dirty="0"/>
              <a:t> </a:t>
            </a:r>
            <a:r>
              <a:rPr lang="en-US" dirty="0" err="1"/>
              <a:t>rast</a:t>
            </a:r>
            <a:r>
              <a:rPr lang="en-US" dirty="0"/>
              <a:t> se </a:t>
            </a:r>
            <a:r>
              <a:rPr lang="en-US" dirty="0" err="1"/>
              <a:t>deklarohen</a:t>
            </a:r>
            <a:r>
              <a:rPr lang="en-US" dirty="0"/>
              <a:t> </a:t>
            </a:r>
            <a:r>
              <a:rPr lang="en-US" dirty="0" err="1"/>
              <a:t>të</a:t>
            </a:r>
            <a:r>
              <a:rPr lang="en-US" dirty="0"/>
              <a:t> </a:t>
            </a:r>
            <a:r>
              <a:rPr lang="en-US" dirty="0" err="1"/>
              <a:t>pavlefshme</a:t>
            </a:r>
            <a:r>
              <a:rPr lang="en-US" dirty="0"/>
              <a:t> </a:t>
            </a:r>
            <a:r>
              <a:rPr lang="en-US" dirty="0" err="1"/>
              <a:t>vetëm</a:t>
            </a:r>
            <a:r>
              <a:rPr lang="en-US" dirty="0"/>
              <a:t> </a:t>
            </a:r>
            <a:r>
              <a:rPr lang="en-US" dirty="0" err="1"/>
              <a:t>disa</a:t>
            </a:r>
            <a:r>
              <a:rPr lang="en-US" dirty="0"/>
              <a:t> </a:t>
            </a:r>
            <a:r>
              <a:rPr lang="en-US" dirty="0" err="1"/>
              <a:t>nga</a:t>
            </a:r>
            <a:r>
              <a:rPr lang="en-US" dirty="0"/>
              <a:t> </a:t>
            </a:r>
            <a:r>
              <a:rPr lang="en-US" dirty="0" err="1"/>
              <a:t>disponimet</a:t>
            </a:r>
            <a:r>
              <a:rPr lang="en-US" dirty="0"/>
              <a:t> e </a:t>
            </a:r>
            <a:r>
              <a:rPr lang="en-US" dirty="0" err="1"/>
              <a:t>testamentit</a:t>
            </a:r>
            <a:r>
              <a:rPr lang="en-US" dirty="0"/>
              <a:t>, </a:t>
            </a:r>
            <a:r>
              <a:rPr lang="en-US" dirty="0" err="1"/>
              <a:t>dëshmia</a:t>
            </a:r>
            <a:r>
              <a:rPr lang="en-US" dirty="0"/>
              <a:t> e </a:t>
            </a:r>
            <a:r>
              <a:rPr lang="en-US" dirty="0" err="1"/>
              <a:t>trashëgimisë</a:t>
            </a:r>
            <a:r>
              <a:rPr lang="en-US" dirty="0"/>
              <a:t> </a:t>
            </a:r>
            <a:r>
              <a:rPr lang="en-US" dirty="0" err="1"/>
              <a:t>ligjore</a:t>
            </a:r>
            <a:r>
              <a:rPr lang="en-US" dirty="0"/>
              <a:t> </a:t>
            </a:r>
            <a:r>
              <a:rPr lang="en-US" dirty="0" err="1"/>
              <a:t>lëshohet</a:t>
            </a:r>
            <a:r>
              <a:rPr lang="en-US" dirty="0"/>
              <a:t> </a:t>
            </a:r>
            <a:r>
              <a:rPr lang="en-US" dirty="0" err="1"/>
              <a:t>vetëm</a:t>
            </a:r>
            <a:r>
              <a:rPr lang="en-US" dirty="0"/>
              <a:t> </a:t>
            </a:r>
            <a:r>
              <a:rPr lang="en-US" dirty="0" err="1"/>
              <a:t>për</a:t>
            </a:r>
            <a:r>
              <a:rPr lang="en-US" dirty="0"/>
              <a:t> </a:t>
            </a:r>
            <a:r>
              <a:rPr lang="en-US" dirty="0" err="1"/>
              <a:t>atë</a:t>
            </a:r>
            <a:r>
              <a:rPr lang="en-US" dirty="0"/>
              <a:t> </a:t>
            </a:r>
            <a:r>
              <a:rPr lang="en-US" dirty="0" err="1"/>
              <a:t>pjesë</a:t>
            </a:r>
            <a:r>
              <a:rPr lang="en-US" dirty="0"/>
              <a:t> </a:t>
            </a:r>
            <a:r>
              <a:rPr lang="en-US" dirty="0" err="1"/>
              <a:t>të</a:t>
            </a:r>
            <a:r>
              <a:rPr lang="en-US" dirty="0"/>
              <a:t> </a:t>
            </a:r>
            <a:r>
              <a:rPr lang="en-US" dirty="0" err="1"/>
              <a:t>disponimeve</a:t>
            </a:r>
            <a:r>
              <a:rPr lang="en-US" dirty="0"/>
              <a:t> </a:t>
            </a:r>
            <a:r>
              <a:rPr lang="en-US" dirty="0" err="1"/>
              <a:t>të</a:t>
            </a:r>
            <a:r>
              <a:rPr lang="en-US" dirty="0"/>
              <a:t> </a:t>
            </a:r>
            <a:r>
              <a:rPr lang="en-US" dirty="0" err="1"/>
              <a:t>testamentit</a:t>
            </a:r>
            <a:r>
              <a:rPr lang="en-US" dirty="0"/>
              <a:t> </a:t>
            </a:r>
            <a:r>
              <a:rPr lang="en-US" dirty="0" err="1"/>
              <a:t>që</a:t>
            </a:r>
            <a:r>
              <a:rPr lang="en-US" dirty="0"/>
              <a:t> </a:t>
            </a:r>
            <a:r>
              <a:rPr lang="en-US" dirty="0" err="1"/>
              <a:t>deklarohen</a:t>
            </a:r>
            <a:r>
              <a:rPr lang="en-US" dirty="0"/>
              <a:t> </a:t>
            </a:r>
            <a:r>
              <a:rPr lang="en-US" dirty="0" err="1"/>
              <a:t>të</a:t>
            </a:r>
            <a:r>
              <a:rPr lang="en-US" dirty="0"/>
              <a:t> </a:t>
            </a:r>
            <a:r>
              <a:rPr lang="en-US" dirty="0" err="1"/>
              <a:t>pavlefshme</a:t>
            </a:r>
            <a:endParaRPr lang="en-US" dirty="0"/>
          </a:p>
        </p:txBody>
      </p:sp>
    </p:spTree>
    <p:extLst>
      <p:ext uri="{BB962C8B-B14F-4D97-AF65-F5344CB8AC3E}">
        <p14:creationId xmlns:p14="http://schemas.microsoft.com/office/powerpoint/2010/main" val="301274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err="1">
                <a:latin typeface="+mn-lt"/>
                <a:cs typeface="Times New Roman" panose="02020603050405020304" pitchFamily="18" charset="0"/>
              </a:rPr>
              <a:t>Neni</a:t>
            </a:r>
            <a:r>
              <a:rPr lang="en-US" b="1" dirty="0">
                <a:latin typeface="+mn-lt"/>
                <a:cs typeface="Times New Roman" panose="02020603050405020304" pitchFamily="18" charset="0"/>
              </a:rPr>
              <a:t> 110 </a:t>
            </a:r>
            <a:br>
              <a:rPr lang="en-US" b="1" dirty="0">
                <a:latin typeface="+mn-lt"/>
                <a:cs typeface="Times New Roman" panose="02020603050405020304" pitchFamily="18" charset="0"/>
              </a:rPr>
            </a:br>
            <a:r>
              <a:rPr lang="en-US" b="1" dirty="0" err="1">
                <a:latin typeface="+mn-lt"/>
                <a:cs typeface="Times New Roman" panose="02020603050405020304" pitchFamily="18" charset="0"/>
              </a:rPr>
              <a:t>Testamenti</a:t>
            </a:r>
            <a:r>
              <a:rPr lang="en-US" b="1" dirty="0">
                <a:latin typeface="+mn-lt"/>
                <a:cs typeface="Times New Roman" panose="02020603050405020304" pitchFamily="18" charset="0"/>
              </a:rPr>
              <a:t> </a:t>
            </a:r>
            <a:r>
              <a:rPr lang="en-US" b="1" dirty="0" err="1">
                <a:latin typeface="+mn-lt"/>
                <a:cs typeface="Times New Roman" panose="02020603050405020304" pitchFamily="18" charset="0"/>
              </a:rPr>
              <a:t>ollograf</a:t>
            </a:r>
            <a:r>
              <a:rPr lang="en-US" b="1" dirty="0">
                <a:latin typeface="+mn-lt"/>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GB" dirty="0"/>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1. </a:t>
            </a:r>
            <a:r>
              <a:rPr lang="en-US" dirty="0" err="1">
                <a:cs typeface="Times New Roman" panose="02020603050405020304" pitchFamily="18" charset="0"/>
              </a:rPr>
              <a:t>Testamenti</a:t>
            </a:r>
            <a:r>
              <a:rPr lang="en-US" dirty="0">
                <a:cs typeface="Times New Roman" panose="02020603050405020304" pitchFamily="18" charset="0"/>
              </a:rPr>
              <a:t> </a:t>
            </a:r>
            <a:r>
              <a:rPr lang="en-US" dirty="0" err="1">
                <a:cs typeface="Times New Roman" panose="02020603050405020304" pitchFamily="18" charset="0"/>
              </a:rPr>
              <a:t>ollograf</a:t>
            </a:r>
            <a:r>
              <a:rPr lang="en-US" dirty="0">
                <a:cs typeface="Times New Roman" panose="02020603050405020304" pitchFamily="18" charset="0"/>
              </a:rPr>
              <a:t> </a:t>
            </a:r>
            <a:r>
              <a:rPr lang="en-US" dirty="0" err="1">
                <a:cs typeface="Times New Roman" panose="02020603050405020304" pitchFamily="18" charset="0"/>
              </a:rPr>
              <a:t>hartohet</a:t>
            </a:r>
            <a:r>
              <a:rPr lang="en-US" dirty="0">
                <a:cs typeface="Times New Roman" panose="02020603050405020304" pitchFamily="18" charset="0"/>
              </a:rPr>
              <a:t> </a:t>
            </a:r>
            <a:r>
              <a:rPr lang="en-US" dirty="0" err="1">
                <a:cs typeface="Times New Roman" panose="02020603050405020304" pitchFamily="18" charset="0"/>
              </a:rPr>
              <a:t>tërësisht</a:t>
            </a:r>
            <a:r>
              <a:rPr lang="en-US" dirty="0">
                <a:cs typeface="Times New Roman" panose="02020603050405020304" pitchFamily="18" charset="0"/>
              </a:rPr>
              <a:t> </a:t>
            </a:r>
            <a:r>
              <a:rPr lang="en-US" dirty="0" err="1">
                <a:cs typeface="Times New Roman" panose="02020603050405020304" pitchFamily="18" charset="0"/>
              </a:rPr>
              <a:t>nga</a:t>
            </a:r>
            <a:r>
              <a:rPr lang="en-US" dirty="0">
                <a:cs typeface="Times New Roman" panose="02020603050405020304" pitchFamily="18" charset="0"/>
              </a:rPr>
              <a:t> </a:t>
            </a:r>
            <a:r>
              <a:rPr lang="en-US" dirty="0" err="1">
                <a:cs typeface="Times New Roman" panose="02020603050405020304" pitchFamily="18" charset="0"/>
              </a:rPr>
              <a:t>testatori</a:t>
            </a:r>
            <a:r>
              <a:rPr lang="en-US" dirty="0">
                <a:cs typeface="Times New Roman" panose="02020603050405020304" pitchFamily="18" charset="0"/>
              </a:rPr>
              <a:t> </a:t>
            </a:r>
            <a:r>
              <a:rPr lang="en-US" dirty="0" err="1">
                <a:cs typeface="Times New Roman" panose="02020603050405020304" pitchFamily="18" charset="0"/>
              </a:rPr>
              <a:t>dhe</a:t>
            </a:r>
            <a:r>
              <a:rPr lang="en-US" dirty="0">
                <a:cs typeface="Times New Roman" panose="02020603050405020304" pitchFamily="18" charset="0"/>
              </a:rPr>
              <a:t> </a:t>
            </a:r>
            <a:r>
              <a:rPr lang="en-US" dirty="0" err="1">
                <a:cs typeface="Times New Roman" panose="02020603050405020304" pitchFamily="18" charset="0"/>
              </a:rPr>
              <a:t>depozitohet</a:t>
            </a:r>
            <a:r>
              <a:rPr lang="en-US" dirty="0">
                <a:cs typeface="Times New Roman" panose="02020603050405020304" pitchFamily="18" charset="0"/>
              </a:rPr>
              <a:t> n</a:t>
            </a:r>
            <a:r>
              <a:rPr lang="az-Cyrl-AZ" dirty="0">
                <a:cs typeface="Times New Roman" panose="02020603050405020304" pitchFamily="18" charset="0"/>
              </a:rPr>
              <a:t>ё </a:t>
            </a:r>
            <a:r>
              <a:rPr lang="en-US" dirty="0" err="1">
                <a:cs typeface="Times New Roman" panose="02020603050405020304" pitchFamily="18" charset="0"/>
              </a:rPr>
              <a:t>zyrën</a:t>
            </a:r>
            <a:r>
              <a:rPr lang="en-US" dirty="0">
                <a:cs typeface="Times New Roman" panose="02020603050405020304" pitchFamily="18" charset="0"/>
              </a:rPr>
              <a:t> </a:t>
            </a:r>
            <a:r>
              <a:rPr lang="en-US" dirty="0" err="1">
                <a:cs typeface="Times New Roman" panose="02020603050405020304" pitchFamily="18" charset="0"/>
              </a:rPr>
              <a:t>noteriale</a:t>
            </a:r>
            <a:r>
              <a:rPr lang="en-US" dirty="0">
                <a:cs typeface="Times New Roman" panose="02020603050405020304" pitchFamily="18" charset="0"/>
              </a:rPr>
              <a:t> në </a:t>
            </a:r>
            <a:r>
              <a:rPr lang="en-US" dirty="0" err="1">
                <a:cs typeface="Times New Roman" panose="02020603050405020304" pitchFamily="18" charset="0"/>
              </a:rPr>
              <a:t>nje</a:t>
            </a:r>
            <a:r>
              <a:rPr lang="en-US" dirty="0">
                <a:cs typeface="Times New Roman" panose="02020603050405020304" pitchFamily="18" charset="0"/>
              </a:rPr>
              <a:t>̈ zarf </a:t>
            </a:r>
            <a:r>
              <a:rPr lang="en-US" dirty="0" err="1">
                <a:cs typeface="Times New Roman" panose="02020603050405020304" pitchFamily="18" charset="0"/>
              </a:rPr>
              <a:t>te</a:t>
            </a:r>
            <a:r>
              <a:rPr lang="en-US" dirty="0">
                <a:cs typeface="Times New Roman" panose="02020603050405020304" pitchFamily="18" charset="0"/>
              </a:rPr>
              <a:t>̈ </a:t>
            </a:r>
            <a:r>
              <a:rPr lang="en-US" dirty="0" err="1">
                <a:cs typeface="Times New Roman" panose="02020603050405020304" pitchFamily="18" charset="0"/>
              </a:rPr>
              <a:t>mbyllur</a:t>
            </a:r>
            <a:r>
              <a:rPr lang="en-US" dirty="0">
                <a:cs typeface="Times New Roman" panose="02020603050405020304" pitchFamily="18" charset="0"/>
              </a:rPr>
              <a:t>. </a:t>
            </a:r>
          </a:p>
          <a:p>
            <a:r>
              <a:rPr lang="en-US" dirty="0">
                <a:cs typeface="Times New Roman" panose="02020603050405020304" pitchFamily="18" charset="0"/>
              </a:rPr>
              <a:t>2. </a:t>
            </a:r>
            <a:r>
              <a:rPr lang="en-US" dirty="0" err="1">
                <a:cs typeface="Times New Roman" panose="02020603050405020304" pitchFamily="18" charset="0"/>
              </a:rPr>
              <a:t>Testatori</a:t>
            </a:r>
            <a:r>
              <a:rPr lang="en-US" dirty="0">
                <a:cs typeface="Times New Roman" panose="02020603050405020304" pitchFamily="18" charset="0"/>
              </a:rPr>
              <a:t> </a:t>
            </a:r>
            <a:r>
              <a:rPr lang="en-US" dirty="0" err="1">
                <a:cs typeface="Times New Roman" panose="02020603050405020304" pitchFamily="18" charset="0"/>
              </a:rPr>
              <a:t>nënshkruan</a:t>
            </a:r>
            <a:r>
              <a:rPr lang="en-US" dirty="0">
                <a:cs typeface="Times New Roman" panose="02020603050405020304" pitchFamily="18" charset="0"/>
              </a:rPr>
              <a:t> </a:t>
            </a:r>
            <a:r>
              <a:rPr lang="en-US" dirty="0" err="1">
                <a:cs typeface="Times New Roman" panose="02020603050405020304" pitchFamily="18" charset="0"/>
              </a:rPr>
              <a:t>mbi</a:t>
            </a:r>
            <a:r>
              <a:rPr lang="en-US" dirty="0">
                <a:cs typeface="Times New Roman" panose="02020603050405020304" pitchFamily="18" charset="0"/>
              </a:rPr>
              <a:t> zarf </a:t>
            </a:r>
            <a:r>
              <a:rPr lang="en-US" dirty="0" err="1">
                <a:cs typeface="Times New Roman" panose="02020603050405020304" pitchFamily="18" charset="0"/>
              </a:rPr>
              <a:t>emrin</a:t>
            </a:r>
            <a:r>
              <a:rPr lang="en-US" dirty="0">
                <a:cs typeface="Times New Roman" panose="02020603050405020304" pitchFamily="18" charset="0"/>
              </a:rPr>
              <a:t>, </a:t>
            </a:r>
            <a:r>
              <a:rPr lang="en-US" dirty="0" err="1">
                <a:cs typeface="Times New Roman" panose="02020603050405020304" pitchFamily="18" charset="0"/>
              </a:rPr>
              <a:t>mbiemrin</a:t>
            </a:r>
            <a:r>
              <a:rPr lang="en-US" dirty="0">
                <a:cs typeface="Times New Roman" panose="02020603050405020304" pitchFamily="18" charset="0"/>
              </a:rPr>
              <a:t>, </a:t>
            </a:r>
            <a:r>
              <a:rPr lang="en-US" dirty="0" err="1">
                <a:cs typeface="Times New Roman" panose="02020603050405020304" pitchFamily="18" charset="0"/>
              </a:rPr>
              <a:t>nënshkrimin</a:t>
            </a:r>
            <a:r>
              <a:rPr lang="en-US" dirty="0">
                <a:cs typeface="Times New Roman" panose="02020603050405020304" pitchFamily="18" charset="0"/>
              </a:rPr>
              <a:t> </a:t>
            </a:r>
            <a:r>
              <a:rPr lang="en-US" dirty="0" err="1">
                <a:cs typeface="Times New Roman" panose="02020603050405020304" pitchFamily="18" charset="0"/>
              </a:rPr>
              <a:t>dhe</a:t>
            </a:r>
            <a:r>
              <a:rPr lang="en-US" dirty="0">
                <a:cs typeface="Times New Roman" panose="02020603050405020304" pitchFamily="18" charset="0"/>
              </a:rPr>
              <a:t> </a:t>
            </a:r>
            <a:r>
              <a:rPr lang="en-US" dirty="0" err="1">
                <a:cs typeface="Times New Roman" panose="02020603050405020304" pitchFamily="18" charset="0"/>
              </a:rPr>
              <a:t>datën</a:t>
            </a:r>
            <a:r>
              <a:rPr lang="en-US" dirty="0">
                <a:cs typeface="Times New Roman" panose="02020603050405020304" pitchFamily="18" charset="0"/>
              </a:rPr>
              <a:t>. </a:t>
            </a:r>
          </a:p>
          <a:p>
            <a:r>
              <a:rPr lang="en-US" dirty="0">
                <a:cs typeface="Times New Roman" panose="02020603050405020304" pitchFamily="18" charset="0"/>
              </a:rPr>
              <a:t>3. </a:t>
            </a:r>
            <a:r>
              <a:rPr lang="en-US" dirty="0" err="1">
                <a:cs typeface="Times New Roman" panose="02020603050405020304" pitchFamily="18" charset="0"/>
              </a:rPr>
              <a:t>Testamenti</a:t>
            </a:r>
            <a:r>
              <a:rPr lang="en-US" dirty="0">
                <a:cs typeface="Times New Roman" panose="02020603050405020304" pitchFamily="18" charset="0"/>
              </a:rPr>
              <a:t> </a:t>
            </a:r>
            <a:r>
              <a:rPr lang="en-US" dirty="0" err="1">
                <a:cs typeface="Times New Roman" panose="02020603050405020304" pitchFamily="18" charset="0"/>
              </a:rPr>
              <a:t>ollograf</a:t>
            </a:r>
            <a:r>
              <a:rPr lang="en-US" dirty="0">
                <a:cs typeface="Times New Roman" panose="02020603050405020304" pitchFamily="18" charset="0"/>
              </a:rPr>
              <a:t> </a:t>
            </a:r>
            <a:r>
              <a:rPr lang="en-US" dirty="0" err="1">
                <a:cs typeface="Times New Roman" panose="02020603050405020304" pitchFamily="18" charset="0"/>
              </a:rPr>
              <a:t>regjistrohet</a:t>
            </a:r>
            <a:r>
              <a:rPr lang="en-US" dirty="0">
                <a:cs typeface="Times New Roman" panose="02020603050405020304" pitchFamily="18" charset="0"/>
              </a:rPr>
              <a:t> në </a:t>
            </a:r>
            <a:r>
              <a:rPr lang="en-US" dirty="0" err="1">
                <a:cs typeface="Times New Roman" panose="02020603050405020304" pitchFamily="18" charset="0"/>
              </a:rPr>
              <a:t>Regjistrin</a:t>
            </a:r>
            <a:r>
              <a:rPr lang="en-US" dirty="0">
                <a:cs typeface="Times New Roman" panose="02020603050405020304" pitchFamily="18" charset="0"/>
              </a:rPr>
              <a:t> </a:t>
            </a:r>
            <a:r>
              <a:rPr lang="en-US" dirty="0" err="1">
                <a:cs typeface="Times New Roman" panose="02020603050405020304" pitchFamily="18" charset="0"/>
              </a:rPr>
              <a:t>Kombëtar</a:t>
            </a:r>
            <a:r>
              <a:rPr lang="en-US" dirty="0">
                <a:cs typeface="Times New Roman" panose="02020603050405020304" pitchFamily="18" charset="0"/>
              </a:rPr>
              <a:t> </a:t>
            </a:r>
            <a:r>
              <a:rPr lang="en-US" dirty="0" err="1">
                <a:cs typeface="Times New Roman" panose="02020603050405020304" pitchFamily="18" charset="0"/>
              </a:rPr>
              <a:t>te</a:t>
            </a:r>
            <a:r>
              <a:rPr lang="en-US" dirty="0">
                <a:cs typeface="Times New Roman" panose="02020603050405020304" pitchFamily="18" charset="0"/>
              </a:rPr>
              <a:t>̈ </a:t>
            </a:r>
            <a:r>
              <a:rPr lang="en-US" dirty="0" err="1">
                <a:cs typeface="Times New Roman" panose="02020603050405020304" pitchFamily="18" charset="0"/>
              </a:rPr>
              <a:t>Testamenteve</a:t>
            </a:r>
            <a:r>
              <a:rPr lang="en-US" dirty="0">
                <a:cs typeface="Times New Roman" panose="02020603050405020304" pitchFamily="18" charset="0"/>
              </a:rPr>
              <a:t> </a:t>
            </a:r>
            <a:r>
              <a:rPr lang="en-US" dirty="0" err="1">
                <a:cs typeface="Times New Roman" panose="02020603050405020304" pitchFamily="18" charset="0"/>
              </a:rPr>
              <a:t>dhe</a:t>
            </a:r>
            <a:r>
              <a:rPr lang="en-US" dirty="0">
                <a:cs typeface="Times New Roman" panose="02020603050405020304" pitchFamily="18" charset="0"/>
              </a:rPr>
              <a:t> </a:t>
            </a:r>
            <a:r>
              <a:rPr lang="en-US" dirty="0" err="1">
                <a:cs typeface="Times New Roman" panose="02020603050405020304" pitchFamily="18" charset="0"/>
              </a:rPr>
              <a:t>te</a:t>
            </a:r>
            <a:r>
              <a:rPr lang="en-US" dirty="0">
                <a:cs typeface="Times New Roman" panose="02020603050405020304" pitchFamily="18" charset="0"/>
              </a:rPr>
              <a:t>̈ </a:t>
            </a:r>
            <a:r>
              <a:rPr lang="en-US" dirty="0" err="1">
                <a:cs typeface="Times New Roman" panose="02020603050405020304" pitchFamily="18" charset="0"/>
              </a:rPr>
              <a:t>dhënat</a:t>
            </a:r>
            <a:r>
              <a:rPr lang="en-US" dirty="0">
                <a:cs typeface="Times New Roman" panose="02020603050405020304" pitchFamily="18" charset="0"/>
              </a:rPr>
              <a:t> e </a:t>
            </a:r>
            <a:r>
              <a:rPr lang="en-US" dirty="0" err="1">
                <a:cs typeface="Times New Roman" panose="02020603050405020304" pitchFamily="18" charset="0"/>
              </a:rPr>
              <a:t>testatorit</a:t>
            </a:r>
            <a:r>
              <a:rPr lang="en-US" dirty="0">
                <a:cs typeface="Times New Roman" panose="02020603050405020304" pitchFamily="18" charset="0"/>
              </a:rPr>
              <a:t> në </a:t>
            </a:r>
            <a:r>
              <a:rPr lang="en-US" dirty="0" err="1">
                <a:cs typeface="Times New Roman" panose="02020603050405020304" pitchFamily="18" charset="0"/>
              </a:rPr>
              <a:t>regjistrin</a:t>
            </a:r>
            <a:r>
              <a:rPr lang="en-US" dirty="0">
                <a:cs typeface="Times New Roman" panose="02020603050405020304" pitchFamily="18" charset="0"/>
              </a:rPr>
              <a:t> </a:t>
            </a:r>
            <a:r>
              <a:rPr lang="en-US" dirty="0" err="1">
                <a:cs typeface="Times New Roman" panose="02020603050405020304" pitchFamily="18" charset="0"/>
              </a:rPr>
              <a:t>elektronik</a:t>
            </a:r>
            <a:r>
              <a:rPr lang="en-US" dirty="0">
                <a:cs typeface="Times New Roman" panose="02020603050405020304" pitchFamily="18" charset="0"/>
              </a:rPr>
              <a:t> </a:t>
            </a:r>
            <a:r>
              <a:rPr lang="en-US" dirty="0" err="1">
                <a:cs typeface="Times New Roman" panose="02020603050405020304" pitchFamily="18" charset="0"/>
              </a:rPr>
              <a:t>te</a:t>
            </a:r>
            <a:r>
              <a:rPr lang="en-US" dirty="0">
                <a:cs typeface="Times New Roman" panose="02020603050405020304" pitchFamily="18" charset="0"/>
              </a:rPr>
              <a:t>̈ </a:t>
            </a:r>
            <a:r>
              <a:rPr lang="en-US" dirty="0" err="1">
                <a:cs typeface="Times New Roman" panose="02020603050405020304" pitchFamily="18" charset="0"/>
              </a:rPr>
              <a:t>testamenteve</a:t>
            </a:r>
            <a:r>
              <a:rPr lang="en-US" dirty="0">
                <a:cs typeface="Times New Roman" panose="02020603050405020304" pitchFamily="18" charset="0"/>
              </a:rPr>
              <a:t>. </a:t>
            </a:r>
          </a:p>
          <a:p>
            <a:endParaRPr lang="en-US" dirty="0">
              <a:cs typeface="Times New Roman" panose="02020603050405020304" pitchFamily="18" charset="0"/>
            </a:endParaRPr>
          </a:p>
          <a:p>
            <a:pPr marL="0" marR="0" lvl="0" indent="0">
              <a:spcBef>
                <a:spcPts val="0"/>
              </a:spcBef>
              <a:spcAft>
                <a:spcPts val="0"/>
              </a:spcAft>
              <a:buNone/>
              <a:tabLst>
                <a:tab pos="457200" algn="l"/>
              </a:tabLst>
            </a:pPr>
            <a:r>
              <a:rPr lang="en-US" b="1" dirty="0" err="1" smtClean="0">
                <a:cs typeface="Times New Roman" panose="02020603050405020304" pitchFamily="18" charset="0"/>
              </a:rPr>
              <a:t>Pyetje</a:t>
            </a:r>
            <a:r>
              <a:rPr lang="en-US" b="1" dirty="0" smtClean="0">
                <a:cs typeface="Times New Roman" panose="02020603050405020304" pitchFamily="18" charset="0"/>
              </a:rPr>
              <a:t> </a:t>
            </a:r>
            <a:r>
              <a:rPr lang="en-US" b="1" dirty="0" err="1" smtClean="0">
                <a:cs typeface="Times New Roman" panose="02020603050405020304" pitchFamily="18" charset="0"/>
              </a:rPr>
              <a:t>nw</a:t>
            </a:r>
            <a:r>
              <a:rPr lang="en-US" b="1" dirty="0" smtClean="0">
                <a:cs typeface="Times New Roman" panose="02020603050405020304" pitchFamily="18" charset="0"/>
              </a:rPr>
              <a:t> </a:t>
            </a:r>
            <a:r>
              <a:rPr lang="en-US" b="1" dirty="0" err="1" smtClean="0">
                <a:cs typeface="Times New Roman" panose="02020603050405020304" pitchFamily="18" charset="0"/>
              </a:rPr>
              <a:t>lidhje</a:t>
            </a:r>
            <a:r>
              <a:rPr lang="en-US" b="1" dirty="0" smtClean="0">
                <a:cs typeface="Times New Roman" panose="02020603050405020304" pitchFamily="18" charset="0"/>
              </a:rPr>
              <a:t> me </a:t>
            </a:r>
            <a:r>
              <a:rPr lang="en-US" b="1" dirty="0" err="1" smtClean="0">
                <a:cs typeface="Times New Roman" panose="02020603050405020304" pitchFamily="18" charset="0"/>
              </a:rPr>
              <a:t>formulimin</a:t>
            </a:r>
            <a:r>
              <a:rPr lang="en-US" b="1" dirty="0" smtClean="0">
                <a:cs typeface="Times New Roman" panose="02020603050405020304" pitchFamily="18" charset="0"/>
              </a:rPr>
              <a:t> e </a:t>
            </a:r>
            <a:r>
              <a:rPr lang="en-US" b="1" dirty="0" err="1" smtClean="0">
                <a:cs typeface="Times New Roman" panose="02020603050405020304" pitchFamily="18" charset="0"/>
              </a:rPr>
              <a:t>nenit</a:t>
            </a:r>
            <a:r>
              <a:rPr lang="en-US" b="1" dirty="0" smtClean="0">
                <a:cs typeface="Times New Roman" panose="02020603050405020304" pitchFamily="18" charset="0"/>
              </a:rPr>
              <a:t> 110: </a:t>
            </a:r>
            <a:r>
              <a:rPr lang="en-US" dirty="0" smtClean="0">
                <a:cs typeface="Times New Roman" panose="02020603050405020304" pitchFamily="18" charset="0"/>
              </a:rPr>
              <a:t>A </a:t>
            </a:r>
            <a:r>
              <a:rPr lang="en-US" dirty="0" err="1">
                <a:cs typeface="Times New Roman" panose="02020603050405020304" pitchFamily="18" charset="0"/>
              </a:rPr>
              <a:t>është</a:t>
            </a:r>
            <a:r>
              <a:rPr lang="en-US" dirty="0">
                <a:cs typeface="Times New Roman" panose="02020603050405020304" pitchFamily="18" charset="0"/>
              </a:rPr>
              <a:t> </a:t>
            </a:r>
            <a:r>
              <a:rPr lang="en-US" dirty="0" err="1">
                <a:cs typeface="Times New Roman" panose="02020603050405020304" pitchFamily="18" charset="0"/>
              </a:rPr>
              <a:t>i</a:t>
            </a:r>
            <a:r>
              <a:rPr lang="en-US" dirty="0">
                <a:cs typeface="Times New Roman" panose="02020603050405020304" pitchFamily="18" charset="0"/>
              </a:rPr>
              <a:t> </a:t>
            </a:r>
            <a:r>
              <a:rPr lang="en-US" dirty="0" err="1">
                <a:cs typeface="Times New Roman" panose="02020603050405020304" pitchFamily="18" charset="0"/>
              </a:rPr>
              <a:t>vlefshëm</a:t>
            </a:r>
            <a:r>
              <a:rPr lang="en-US" dirty="0">
                <a:cs typeface="Times New Roman" panose="02020603050405020304" pitchFamily="18" charset="0"/>
              </a:rPr>
              <a:t> testament </a:t>
            </a:r>
            <a:r>
              <a:rPr lang="en-US" dirty="0" err="1">
                <a:cs typeface="Times New Roman" panose="02020603050405020304" pitchFamily="18" charset="0"/>
              </a:rPr>
              <a:t>olograf</a:t>
            </a:r>
            <a:r>
              <a:rPr lang="en-US" dirty="0">
                <a:cs typeface="Times New Roman" panose="02020603050405020304" pitchFamily="18" charset="0"/>
              </a:rPr>
              <a:t> </a:t>
            </a:r>
            <a:r>
              <a:rPr lang="en-US" dirty="0" err="1">
                <a:cs typeface="Times New Roman" panose="02020603050405020304" pitchFamily="18" charset="0"/>
              </a:rPr>
              <a:t>i</a:t>
            </a:r>
            <a:r>
              <a:rPr lang="en-US" dirty="0">
                <a:cs typeface="Times New Roman" panose="02020603050405020304" pitchFamily="18" charset="0"/>
              </a:rPr>
              <a:t> </a:t>
            </a:r>
            <a:r>
              <a:rPr lang="en-US" dirty="0" err="1">
                <a:cs typeface="Times New Roman" panose="02020603050405020304" pitchFamily="18" charset="0"/>
              </a:rPr>
              <a:t>gjetur</a:t>
            </a:r>
            <a:r>
              <a:rPr lang="en-US" dirty="0">
                <a:cs typeface="Times New Roman" panose="02020603050405020304" pitchFamily="18" charset="0"/>
              </a:rPr>
              <a:t> </a:t>
            </a:r>
            <a:r>
              <a:rPr lang="en-US" dirty="0" err="1">
                <a:cs typeface="Times New Roman" panose="02020603050405020304" pitchFamily="18" charset="0"/>
              </a:rPr>
              <a:t>në</a:t>
            </a:r>
            <a:r>
              <a:rPr lang="en-US" dirty="0">
                <a:cs typeface="Times New Roman" panose="02020603050405020304" pitchFamily="18" charset="0"/>
              </a:rPr>
              <a:t> </a:t>
            </a:r>
            <a:r>
              <a:rPr lang="en-US" dirty="0" err="1">
                <a:cs typeface="Times New Roman" panose="02020603050405020304" pitchFamily="18" charset="0"/>
              </a:rPr>
              <a:t>shtëpinë</a:t>
            </a:r>
            <a:r>
              <a:rPr lang="en-US" dirty="0">
                <a:cs typeface="Times New Roman" panose="02020603050405020304" pitchFamily="18" charset="0"/>
              </a:rPr>
              <a:t> e de </a:t>
            </a:r>
            <a:r>
              <a:rPr lang="en-US" dirty="0" err="1">
                <a:cs typeface="Times New Roman" panose="02020603050405020304" pitchFamily="18" charset="0"/>
              </a:rPr>
              <a:t>cujus</a:t>
            </a:r>
            <a:r>
              <a:rPr lang="en-US" dirty="0">
                <a:cs typeface="Times New Roman" panose="02020603050405020304" pitchFamily="18" charset="0"/>
              </a:rPr>
              <a:t>-it?</a:t>
            </a:r>
          </a:p>
          <a:p>
            <a:endParaRPr lang="en-US" dirty="0"/>
          </a:p>
          <a:p>
            <a:endParaRPr lang="en-GB" dirty="0"/>
          </a:p>
        </p:txBody>
      </p:sp>
    </p:spTree>
    <p:extLst>
      <p:ext uri="{BB962C8B-B14F-4D97-AF65-F5344CB8AC3E}">
        <p14:creationId xmlns:p14="http://schemas.microsoft.com/office/powerpoint/2010/main" val="148312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NewRomanPSMT"/>
              </a:rPr>
              <a:t/>
            </a:r>
            <a:br>
              <a:rPr lang="en-US" dirty="0">
                <a:latin typeface="TimesNewRomanPSMT"/>
              </a:rPr>
            </a:br>
            <a:r>
              <a:rPr lang="en-US" b="1" dirty="0" err="1">
                <a:latin typeface="+mn-lt"/>
              </a:rPr>
              <a:t>Neni</a:t>
            </a:r>
            <a:r>
              <a:rPr lang="en-US" b="1" dirty="0">
                <a:latin typeface="+mn-lt"/>
              </a:rPr>
              <a:t> 118 </a:t>
            </a:r>
            <a:br>
              <a:rPr lang="en-US" b="1" dirty="0">
                <a:latin typeface="+mn-lt"/>
              </a:rPr>
            </a:br>
            <a:r>
              <a:rPr lang="en-US" b="1" dirty="0" err="1">
                <a:latin typeface="+mn-lt"/>
              </a:rPr>
              <a:t>Procesverbali</a:t>
            </a:r>
            <a:r>
              <a:rPr lang="en-US" b="1" dirty="0">
                <a:latin typeface="+mn-lt"/>
              </a:rPr>
              <a:t> </a:t>
            </a:r>
            <a:r>
              <a:rPr lang="en-US" b="1" dirty="0" err="1">
                <a:latin typeface="+mn-lt"/>
              </a:rPr>
              <a:t>i</a:t>
            </a:r>
            <a:r>
              <a:rPr lang="en-US" b="1" dirty="0">
                <a:latin typeface="+mn-lt"/>
              </a:rPr>
              <a:t> </a:t>
            </a:r>
            <a:r>
              <a:rPr lang="en-US" b="1" dirty="0" err="1">
                <a:latin typeface="+mn-lt"/>
              </a:rPr>
              <a:t>çeljes</a:t>
            </a:r>
            <a:r>
              <a:rPr lang="en-US" b="1" dirty="0">
                <a:latin typeface="+mn-lt"/>
              </a:rPr>
              <a:t> së </a:t>
            </a:r>
            <a:r>
              <a:rPr lang="en-US" b="1" dirty="0" err="1">
                <a:latin typeface="+mn-lt"/>
              </a:rPr>
              <a:t>testamenteve</a:t>
            </a:r>
            <a:r>
              <a:rPr lang="en-US" b="1" dirty="0">
                <a:latin typeface="+mn-lt"/>
              </a:rPr>
              <a:t> </a:t>
            </a:r>
            <a:r>
              <a:rPr lang="en-US" dirty="0"/>
              <a:t/>
            </a:r>
            <a:br>
              <a:rPr lang="en-US" dirty="0"/>
            </a:br>
            <a:endParaRPr lang="en-GB" dirty="0"/>
          </a:p>
        </p:txBody>
      </p:sp>
      <p:sp>
        <p:nvSpPr>
          <p:cNvPr id="3" name="Content Placeholder 2"/>
          <p:cNvSpPr>
            <a:spLocks noGrp="1"/>
          </p:cNvSpPr>
          <p:nvPr>
            <p:ph idx="1"/>
          </p:nvPr>
        </p:nvSpPr>
        <p:spPr/>
        <p:txBody>
          <a:bodyPr/>
          <a:lstStyle/>
          <a:p>
            <a:endParaRPr lang="en-US" dirty="0">
              <a:latin typeface="TimesNewRomanPSMT"/>
            </a:endParaRPr>
          </a:p>
          <a:p>
            <a:r>
              <a:rPr lang="en-US" dirty="0">
                <a:latin typeface="TimesNewRomanPSMT"/>
              </a:rPr>
              <a:t>1. </a:t>
            </a:r>
            <a:r>
              <a:rPr lang="en-US" dirty="0" err="1"/>
              <a:t>Testamenti</a:t>
            </a:r>
            <a:r>
              <a:rPr lang="en-US" dirty="0"/>
              <a:t> me </a:t>
            </a:r>
            <a:r>
              <a:rPr lang="en-US" dirty="0" err="1"/>
              <a:t>akt</a:t>
            </a:r>
            <a:r>
              <a:rPr lang="en-US" dirty="0"/>
              <a:t> </a:t>
            </a:r>
            <a:r>
              <a:rPr lang="en-US" dirty="0" err="1"/>
              <a:t>noterial</a:t>
            </a:r>
            <a:r>
              <a:rPr lang="en-US" dirty="0"/>
              <a:t> </a:t>
            </a:r>
            <a:r>
              <a:rPr lang="en-US" dirty="0" err="1"/>
              <a:t>dhe</a:t>
            </a:r>
            <a:r>
              <a:rPr lang="en-US" dirty="0"/>
              <a:t> </a:t>
            </a:r>
            <a:r>
              <a:rPr lang="en-US" dirty="0" err="1"/>
              <a:t>ai</a:t>
            </a:r>
            <a:r>
              <a:rPr lang="en-US" dirty="0"/>
              <a:t> </a:t>
            </a:r>
            <a:r>
              <a:rPr lang="en-US" dirty="0" err="1"/>
              <a:t>ollograf</a:t>
            </a:r>
            <a:r>
              <a:rPr lang="en-US" dirty="0"/>
              <a:t> </a:t>
            </a:r>
            <a:r>
              <a:rPr lang="en-US" dirty="0" err="1"/>
              <a:t>çelet</a:t>
            </a:r>
            <a:r>
              <a:rPr lang="en-US" dirty="0"/>
              <a:t> </a:t>
            </a:r>
            <a:r>
              <a:rPr lang="en-US" dirty="0" err="1"/>
              <a:t>nga</a:t>
            </a:r>
            <a:r>
              <a:rPr lang="en-US" dirty="0"/>
              <a:t> </a:t>
            </a:r>
            <a:r>
              <a:rPr lang="en-US" dirty="0" err="1"/>
              <a:t>noteri</a:t>
            </a:r>
            <a:r>
              <a:rPr lang="en-US" dirty="0"/>
              <a:t> </a:t>
            </a:r>
            <a:r>
              <a:rPr lang="en-US" dirty="0" err="1"/>
              <a:t>qe</a:t>
            </a:r>
            <a:r>
              <a:rPr lang="en-US" dirty="0"/>
              <a:t>̈ e </a:t>
            </a:r>
            <a:r>
              <a:rPr lang="en-US" dirty="0" err="1"/>
              <a:t>ka</a:t>
            </a:r>
            <a:r>
              <a:rPr lang="en-US" dirty="0"/>
              <a:t> </a:t>
            </a:r>
            <a:r>
              <a:rPr lang="en-US" dirty="0" err="1"/>
              <a:t>hartuar</a:t>
            </a:r>
            <a:r>
              <a:rPr lang="en-US" dirty="0"/>
              <a:t> </a:t>
            </a:r>
            <a:r>
              <a:rPr lang="en-US" dirty="0" err="1"/>
              <a:t>mbi</a:t>
            </a:r>
            <a:r>
              <a:rPr lang="en-US" dirty="0"/>
              <a:t> </a:t>
            </a:r>
            <a:r>
              <a:rPr lang="en-US" dirty="0" err="1"/>
              <a:t>bazën</a:t>
            </a:r>
            <a:r>
              <a:rPr lang="en-US" dirty="0"/>
              <a:t> e </a:t>
            </a:r>
            <a:r>
              <a:rPr lang="en-US" dirty="0" err="1"/>
              <a:t>kërkesës</a:t>
            </a:r>
            <a:r>
              <a:rPr lang="en-US" dirty="0"/>
              <a:t> së </a:t>
            </a:r>
            <a:r>
              <a:rPr lang="en-US" dirty="0" err="1"/>
              <a:t>paraqitur</a:t>
            </a:r>
            <a:r>
              <a:rPr lang="en-US" dirty="0"/>
              <a:t> </a:t>
            </a:r>
            <a:r>
              <a:rPr lang="en-US" dirty="0" err="1"/>
              <a:t>nga</a:t>
            </a:r>
            <a:r>
              <a:rPr lang="en-US" dirty="0"/>
              <a:t> </a:t>
            </a:r>
            <a:r>
              <a:rPr lang="en-US" dirty="0" err="1"/>
              <a:t>trashëgimtari</a:t>
            </a:r>
            <a:r>
              <a:rPr lang="en-US" dirty="0"/>
              <a:t> </a:t>
            </a:r>
            <a:r>
              <a:rPr lang="en-US" dirty="0" err="1"/>
              <a:t>testamentar</a:t>
            </a:r>
            <a:r>
              <a:rPr lang="en-US" dirty="0"/>
              <a:t>/</a:t>
            </a:r>
            <a:r>
              <a:rPr lang="en-US" dirty="0" err="1"/>
              <a:t>ligjor</a:t>
            </a:r>
            <a:r>
              <a:rPr lang="en-US" dirty="0"/>
              <a:t> </a:t>
            </a:r>
            <a:r>
              <a:rPr lang="en-US" dirty="0" err="1"/>
              <a:t>ose</a:t>
            </a:r>
            <a:r>
              <a:rPr lang="en-US" dirty="0"/>
              <a:t> </a:t>
            </a:r>
            <a:r>
              <a:rPr lang="en-US" dirty="0" err="1"/>
              <a:t>personi</a:t>
            </a:r>
            <a:r>
              <a:rPr lang="en-US" dirty="0"/>
              <a:t> </a:t>
            </a:r>
            <a:r>
              <a:rPr lang="en-US" dirty="0" err="1"/>
              <a:t>i</a:t>
            </a:r>
            <a:r>
              <a:rPr lang="en-US" dirty="0"/>
              <a:t> </a:t>
            </a:r>
            <a:r>
              <a:rPr lang="en-US" dirty="0" err="1"/>
              <a:t>interesuar</a:t>
            </a:r>
            <a:r>
              <a:rPr lang="en-US" dirty="0"/>
              <a:t>. </a:t>
            </a:r>
          </a:p>
          <a:p>
            <a:r>
              <a:rPr lang="en-US" dirty="0"/>
              <a:t>2. </a:t>
            </a:r>
            <a:r>
              <a:rPr lang="en-US" dirty="0" err="1"/>
              <a:t>Testamenti</a:t>
            </a:r>
            <a:r>
              <a:rPr lang="en-US" dirty="0"/>
              <a:t> </a:t>
            </a:r>
            <a:r>
              <a:rPr lang="en-US" dirty="0" err="1"/>
              <a:t>ollograf</a:t>
            </a:r>
            <a:r>
              <a:rPr lang="en-US" dirty="0"/>
              <a:t> </a:t>
            </a:r>
            <a:r>
              <a:rPr lang="en-US" dirty="0" err="1"/>
              <a:t>çelet</a:t>
            </a:r>
            <a:r>
              <a:rPr lang="en-US" dirty="0"/>
              <a:t> </a:t>
            </a:r>
            <a:r>
              <a:rPr lang="en-US" dirty="0" err="1"/>
              <a:t>nga</a:t>
            </a:r>
            <a:r>
              <a:rPr lang="en-US" dirty="0"/>
              <a:t> </a:t>
            </a:r>
            <a:r>
              <a:rPr lang="en-US" dirty="0" err="1"/>
              <a:t>noteri</a:t>
            </a:r>
            <a:r>
              <a:rPr lang="en-US" dirty="0"/>
              <a:t> </a:t>
            </a:r>
            <a:r>
              <a:rPr lang="en-US" dirty="0" err="1"/>
              <a:t>prane</a:t>
            </a:r>
            <a:r>
              <a:rPr lang="en-US" dirty="0"/>
              <a:t>̈ </a:t>
            </a:r>
            <a:r>
              <a:rPr lang="en-US" dirty="0" err="1"/>
              <a:t>te</a:t>
            </a:r>
            <a:r>
              <a:rPr lang="en-US" dirty="0"/>
              <a:t>̈ </a:t>
            </a:r>
            <a:r>
              <a:rPr lang="en-US" dirty="0" err="1"/>
              <a:t>cilit</a:t>
            </a:r>
            <a:r>
              <a:rPr lang="en-US" dirty="0"/>
              <a:t> </a:t>
            </a:r>
            <a:r>
              <a:rPr lang="en-US" dirty="0" err="1"/>
              <a:t>ështe</a:t>
            </a:r>
            <a:r>
              <a:rPr lang="en-US" dirty="0"/>
              <a:t>̈ </a:t>
            </a:r>
            <a:r>
              <a:rPr lang="en-US" dirty="0" err="1"/>
              <a:t>depozituar</a:t>
            </a:r>
            <a:r>
              <a:rPr lang="en-US" dirty="0"/>
              <a:t>, </a:t>
            </a:r>
            <a:r>
              <a:rPr lang="en-US" dirty="0" err="1"/>
              <a:t>mbi</a:t>
            </a:r>
            <a:r>
              <a:rPr lang="en-US" dirty="0"/>
              <a:t> </a:t>
            </a:r>
            <a:r>
              <a:rPr lang="en-US" dirty="0" err="1"/>
              <a:t>bazën</a:t>
            </a:r>
            <a:r>
              <a:rPr lang="en-US" dirty="0"/>
              <a:t> e </a:t>
            </a:r>
            <a:r>
              <a:rPr lang="en-US" dirty="0" err="1"/>
              <a:t>kërkesës</a:t>
            </a:r>
            <a:r>
              <a:rPr lang="en-US" dirty="0"/>
              <a:t> së </a:t>
            </a:r>
            <a:r>
              <a:rPr lang="en-US" dirty="0" err="1"/>
              <a:t>paraqitur</a:t>
            </a:r>
            <a:r>
              <a:rPr lang="en-US" dirty="0"/>
              <a:t> </a:t>
            </a:r>
            <a:r>
              <a:rPr lang="en-US" dirty="0" err="1"/>
              <a:t>nga</a:t>
            </a:r>
            <a:r>
              <a:rPr lang="en-US" dirty="0"/>
              <a:t> </a:t>
            </a:r>
            <a:r>
              <a:rPr lang="en-US" dirty="0" err="1"/>
              <a:t>trashëgimtari</a:t>
            </a:r>
            <a:r>
              <a:rPr lang="en-US" dirty="0"/>
              <a:t> </a:t>
            </a:r>
            <a:r>
              <a:rPr lang="en-US" dirty="0" err="1"/>
              <a:t>testamentar</a:t>
            </a:r>
            <a:r>
              <a:rPr lang="en-US" dirty="0"/>
              <a:t>/</a:t>
            </a:r>
            <a:r>
              <a:rPr lang="en-US" dirty="0" err="1"/>
              <a:t>ligjor</a:t>
            </a:r>
            <a:r>
              <a:rPr lang="en-US" dirty="0"/>
              <a:t> </a:t>
            </a:r>
            <a:r>
              <a:rPr lang="en-US" dirty="0" err="1"/>
              <a:t>ose</a:t>
            </a:r>
            <a:r>
              <a:rPr lang="en-US" dirty="0"/>
              <a:t> </a:t>
            </a:r>
            <a:r>
              <a:rPr lang="en-US" dirty="0" err="1"/>
              <a:t>personi</a:t>
            </a:r>
            <a:r>
              <a:rPr lang="en-US" dirty="0"/>
              <a:t> </a:t>
            </a:r>
            <a:r>
              <a:rPr lang="en-US" dirty="0" err="1"/>
              <a:t>i</a:t>
            </a:r>
            <a:r>
              <a:rPr lang="en-US" dirty="0"/>
              <a:t> </a:t>
            </a:r>
            <a:r>
              <a:rPr lang="en-US" dirty="0" err="1"/>
              <a:t>interesuar</a:t>
            </a:r>
            <a:r>
              <a:rPr lang="en-US" dirty="0"/>
              <a:t>. </a:t>
            </a:r>
            <a:endParaRPr lang="en-US" dirty="0" smtClean="0"/>
          </a:p>
          <a:p>
            <a:r>
              <a:rPr lang="en-US" b="1" dirty="0" err="1" smtClean="0"/>
              <a:t>Pyetje</a:t>
            </a:r>
            <a:r>
              <a:rPr lang="en-US" b="1" dirty="0" smtClean="0"/>
              <a:t>, </a:t>
            </a:r>
            <a:r>
              <a:rPr lang="en-US" dirty="0" smtClean="0"/>
              <a:t>ne </a:t>
            </a:r>
            <a:r>
              <a:rPr lang="en-US" dirty="0" err="1" smtClean="0"/>
              <a:t>lidhje</a:t>
            </a:r>
            <a:r>
              <a:rPr lang="en-US" dirty="0" smtClean="0"/>
              <a:t> me </a:t>
            </a:r>
            <a:r>
              <a:rPr lang="en-US" dirty="0" err="1" smtClean="0"/>
              <a:t>pwrcaktimin</a:t>
            </a:r>
            <a:r>
              <a:rPr lang="en-US" dirty="0" smtClean="0"/>
              <a:t> e </a:t>
            </a:r>
            <a:r>
              <a:rPr lang="en-US" dirty="0" err="1" smtClean="0"/>
              <a:t>nenit</a:t>
            </a:r>
            <a:r>
              <a:rPr lang="en-US" dirty="0" smtClean="0"/>
              <a:t> 118 </a:t>
            </a:r>
            <a:r>
              <a:rPr lang="en-US" dirty="0" err="1" smtClean="0"/>
              <a:t>pwr</a:t>
            </a:r>
            <a:r>
              <a:rPr lang="en-US" dirty="0" smtClean="0"/>
              <a:t> </a:t>
            </a:r>
            <a:r>
              <a:rPr lang="en-US" dirty="0" err="1" smtClean="0"/>
              <a:t>kategorinw</a:t>
            </a:r>
            <a:r>
              <a:rPr lang="en-US" dirty="0" smtClean="0"/>
              <a:t> e </a:t>
            </a:r>
            <a:r>
              <a:rPr lang="en-US" dirty="0" err="1" smtClean="0"/>
              <a:t>subjekteve</a:t>
            </a:r>
            <a:r>
              <a:rPr lang="en-US" dirty="0" smtClean="0"/>
              <a:t> </a:t>
            </a:r>
            <a:r>
              <a:rPr lang="en-US" dirty="0" err="1" smtClean="0"/>
              <a:t>tw</a:t>
            </a:r>
            <a:r>
              <a:rPr lang="en-US" dirty="0" smtClean="0"/>
              <a:t> </a:t>
            </a:r>
            <a:r>
              <a:rPr lang="en-US" dirty="0" err="1" smtClean="0"/>
              <a:t>interesuara</a:t>
            </a:r>
            <a:r>
              <a:rPr lang="en-US" dirty="0" smtClean="0"/>
              <a:t>.  </a:t>
            </a:r>
            <a:r>
              <a:rPr lang="en-US" dirty="0" err="1"/>
              <a:t>C</a:t>
            </a:r>
            <a:r>
              <a:rPr lang="en-US" dirty="0" err="1" smtClean="0"/>
              <a:t>ilat</a:t>
            </a:r>
            <a:r>
              <a:rPr lang="en-US" dirty="0" smtClean="0"/>
              <a:t> do </a:t>
            </a:r>
            <a:r>
              <a:rPr lang="en-US" dirty="0" err="1" smtClean="0"/>
              <a:t>tw</a:t>
            </a:r>
            <a:r>
              <a:rPr lang="en-US" dirty="0" smtClean="0"/>
              <a:t> </a:t>
            </a:r>
            <a:r>
              <a:rPr lang="en-US" dirty="0" err="1" smtClean="0"/>
              <a:t>ishin</a:t>
            </a:r>
            <a:r>
              <a:rPr lang="en-US" dirty="0" smtClean="0"/>
              <a:t> </a:t>
            </a:r>
            <a:r>
              <a:rPr lang="en-US" dirty="0" err="1" smtClean="0"/>
              <a:t>si</a:t>
            </a:r>
            <a:r>
              <a:rPr lang="en-US" dirty="0" smtClean="0"/>
              <a:t> </a:t>
            </a:r>
            <a:r>
              <a:rPr lang="en-US" dirty="0" err="1" smtClean="0"/>
              <a:t>tw</a:t>
            </a:r>
            <a:r>
              <a:rPr lang="en-US" dirty="0" smtClean="0"/>
              <a:t> </a:t>
            </a:r>
            <a:r>
              <a:rPr lang="en-US" dirty="0" err="1" smtClean="0"/>
              <a:t>tilla</a:t>
            </a:r>
            <a:r>
              <a:rPr lang="en-US" dirty="0" smtClean="0"/>
              <a:t> ?</a:t>
            </a:r>
            <a:endParaRPr lang="en-US" dirty="0"/>
          </a:p>
          <a:p>
            <a:endParaRPr lang="en-GB" dirty="0"/>
          </a:p>
        </p:txBody>
      </p:sp>
    </p:spTree>
    <p:extLst>
      <p:ext uri="{BB962C8B-B14F-4D97-AF65-F5344CB8AC3E}">
        <p14:creationId xmlns:p14="http://schemas.microsoft.com/office/powerpoint/2010/main" val="68789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0CA6-C2B6-4718-BDBC-A2821E7513A5}"/>
              </a:ext>
            </a:extLst>
          </p:cNvPr>
          <p:cNvSpPr>
            <a:spLocks noGrp="1"/>
          </p:cNvSpPr>
          <p:nvPr>
            <p:ph type="title"/>
          </p:nvPr>
        </p:nvSpPr>
        <p:spPr/>
        <p:txBody>
          <a:bodyPr/>
          <a:lstStyle/>
          <a:p>
            <a:pPr algn="ctr"/>
            <a:r>
              <a:rPr lang="en-US" b="1" dirty="0" err="1"/>
              <a:t>Vështrim</a:t>
            </a:r>
            <a:r>
              <a:rPr lang="en-US" b="1" dirty="0"/>
              <a:t> </a:t>
            </a:r>
            <a:r>
              <a:rPr lang="en-US" b="1" dirty="0" err="1"/>
              <a:t>historik</a:t>
            </a:r>
            <a:r>
              <a:rPr lang="en-US" b="1" dirty="0"/>
              <a:t> </a:t>
            </a:r>
            <a:r>
              <a:rPr lang="en-US" b="1" dirty="0" err="1"/>
              <a:t>i</a:t>
            </a:r>
            <a:r>
              <a:rPr lang="en-US" b="1" dirty="0"/>
              <a:t> </a:t>
            </a:r>
            <a:r>
              <a:rPr lang="en-US" b="1" dirty="0" err="1"/>
              <a:t>dispozitave</a:t>
            </a:r>
            <a:r>
              <a:rPr lang="en-US" b="1" dirty="0"/>
              <a:t> </a:t>
            </a:r>
            <a:r>
              <a:rPr lang="en-US" b="1" dirty="0" err="1"/>
              <a:t>për</a:t>
            </a:r>
            <a:r>
              <a:rPr lang="en-US" b="1" dirty="0"/>
              <a:t> </a:t>
            </a:r>
            <a:r>
              <a:rPr lang="en-US" b="1" dirty="0" err="1"/>
              <a:t>lëshimin</a:t>
            </a:r>
            <a:r>
              <a:rPr lang="en-US" b="1" dirty="0"/>
              <a:t> e </a:t>
            </a:r>
            <a:r>
              <a:rPr lang="en-US" b="1" dirty="0" err="1"/>
              <a:t>dëshmisë</a:t>
            </a:r>
            <a:r>
              <a:rPr lang="en-US" b="1" dirty="0"/>
              <a:t> </a:t>
            </a:r>
            <a:r>
              <a:rPr lang="en-US" b="1" dirty="0" err="1"/>
              <a:t>së</a:t>
            </a:r>
            <a:r>
              <a:rPr lang="en-US" b="1" dirty="0"/>
              <a:t> </a:t>
            </a:r>
            <a:r>
              <a:rPr lang="en-US" b="1" dirty="0" err="1"/>
              <a:t>trashgimisë</a:t>
            </a:r>
            <a:r>
              <a:rPr lang="en-US" b="1" dirty="0"/>
              <a:t>. </a:t>
            </a:r>
          </a:p>
        </p:txBody>
      </p:sp>
      <p:sp>
        <p:nvSpPr>
          <p:cNvPr id="3" name="Content Placeholder 2">
            <a:extLst>
              <a:ext uri="{FF2B5EF4-FFF2-40B4-BE49-F238E27FC236}">
                <a16:creationId xmlns:a16="http://schemas.microsoft.com/office/drawing/2014/main" id="{8E417AB4-4B90-4612-A6A4-66C281A9892B}"/>
              </a:ext>
            </a:extLst>
          </p:cNvPr>
          <p:cNvSpPr>
            <a:spLocks noGrp="1"/>
          </p:cNvSpPr>
          <p:nvPr>
            <p:ph idx="1"/>
          </p:nvPr>
        </p:nvSpPr>
        <p:spPr/>
        <p:txBody>
          <a:bodyPr>
            <a:normAutofit fontScale="62500" lnSpcReduction="20000"/>
          </a:bodyPr>
          <a:lstStyle/>
          <a:p>
            <a:pPr algn="just">
              <a:lnSpc>
                <a:spcPct val="150000"/>
              </a:lnSpc>
              <a:spcAft>
                <a:spcPts val="1000"/>
              </a:spcAft>
            </a:pPr>
            <a:r>
              <a:rPr lang="af-ZA" sz="2200" dirty="0">
                <a:effectLst/>
                <a:ea typeface="Calibri" panose="020F0502020204030204" pitchFamily="34" charset="0"/>
                <a:cs typeface="Arial" panose="020B0604020202020204" pitchFamily="34" charset="0"/>
              </a:rPr>
              <a:t>Deri në daljen e Dekretit te Trashëgimisë, trashëgimia celej formalisht me anë të një akti njoftunie, edhe ajo e mbajtur nga noterët.</a:t>
            </a:r>
          </a:p>
          <a:p>
            <a:pPr algn="just">
              <a:lnSpc>
                <a:spcPct val="150000"/>
              </a:lnSpc>
              <a:spcAft>
                <a:spcPts val="1000"/>
              </a:spcAft>
            </a:pPr>
            <a:r>
              <a:rPr lang="af-ZA" sz="2200" dirty="0">
                <a:effectLst/>
                <a:ea typeface="Calibri" panose="020F0502020204030204" pitchFamily="34" charset="0"/>
                <a:cs typeface="Arial" panose="020B0604020202020204" pitchFamily="34" charset="0"/>
              </a:rPr>
              <a:t>Dekreti mbi Trashgiminë, neni 17</a:t>
            </a:r>
            <a:r>
              <a:rPr lang="af-ZA" sz="2200" dirty="0">
                <a:ea typeface="Calibri" panose="020F0502020204030204" pitchFamily="34" charset="0"/>
                <a:cs typeface="Arial" panose="020B0604020202020204" pitchFamily="34" charset="0"/>
              </a:rPr>
              <a:t>, i jeptë për herë të parë kompetencë gjyqatrit të vendit të celjes së trashgimit, </a:t>
            </a:r>
            <a:r>
              <a:rPr lang="af-ZA" sz="2200" dirty="0" smtClean="0">
                <a:ea typeface="Calibri" panose="020F0502020204030204" pitchFamily="34" charset="0"/>
                <a:cs typeface="Arial" panose="020B0604020202020204" pitchFamily="34" charset="0"/>
              </a:rPr>
              <a:t>pwr lwshimin „.....</a:t>
            </a:r>
            <a:r>
              <a:rPr lang="af-ZA" sz="2200" i="1" dirty="0">
                <a:ea typeface="Calibri" panose="020F0502020204030204" pitchFamily="34" charset="0"/>
                <a:cs typeface="Arial" panose="020B0604020202020204" pitchFamily="34" charset="0"/>
              </a:rPr>
              <a:t>të një dëshmie që vërteton të drejtën e tij trashgimore...”</a:t>
            </a:r>
          </a:p>
          <a:p>
            <a:pPr algn="just">
              <a:lnSpc>
                <a:spcPct val="150000"/>
              </a:lnSpc>
              <a:spcAft>
                <a:spcPts val="1000"/>
              </a:spcAft>
            </a:pPr>
            <a:r>
              <a:rPr lang="en-US" sz="2200" dirty="0">
                <a:effectLst/>
                <a:ea typeface="Calibri" panose="020F0502020204030204" pitchFamily="34" charset="0"/>
                <a:cs typeface="Arial" panose="020B0604020202020204" pitchFamily="34" charset="0"/>
              </a:rPr>
              <a:t>Kodi Civil </a:t>
            </a:r>
            <a:r>
              <a:rPr lang="en-US" sz="2200" dirty="0" err="1">
                <a:effectLst/>
                <a:ea typeface="Calibri" panose="020F0502020204030204" pitchFamily="34" charset="0"/>
                <a:cs typeface="Arial" panose="020B0604020202020204" pitchFamily="34" charset="0"/>
              </a:rPr>
              <a:t>viti</a:t>
            </a:r>
            <a:r>
              <a:rPr lang="en-US" sz="2200" dirty="0">
                <a:effectLst/>
                <a:ea typeface="Calibri" panose="020F0502020204030204" pitchFamily="34" charset="0"/>
                <a:cs typeface="Arial" panose="020B0604020202020204" pitchFamily="34" charset="0"/>
              </a:rPr>
              <a:t> 1981, </a:t>
            </a:r>
            <a:r>
              <a:rPr lang="en-US" sz="2200" dirty="0" err="1">
                <a:effectLst/>
                <a:ea typeface="Calibri" panose="020F0502020204030204" pitchFamily="34" charset="0"/>
                <a:cs typeface="Arial" panose="020B0604020202020204" pitchFamily="34" charset="0"/>
              </a:rPr>
              <a:t>në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nenin</a:t>
            </a:r>
            <a:r>
              <a:rPr lang="en-US" sz="2200" dirty="0">
                <a:effectLst/>
                <a:ea typeface="Calibri" panose="020F0502020204030204" pitchFamily="34" charset="0"/>
                <a:cs typeface="Arial" panose="020B0604020202020204" pitchFamily="34" charset="0"/>
              </a:rPr>
              <a:t> 100 </a:t>
            </a:r>
            <a:r>
              <a:rPr lang="en-US" sz="2200" dirty="0" err="1">
                <a:effectLst/>
                <a:ea typeface="Calibri" panose="020F0502020204030204" pitchFamily="34" charset="0"/>
                <a:cs typeface="Arial" panose="020B0604020202020204" pitchFamily="34" charset="0"/>
              </a:rPr>
              <a:t>përcakton</a:t>
            </a:r>
            <a:r>
              <a:rPr lang="en-US" sz="2200" dirty="0">
                <a:effectLst/>
                <a:ea typeface="Calibri" panose="020F0502020204030204" pitchFamily="34" charset="0"/>
                <a:cs typeface="Arial" panose="020B0604020202020204" pitchFamily="34" charset="0"/>
              </a:rPr>
              <a:t> se : ”……..</a:t>
            </a:r>
            <a:r>
              <a:rPr lang="en-US" sz="2200" i="1" dirty="0" err="1">
                <a:effectLst/>
                <a:ea typeface="Calibri" panose="020F0502020204030204" pitchFamily="34" charset="0"/>
                <a:cs typeface="Arial" panose="020B0604020202020204" pitchFamily="34" charset="0"/>
              </a:rPr>
              <a:t>Trashgimtari</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mund</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të</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kërkojë</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nga</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organet</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kompetente</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lëshimin</a:t>
            </a:r>
            <a:r>
              <a:rPr lang="en-US" sz="2200" i="1" dirty="0">
                <a:effectLst/>
                <a:ea typeface="Calibri" panose="020F0502020204030204" pitchFamily="34" charset="0"/>
                <a:cs typeface="Arial" panose="020B0604020202020204" pitchFamily="34" charset="0"/>
              </a:rPr>
              <a:t> e </a:t>
            </a:r>
            <a:r>
              <a:rPr lang="en-US" sz="2200" i="1" dirty="0" err="1">
                <a:effectLst/>
                <a:ea typeface="Calibri" panose="020F0502020204030204" pitchFamily="34" charset="0"/>
                <a:cs typeface="Arial" panose="020B0604020202020204" pitchFamily="34" charset="0"/>
              </a:rPr>
              <a:t>një</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dëshmie</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që</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vërteton</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të</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drejtën</a:t>
            </a:r>
            <a:r>
              <a:rPr lang="en-US" sz="2200" i="1" dirty="0">
                <a:effectLst/>
                <a:ea typeface="Calibri" panose="020F0502020204030204" pitchFamily="34" charset="0"/>
                <a:cs typeface="Arial" panose="020B0604020202020204" pitchFamily="34" charset="0"/>
              </a:rPr>
              <a:t> e </a:t>
            </a:r>
            <a:r>
              <a:rPr lang="en-US" sz="2200" i="1" dirty="0" err="1">
                <a:effectLst/>
                <a:ea typeface="Calibri" panose="020F0502020204030204" pitchFamily="34" charset="0"/>
                <a:cs typeface="Arial" panose="020B0604020202020204" pitchFamily="34" charset="0"/>
              </a:rPr>
              <a:t>tij</a:t>
            </a:r>
            <a:r>
              <a:rPr lang="en-US" sz="2200" i="1" dirty="0">
                <a:effectLst/>
                <a:ea typeface="Calibri" panose="020F0502020204030204" pitchFamily="34" charset="0"/>
                <a:cs typeface="Arial" panose="020B0604020202020204" pitchFamily="34" charset="0"/>
              </a:rPr>
              <a:t> </a:t>
            </a:r>
            <a:r>
              <a:rPr lang="en-US" sz="2200" i="1" dirty="0" err="1">
                <a:effectLst/>
                <a:ea typeface="Calibri" panose="020F0502020204030204" pitchFamily="34" charset="0"/>
                <a:cs typeface="Arial" panose="020B0604020202020204" pitchFamily="34" charset="0"/>
              </a:rPr>
              <a:t>trashgimore</a:t>
            </a:r>
            <a:r>
              <a:rPr lang="en-US" sz="2200" i="1" dirty="0">
                <a:effectLst/>
                <a:ea typeface="Calibri" panose="020F0502020204030204" pitchFamily="34" charset="0"/>
                <a:cs typeface="Arial" panose="020B0604020202020204" pitchFamily="34" charset="0"/>
              </a:rPr>
              <a:t>….”. </a:t>
            </a:r>
            <a:r>
              <a:rPr lang="en-US" sz="2200" dirty="0">
                <a:effectLst/>
                <a:ea typeface="Calibri" panose="020F0502020204030204" pitchFamily="34" charset="0"/>
                <a:cs typeface="Arial" panose="020B0604020202020204" pitchFamily="34" charset="0"/>
              </a:rPr>
              <a:t>Neni 155 </a:t>
            </a:r>
            <a:r>
              <a:rPr lang="en-US" sz="2200" dirty="0" err="1">
                <a:effectLst/>
                <a:ea typeface="Calibri" panose="020F0502020204030204" pitchFamily="34" charset="0"/>
                <a:cs typeface="Arial" panose="020B0604020202020204" pitchFamily="34" charset="0"/>
              </a:rPr>
              <a:t>i</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K.Pr.Civle</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të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kohës</a:t>
            </a:r>
            <a:r>
              <a:rPr lang="en-US" sz="2200" dirty="0">
                <a:effectLst/>
                <a:ea typeface="Calibri" panose="020F0502020204030204" pitchFamily="34" charset="0"/>
                <a:cs typeface="Arial" panose="020B0604020202020204" pitchFamily="34" charset="0"/>
              </a:rPr>
              <a:t> ë </a:t>
            </a:r>
            <a:r>
              <a:rPr lang="en-US" sz="2200" dirty="0" err="1">
                <a:effectLst/>
                <a:ea typeface="Calibri" panose="020F0502020204030204" pitchFamily="34" charset="0"/>
                <a:cs typeface="Arial" panose="020B0604020202020204" pitchFamily="34" charset="0"/>
              </a:rPr>
              <a:t>përcaktonte</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lëshimin</a:t>
            </a:r>
            <a:r>
              <a:rPr lang="en-US" sz="2200" dirty="0">
                <a:effectLst/>
                <a:ea typeface="Calibri" panose="020F0502020204030204" pitchFamily="34" charset="0"/>
                <a:cs typeface="Arial" panose="020B0604020202020204" pitchFamily="34" charset="0"/>
              </a:rPr>
              <a:t> e </a:t>
            </a:r>
            <a:r>
              <a:rPr lang="en-US" sz="2200" dirty="0" err="1">
                <a:effectLst/>
                <a:ea typeface="Calibri" panose="020F0502020204030204" pitchFamily="34" charset="0"/>
                <a:cs typeface="Arial" panose="020B0604020202020204" pitchFamily="34" charset="0"/>
              </a:rPr>
              <a:t>dëshmisë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së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trashgimisë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në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koncpetin</a:t>
            </a:r>
            <a:r>
              <a:rPr lang="en-US" sz="2200" dirty="0">
                <a:effectLst/>
                <a:ea typeface="Calibri" panose="020F0502020204030204" pitchFamily="34" charset="0"/>
                <a:cs typeface="Arial" panose="020B0604020202020204" pitchFamily="34" charset="0"/>
              </a:rPr>
              <a:t> e </a:t>
            </a:r>
            <a:r>
              <a:rPr lang="en-US" sz="2200" dirty="0" err="1">
                <a:effectLst/>
                <a:ea typeface="Calibri" panose="020F0502020204030204" pitchFamily="34" charset="0"/>
                <a:cs typeface="Arial" panose="020B0604020202020204" pitchFamily="34" charset="0"/>
              </a:rPr>
              <a:t>vërtetimit</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gjyqësor</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të</a:t>
            </a:r>
            <a:r>
              <a:rPr lang="en-US" sz="2200" dirty="0">
                <a:effectLst/>
                <a:ea typeface="Calibri" panose="020F0502020204030204" pitchFamily="34" charset="0"/>
                <a:cs typeface="Arial" panose="020B0604020202020204" pitchFamily="34" charset="0"/>
              </a:rPr>
              <a:t> </a:t>
            </a:r>
            <a:r>
              <a:rPr lang="en-US" sz="2200" dirty="0" err="1">
                <a:effectLst/>
                <a:ea typeface="Calibri" panose="020F0502020204030204" pitchFamily="34" charset="0"/>
                <a:cs typeface="Arial" panose="020B0604020202020204" pitchFamily="34" charset="0"/>
              </a:rPr>
              <a:t>fakteve</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dhe</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i</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njihte</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komptencën</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për</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lëshimin</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saj</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gjykatës</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së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vendit</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të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banimit</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të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kërkuesit</a:t>
            </a:r>
            <a:r>
              <a:rPr lang="en-US" sz="2200" dirty="0">
                <a:ea typeface="Calibri" panose="020F0502020204030204" pitchFamily="34" charset="0"/>
                <a:cs typeface="Arial" panose="020B0604020202020204" pitchFamily="34" charset="0"/>
              </a:rPr>
              <a:t>.</a:t>
            </a:r>
          </a:p>
          <a:p>
            <a:pPr algn="just">
              <a:lnSpc>
                <a:spcPct val="150000"/>
              </a:lnSpc>
              <a:spcAft>
                <a:spcPts val="1000"/>
              </a:spcAft>
            </a:pPr>
            <a:r>
              <a:rPr lang="en-US" sz="2200" dirty="0" err="1">
                <a:ea typeface="Calibri" panose="020F0502020204030204" pitchFamily="34" charset="0"/>
                <a:cs typeface="Arial" panose="020B0604020202020204" pitchFamily="34" charset="0"/>
              </a:rPr>
              <a:t>Periudha</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ndërmjetme</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pason</a:t>
            </a:r>
            <a:r>
              <a:rPr lang="en-US" sz="2200" dirty="0">
                <a:ea typeface="Calibri" panose="020F0502020204030204" pitchFamily="34" charset="0"/>
                <a:cs typeface="Arial" panose="020B0604020202020204" pitchFamily="34" charset="0"/>
              </a:rPr>
              <a:t> me </a:t>
            </a:r>
            <a:r>
              <a:rPr lang="en-US" sz="2200" dirty="0" err="1">
                <a:ea typeface="Calibri" panose="020F0502020204030204" pitchFamily="34" charset="0"/>
                <a:cs typeface="Arial" panose="020B0604020202020204" pitchFamily="34" charset="0"/>
              </a:rPr>
              <a:t>dhënien</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kompetencës</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për</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lëshimin</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dëshmisë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së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trashgimisë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Noterit</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viti</a:t>
            </a:r>
            <a:r>
              <a:rPr lang="en-US" sz="2200" dirty="0">
                <a:ea typeface="Calibri" panose="020F0502020204030204" pitchFamily="34" charset="0"/>
                <a:cs typeface="Arial" panose="020B0604020202020204" pitchFamily="34" charset="0"/>
              </a:rPr>
              <a:t> 1992 -1994), </a:t>
            </a:r>
            <a:r>
              <a:rPr lang="en-US" sz="2200" dirty="0" err="1">
                <a:ea typeface="Calibri" panose="020F0502020204030204" pitchFamily="34" charset="0"/>
                <a:cs typeface="Arial" panose="020B0604020202020204" pitchFamily="34" charset="0"/>
              </a:rPr>
              <a:t>deri</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në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hyrjën</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në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fuqi</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të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Kodit</a:t>
            </a:r>
            <a:r>
              <a:rPr lang="en-US" sz="2200" dirty="0">
                <a:ea typeface="Calibri" panose="020F0502020204030204" pitchFamily="34" charset="0"/>
                <a:cs typeface="Arial" panose="020B0604020202020204" pitchFamily="34" charset="0"/>
              </a:rPr>
              <a:t> Civil </a:t>
            </a:r>
            <a:r>
              <a:rPr lang="en-US" sz="2200" dirty="0" err="1">
                <a:ea typeface="Calibri" panose="020F0502020204030204" pitchFamily="34" charset="0"/>
                <a:cs typeface="Arial" panose="020B0604020202020204" pitchFamily="34" charset="0"/>
              </a:rPr>
              <a:t>të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vitit</a:t>
            </a:r>
            <a:r>
              <a:rPr lang="en-US" sz="2200" dirty="0">
                <a:ea typeface="Calibri" panose="020F0502020204030204" pitchFamily="34" charset="0"/>
                <a:cs typeface="Arial" panose="020B0604020202020204" pitchFamily="34" charset="0"/>
              </a:rPr>
              <a:t> 1994, </a:t>
            </a:r>
            <a:r>
              <a:rPr lang="en-US" sz="2200" dirty="0" err="1">
                <a:ea typeface="Calibri" panose="020F0502020204030204" pitchFamily="34" charset="0"/>
                <a:cs typeface="Arial" panose="020B0604020202020204" pitchFamily="34" charset="0"/>
              </a:rPr>
              <a:t>kur</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kjo</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kompetencë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i</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kaloj</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përsëri</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gjykatës</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dhe</a:t>
            </a:r>
            <a:r>
              <a:rPr lang="en-US" sz="2200" dirty="0">
                <a:ea typeface="Calibri" panose="020F0502020204030204" pitchFamily="34" charset="0"/>
                <a:cs typeface="Arial" panose="020B0604020202020204" pitchFamily="34" charset="0"/>
              </a:rPr>
              <a:t> sot  </a:t>
            </a:r>
            <a:r>
              <a:rPr lang="en-US" sz="2200" dirty="0" err="1">
                <a:ea typeface="Calibri" panose="020F0502020204030204" pitchFamily="34" charset="0"/>
                <a:cs typeface="Arial" panose="020B0604020202020204" pitchFamily="34" charset="0"/>
              </a:rPr>
              <a:t>kompetencë</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noterit</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ndryshimet</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vitit</a:t>
            </a:r>
            <a:r>
              <a:rPr lang="en-US" sz="2200" dirty="0">
                <a:ea typeface="Calibri" panose="020F0502020204030204" pitchFamily="34" charset="0"/>
                <a:cs typeface="Arial" panose="020B0604020202020204" pitchFamily="34" charset="0"/>
              </a:rPr>
              <a:t> 2013).</a:t>
            </a:r>
          </a:p>
          <a:p>
            <a:pPr algn="just">
              <a:lnSpc>
                <a:spcPct val="150000"/>
              </a:lnSpc>
              <a:spcAft>
                <a:spcPts val="1000"/>
              </a:spcAft>
            </a:pPr>
            <a:r>
              <a:rPr lang="en-US" sz="2200" dirty="0" err="1">
                <a:ea typeface="Calibri" panose="020F0502020204030204" pitchFamily="34" charset="0"/>
                <a:cs typeface="Arial" panose="020B0604020202020204" pitchFamily="34" charset="0"/>
              </a:rPr>
              <a:t>Pamvarësiht</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vështirmit</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historik</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të</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kompetencës</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për</a:t>
            </a:r>
            <a:r>
              <a:rPr lang="en-US" sz="2200" dirty="0">
                <a:ea typeface="Calibri" panose="020F0502020204030204" pitchFamily="34" charset="0"/>
                <a:cs typeface="Arial" panose="020B0604020202020204" pitchFamily="34" charset="0"/>
              </a:rPr>
              <a:t> </a:t>
            </a:r>
            <a:r>
              <a:rPr lang="en-US" sz="2200" dirty="0" err="1">
                <a:ea typeface="Calibri" panose="020F0502020204030204" pitchFamily="34" charset="0"/>
                <a:cs typeface="Arial" panose="020B0604020202020204" pitchFamily="34" charset="0"/>
              </a:rPr>
              <a:t>lëshimin</a:t>
            </a:r>
            <a:r>
              <a:rPr lang="en-US" sz="2200" dirty="0">
                <a:ea typeface="Calibri" panose="020F0502020204030204" pitchFamily="34" charset="0"/>
                <a:cs typeface="Arial" panose="020B0604020202020204" pitchFamily="34" charset="0"/>
              </a:rPr>
              <a:t> e </a:t>
            </a:r>
            <a:r>
              <a:rPr lang="en-US" sz="2200" dirty="0" err="1">
                <a:ea typeface="Calibri" panose="020F0502020204030204" pitchFamily="34" charset="0"/>
                <a:cs typeface="Arial" panose="020B0604020202020204" pitchFamily="34" charset="0"/>
              </a:rPr>
              <a:t>saj</a:t>
            </a:r>
            <a:r>
              <a:rPr lang="en-US" sz="2200" dirty="0">
                <a:ea typeface="Calibri" panose="020F0502020204030204" pitchFamily="34" charset="0"/>
                <a:cs typeface="Arial" panose="020B0604020202020204" pitchFamily="34" charset="0"/>
              </a:rPr>
              <a:t>, </a:t>
            </a:r>
            <a:r>
              <a:rPr lang="af-ZA" sz="2200" dirty="0">
                <a:ea typeface="Calibri" panose="020F0502020204030204" pitchFamily="34" charset="0"/>
                <a:cs typeface="Arial" panose="020B0604020202020204" pitchFamily="34" charset="0"/>
              </a:rPr>
              <a:t>një koncpet juridik nglet i njjëtë që : </a:t>
            </a:r>
            <a:r>
              <a:rPr lang="af-ZA" sz="2200" b="1" dirty="0">
                <a:ea typeface="Calibri" panose="020F0502020204030204" pitchFamily="34" charset="0"/>
                <a:cs typeface="Arial" panose="020B0604020202020204" pitchFamily="34" charset="0"/>
              </a:rPr>
              <a:t>D</a:t>
            </a:r>
            <a:r>
              <a:rPr lang="af-ZA" sz="2200" b="1" dirty="0">
                <a:effectLst/>
                <a:ea typeface="Calibri" panose="020F0502020204030204" pitchFamily="34" charset="0"/>
                <a:cs typeface="Arial" panose="020B0604020202020204" pitchFamily="34" charset="0"/>
              </a:rPr>
              <a:t>ëshmia e trashëgimisë nuk ka asnjë rëndësi për këtë mënyrë fitimi pronësie dhe se përfundimi </a:t>
            </a:r>
            <a:r>
              <a:rPr lang="af-ZA" sz="2200" dirty="0">
                <a:effectLst/>
                <a:ea typeface="Calibri" panose="020F0502020204030204" pitchFamily="34" charset="0"/>
                <a:cs typeface="Times New Roman" panose="02020603050405020304" pitchFamily="18" charset="0"/>
              </a:rPr>
              <a:t> </a:t>
            </a:r>
            <a:r>
              <a:rPr lang="af-ZA" sz="2200" b="1" dirty="0">
                <a:effectLst/>
                <a:ea typeface="Calibri" panose="020F0502020204030204" pitchFamily="34" charset="0"/>
                <a:cs typeface="Times New Roman" panose="02020603050405020304" pitchFamily="18" charset="0"/>
              </a:rPr>
              <a:t>se dëshmia e trashëgimsë nuk është një akt </a:t>
            </a:r>
            <a:r>
              <a:rPr lang="af-ZA" sz="2200" b="1" dirty="0" smtClean="0">
                <a:effectLst/>
                <a:ea typeface="Calibri" panose="020F0502020204030204" pitchFamily="34" charset="0"/>
                <a:cs typeface="Times New Roman" panose="02020603050405020304" pitchFamily="18" charset="0"/>
              </a:rPr>
              <a:t>administrativ””, mendojmw se është </a:t>
            </a:r>
            <a:r>
              <a:rPr lang="af-ZA" sz="2200" b="1" dirty="0">
                <a:effectLst/>
                <a:ea typeface="Calibri" panose="020F0502020204030204" pitchFamily="34" charset="0"/>
                <a:cs typeface="Times New Roman" panose="02020603050405020304" pitchFamily="18" charset="0"/>
              </a:rPr>
              <a:t>shumë shkencor. </a:t>
            </a:r>
            <a:endParaRPr lang="en-US" sz="2200" b="1"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6811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71C9-4F17-4FFF-A972-52918305A4BF}"/>
              </a:ext>
            </a:extLst>
          </p:cNvPr>
          <p:cNvSpPr>
            <a:spLocks noGrp="1"/>
          </p:cNvSpPr>
          <p:nvPr>
            <p:ph type="title"/>
          </p:nvPr>
        </p:nvSpPr>
        <p:spPr/>
        <p:txBody>
          <a:bodyPr/>
          <a:lstStyle/>
          <a:p>
            <a:pPr algn="ctr"/>
            <a:r>
              <a:rPr lang="af-ZA" sz="4400" b="1" dirty="0">
                <a:effectLst/>
                <a:latin typeface="+mn-lt"/>
                <a:ea typeface="Calibri" panose="020F0502020204030204" pitchFamily="34" charset="0"/>
              </a:rPr>
              <a:t>Kuptimi i dëshmisë së trashëgimisë</a:t>
            </a:r>
            <a:endParaRPr lang="en-US" dirty="0">
              <a:latin typeface="+mn-lt"/>
            </a:endParaRPr>
          </a:p>
        </p:txBody>
      </p:sp>
      <p:sp>
        <p:nvSpPr>
          <p:cNvPr id="3" name="Content Placeholder 2">
            <a:extLst>
              <a:ext uri="{FF2B5EF4-FFF2-40B4-BE49-F238E27FC236}">
                <a16:creationId xmlns:a16="http://schemas.microsoft.com/office/drawing/2014/main" id="{719351BE-5759-4744-BA2C-4991F7FF29B7}"/>
              </a:ext>
            </a:extLst>
          </p:cNvPr>
          <p:cNvSpPr>
            <a:spLocks noGrp="1"/>
          </p:cNvSpPr>
          <p:nvPr>
            <p:ph idx="1"/>
          </p:nvPr>
        </p:nvSpPr>
        <p:spPr/>
        <p:txBody>
          <a:bodyPr>
            <a:normAutofit lnSpcReduction="10000"/>
          </a:bodyPr>
          <a:lstStyle/>
          <a:p>
            <a:endParaRPr lang="af-ZA" sz="1800" b="1" dirty="0">
              <a:effectLst/>
              <a:latin typeface="Arial" panose="020B0604020202020204" pitchFamily="34" charset="0"/>
              <a:ea typeface="Calibri" panose="020F0502020204030204" pitchFamily="34" charset="0"/>
              <a:cs typeface="Times New Roman" panose="02020603050405020304" pitchFamily="18" charset="0"/>
            </a:endParaRPr>
          </a:p>
          <a:p>
            <a:r>
              <a:rPr lang="af-ZA" sz="2000" dirty="0">
                <a:effectLst/>
                <a:ea typeface="Calibri" panose="020F0502020204030204" pitchFamily="34" charset="0"/>
                <a:cs typeface="Times New Roman" panose="02020603050405020304" pitchFamily="18" charset="0"/>
              </a:rPr>
              <a:t>Dëshmia e trashëgimisë nuk mund të ndikojë aspak në vullnetin e testatorit, por vetëm duhet të pasqyrojë saktësisht këtë vullnet.</a:t>
            </a:r>
          </a:p>
          <a:p>
            <a:r>
              <a:rPr lang="af-ZA" sz="2000" dirty="0">
                <a:effectLst/>
                <a:ea typeface="Calibri" panose="020F0502020204030204" pitchFamily="34" charset="0"/>
                <a:cs typeface="Times New Roman" panose="02020603050405020304" pitchFamily="18" charset="0"/>
              </a:rPr>
              <a:t> Në rastë se vullneti i testatorit është shrehur në kundërshtim me ligjin apo është deformuar nga akti i dëshmisë së trashgimisë, i takon gjykatës civile që ta zgjidhë </a:t>
            </a:r>
            <a:r>
              <a:rPr lang="af-ZA" sz="2000" dirty="0" smtClean="0">
                <a:effectLst/>
                <a:ea typeface="Calibri" panose="020F0502020204030204" pitchFamily="34" charset="0"/>
                <a:cs typeface="Times New Roman" panose="02020603050405020304" pitchFamily="18" charset="0"/>
              </a:rPr>
              <a:t>çështjen </a:t>
            </a:r>
            <a:r>
              <a:rPr lang="af-ZA" sz="2000" dirty="0">
                <a:effectLst/>
                <a:ea typeface="Calibri" panose="020F0502020204030204" pitchFamily="34" charset="0"/>
                <a:cs typeface="Times New Roman" panose="02020603050405020304" pitchFamily="18" charset="0"/>
              </a:rPr>
              <a:t>në themel.  </a:t>
            </a:r>
          </a:p>
          <a:p>
            <a:r>
              <a:rPr lang="af-ZA" sz="2000" b="1" dirty="0">
                <a:ea typeface="Calibri" panose="020F0502020204030204" pitchFamily="34" charset="0"/>
                <a:cs typeface="Times New Roman" panose="02020603050405020304" pitchFamily="18" charset="0"/>
              </a:rPr>
              <a:t>Kujdes :</a:t>
            </a:r>
            <a:r>
              <a:rPr lang="af-ZA" sz="2000" dirty="0">
                <a:ea typeface="Calibri" panose="020F0502020204030204" pitchFamily="34" charset="0"/>
                <a:cs typeface="Times New Roman" panose="02020603050405020304" pitchFamily="18" charset="0"/>
              </a:rPr>
              <a:t> S</a:t>
            </a:r>
            <a:r>
              <a:rPr lang="af-ZA" sz="2000" dirty="0">
                <a:effectLst/>
                <a:ea typeface="Calibri" panose="020F0502020204030204" pitchFamily="34" charset="0"/>
                <a:cs typeface="Times New Roman" panose="02020603050405020304" pitchFamily="18" charset="0"/>
              </a:rPr>
              <a:t>ipas parimeve të së drejtës materiale civile, gjykata administrative në këto lloj gjykimesh ka kometencë vetëm të shqyrtojë respektimin e rregullave procedurile të zbatuara nga noteri, në bazë të ligjit organik që displinon punën e tij/saj.</a:t>
            </a:r>
          </a:p>
          <a:p>
            <a:r>
              <a:rPr lang="af-ZA" sz="2000" dirty="0">
                <a:ea typeface="Calibri" panose="020F0502020204030204" pitchFamily="34" charset="0"/>
                <a:cs typeface="Times New Roman" panose="02020603050405020304" pitchFamily="18" charset="0"/>
              </a:rPr>
              <a:t>Gjykata administrative </a:t>
            </a:r>
            <a:r>
              <a:rPr lang="af-ZA" sz="2000" dirty="0">
                <a:effectLst/>
                <a:ea typeface="Calibri" panose="020F0502020204030204" pitchFamily="34" charset="0"/>
                <a:cs typeface="Times New Roman" panose="02020603050405020304" pitchFamily="18" charset="0"/>
              </a:rPr>
              <a:t> nuk duhet që të meret më kontrollin e regullave me karakter substancial, që i përkasin një gjykimi themeli me natyrë krejtesisht civile.</a:t>
            </a:r>
          </a:p>
          <a:p>
            <a:r>
              <a:rPr lang="af-ZA" sz="2000" dirty="0">
                <a:effectLst/>
                <a:ea typeface="Calibri" panose="020F0502020204030204" pitchFamily="34" charset="0"/>
                <a:cs typeface="Times New Roman" panose="02020603050405020304" pitchFamily="18" charset="0"/>
              </a:rPr>
              <a:t>Për fat të keq </a:t>
            </a:r>
            <a:r>
              <a:rPr lang="af-ZA" sz="2000" dirty="0" smtClean="0">
                <a:effectLst/>
                <a:ea typeface="Calibri" panose="020F0502020204030204" pitchFamily="34" charset="0"/>
                <a:cs typeface="Times New Roman" panose="02020603050405020304" pitchFamily="18" charset="0"/>
              </a:rPr>
              <a:t>vërejmë </a:t>
            </a:r>
            <a:r>
              <a:rPr lang="af-ZA" sz="2000" dirty="0">
                <a:effectLst/>
                <a:ea typeface="Calibri" panose="020F0502020204030204" pitchFamily="34" charset="0"/>
                <a:cs typeface="Times New Roman" panose="02020603050405020304" pitchFamily="18" charset="0"/>
              </a:rPr>
              <a:t>se, me hartimin e ligjit Nr.110/2018 ‘Për Noterinë”, si pasojë e njohjes së pamjaftueshme të institutit të trashëgimisë janë introduktuar në rendin juridik civil disa norma, që vijnë haptazi ndesh me institutin e trashëgimisë dhe po ashtu me natyrën e veprimit juridik të testamentit. </a:t>
            </a:r>
            <a:endParaRPr lang="en-US" sz="2000" dirty="0">
              <a:effectLst/>
              <a:ea typeface="Calibri" panose="020F0502020204030204" pitchFamily="34" charset="0"/>
              <a:cs typeface="Times New Roman" panose="02020603050405020304" pitchFamily="18" charset="0"/>
            </a:endParaRP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5505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441B-5157-46E0-BD28-3BB541541032}"/>
              </a:ext>
            </a:extLst>
          </p:cNvPr>
          <p:cNvSpPr>
            <a:spLocks noGrp="1"/>
          </p:cNvSpPr>
          <p:nvPr>
            <p:ph type="title"/>
          </p:nvPr>
        </p:nvSpPr>
        <p:spPr/>
        <p:txBody>
          <a:bodyPr>
            <a:normAutofit/>
          </a:bodyPr>
          <a:lstStyle/>
          <a:p>
            <a:pPr algn="ctr"/>
            <a:r>
              <a:rPr lang="af-ZA" sz="3600" b="1" dirty="0">
                <a:effectLst/>
                <a:latin typeface="+mn-lt"/>
                <a:ea typeface="Calibri" panose="020F0502020204030204" pitchFamily="34" charset="0"/>
              </a:rPr>
              <a:t>Kuptimi i dëshmisë së trashëgimisë</a:t>
            </a:r>
            <a:endParaRPr lang="en-US" sz="3600" dirty="0">
              <a:latin typeface="+mn-lt"/>
            </a:endParaRPr>
          </a:p>
        </p:txBody>
      </p:sp>
      <p:sp>
        <p:nvSpPr>
          <p:cNvPr id="3" name="Content Placeholder 2">
            <a:extLst>
              <a:ext uri="{FF2B5EF4-FFF2-40B4-BE49-F238E27FC236}">
                <a16:creationId xmlns:a16="http://schemas.microsoft.com/office/drawing/2014/main" id="{F0AC47C5-DDF9-49FD-B84F-D2D38BD7CDFA}"/>
              </a:ext>
            </a:extLst>
          </p:cNvPr>
          <p:cNvSpPr>
            <a:spLocks noGrp="1"/>
          </p:cNvSpPr>
          <p:nvPr>
            <p:ph idx="1"/>
          </p:nvPr>
        </p:nvSpPr>
        <p:spPr>
          <a:xfrm>
            <a:off x="838200" y="1797916"/>
            <a:ext cx="10515600" cy="4351338"/>
          </a:xfrm>
        </p:spPr>
        <p:txBody>
          <a:bodyPr>
            <a:normAutofit/>
          </a:bodyPr>
          <a:lstStyle/>
          <a:p>
            <a:pPr marL="0" indent="0">
              <a:buNone/>
            </a:pPr>
            <a:endParaRPr lang="af-ZA" sz="1800" dirty="0">
              <a:effectLst/>
              <a:latin typeface="Arial" panose="020B0604020202020204" pitchFamily="34" charset="0"/>
              <a:ea typeface="Calibri" panose="020F0502020204030204" pitchFamily="34" charset="0"/>
              <a:cs typeface="Arial" panose="020B0604020202020204" pitchFamily="34" charset="0"/>
            </a:endParaRPr>
          </a:p>
          <a:p>
            <a:r>
              <a:rPr lang="af-ZA" sz="2000" dirty="0">
                <a:effectLst/>
                <a:ea typeface="Calibri" panose="020F0502020204030204" pitchFamily="34" charset="0"/>
                <a:cs typeface="Arial" panose="020B0604020202020204" pitchFamily="34" charset="0"/>
              </a:rPr>
              <a:t>Dëshmia e trashëgimisë nuk ka asnjë rëndësi për këtë mënyrë fitimi pronësie.</a:t>
            </a:r>
          </a:p>
          <a:p>
            <a:r>
              <a:rPr lang="af-ZA" sz="2000" dirty="0">
                <a:effectLst/>
                <a:ea typeface="Calibri" panose="020F0502020204030204" pitchFamily="34" charset="0"/>
              </a:rPr>
              <a:t>Ajo është një dokument,</a:t>
            </a:r>
            <a:r>
              <a:rPr lang="af-ZA" sz="2000" b="1" dirty="0">
                <a:effectLst/>
                <a:ea typeface="Calibri" panose="020F0502020204030204" pitchFamily="34" charset="0"/>
              </a:rPr>
              <a:t> </a:t>
            </a:r>
            <a:r>
              <a:rPr lang="af-ZA" sz="2000" dirty="0">
                <a:effectLst/>
                <a:ea typeface="Calibri" panose="020F0502020204030204" pitchFamily="34" charset="0"/>
              </a:rPr>
              <a:t>që as nuk ka asnjë fuqi për të krijuar të drejta apo detyrime pasurore, që në rastin e trashëgimisë testamentare krijohen, shuhen apo ndryshohen vetëm nga akti i vullnetit të </a:t>
            </a:r>
            <a:r>
              <a:rPr lang="af-ZA" sz="2000" i="1" dirty="0">
                <a:effectLst/>
                <a:ea typeface="Calibri" panose="020F0502020204030204" pitchFamily="34" charset="0"/>
              </a:rPr>
              <a:t>de cujusit</a:t>
            </a:r>
            <a:r>
              <a:rPr lang="af-ZA" sz="2000" dirty="0">
                <a:effectLst/>
                <a:ea typeface="Calibri" panose="020F0502020204030204" pitchFamily="34" charset="0"/>
              </a:rPr>
              <a:t>, testamenti. Në dëshminë e trashëgimisë thjesht, shpërfaqen, cilësia si trashgimtar dhe pjesët takuese në trashëgim, sipas vullnetit të testatorit. </a:t>
            </a:r>
          </a:p>
          <a:p>
            <a:r>
              <a:rPr lang="af-ZA" sz="2000" b="1" dirty="0">
                <a:effectLst/>
                <a:ea typeface="Calibri" panose="020F0502020204030204" pitchFamily="34" charset="0"/>
                <a:cs typeface="Times New Roman" panose="02020603050405020304" pitchFamily="18" charset="0"/>
              </a:rPr>
              <a:t>Lëshimi i dëshmisë së trashëgimisë, </a:t>
            </a:r>
            <a:r>
              <a:rPr lang="af-ZA" sz="2000" dirty="0">
                <a:effectLst/>
                <a:ea typeface="Calibri" panose="020F0502020204030204" pitchFamily="34" charset="0"/>
                <a:cs typeface="Times New Roman" panose="02020603050405020304" pitchFamily="18" charset="0"/>
              </a:rPr>
              <a:t>që materializohet nga në një vendim i noterit, përbën një garanci të madhe për stabilitetin e marrëdhënieve juridike, që lindin pas vdekjes së trashëgimlënësit.</a:t>
            </a:r>
          </a:p>
          <a:p>
            <a:r>
              <a:rPr lang="af-ZA" sz="2000" b="1" dirty="0">
                <a:ea typeface="Calibri" panose="020F0502020204030204" pitchFamily="34" charset="0"/>
                <a:cs typeface="Times New Roman" panose="02020603050405020304" pitchFamily="18" charset="0"/>
              </a:rPr>
              <a:t>Dëshmia e trasgimisë </a:t>
            </a:r>
            <a:r>
              <a:rPr lang="af-ZA" sz="2000" b="1" dirty="0">
                <a:effectLst/>
                <a:ea typeface="Calibri" panose="020F0502020204030204" pitchFamily="34" charset="0"/>
                <a:cs typeface="Times New Roman" panose="02020603050405020304" pitchFamily="18" charset="0"/>
              </a:rPr>
              <a:t>kurrsesi nuk mund të zëvendësojë apo transformojë vullentin e testatorit, i cili sipas rastit zgjedh duke ia lënë ligjit të zgjidhë raportet e tij pasurore pas vdekjes (rasti i trashgimisë me ligj kur nuk ka testament) ose e shpreh atë nëpërmjet veprimit juridik të testamentit. </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52020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26495</TotalTime>
  <Words>2961</Words>
  <Application>Microsoft Office PowerPoint</Application>
  <PresentationFormat>Widescreen</PresentationFormat>
  <Paragraphs>123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Narrow</vt:lpstr>
      <vt:lpstr>Calibri</vt:lpstr>
      <vt:lpstr>Calibri Light</vt:lpstr>
      <vt:lpstr>Franklin Gothic Book</vt:lpstr>
      <vt:lpstr>Times New Roman</vt:lpstr>
      <vt:lpstr>TimesNewRomanPSMT</vt:lpstr>
      <vt:lpstr>Office Theme</vt:lpstr>
      <vt:lpstr>  Material prezantues për trajnimin - Sesioni trainues- Datë 19, Mars 2024  </vt:lpstr>
      <vt:lpstr>      Cështjet për diskutim  </vt:lpstr>
      <vt:lpstr>Kompetencat e noterit sipas ligjit për noterinë </vt:lpstr>
      <vt:lpstr> Neni 111  Kërkesa për lëshimin e dëshmisë së trashëgimisë </vt:lpstr>
      <vt:lpstr> Neni 110  Testamenti ollograf  </vt:lpstr>
      <vt:lpstr> Neni 118  Procesverbali i çeljes së testamenteve  </vt:lpstr>
      <vt:lpstr>Vështrim historik i dispozitave për lëshimin e dëshmisë së trashgimisë. </vt:lpstr>
      <vt:lpstr>Kuptimi i dëshmisë së trashëgimisë</vt:lpstr>
      <vt:lpstr>Kuptimi i dëshmisë së trashëgimisë</vt:lpstr>
      <vt:lpstr>Interpretimin e konsoliduar që Gjykata së Lartë në lidhje me natyrën e Dëshmisë së Trashëgimisë. Vendim Nr.00-2016-121 (5) i Kolegjit Civil të Gjykatës së Lartë </vt:lpstr>
      <vt:lpstr>Interpretimin e konsoliduar që Gjykata së Lartë në lidhje me natyrën e Dëshmisë së Trashëgimisë. Vendim Nr.00-2016-121 (5) i Kolegjit Civil të Gjykatës së Lartë</vt:lpstr>
      <vt:lpstr>Interpretimin e konsoliduar që Gjykata së Lartë në lidhje me natyrën e Dëshmisë së Trashëgimisë. Vendimi 660 datë 09.03.2000 i Kolegjit Civil të Gjykatës së Lartë</vt:lpstr>
      <vt:lpstr>Ndryshimet e KC, viti 2013, në lidhje me lëshimin e dëshmisë së trashgimisë.</vt:lpstr>
      <vt:lpstr> Përcaktimet e ligjit Nr.7829, datë 1.6.1994 PËR NOTERINË, në lidhje me dëshminë e trashgimisë.</vt:lpstr>
      <vt:lpstr>Përcaktimet e Ligjit Nr. 110/2018 PËR NOTERINË, në lidhje me dëshminë e trashgimisë. </vt:lpstr>
      <vt:lpstr> Neni 113  Lëshimi i dëshmisë së trashëgimisë  </vt:lpstr>
      <vt:lpstr>Natyra e gjykimit administrativ përballë atij civil në çështjet me natyrë trashgimie. </vt:lpstr>
      <vt:lpstr>Cështje për diskutim </vt:lpstr>
      <vt:lpstr>Cështje për diskutim</vt:lpstr>
      <vt:lpstr>Cëshjte për diskutim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Çështje të kompetencës lëndore në paditë me natyrë   trashgimimore të para kryesisht tek kundërshtimi i akteve të    noterëve për trashëgiminë, referuar ligjit “Për Noterinë“ i vitit 2018.</dc:title>
  <dc:creator>Artan Hajdari</dc:creator>
  <cp:lastModifiedBy>admin</cp:lastModifiedBy>
  <cp:revision>59</cp:revision>
  <dcterms:created xsi:type="dcterms:W3CDTF">2022-11-14T16:51:17Z</dcterms:created>
  <dcterms:modified xsi:type="dcterms:W3CDTF">2024-03-20T14:22:41Z</dcterms:modified>
</cp:coreProperties>
</file>