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52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408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7491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767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371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1052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357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246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3/20/2024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222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687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915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293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19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052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076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377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2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3/20/2024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022077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7D92-B589-47E6-B889-13900DF23015}"/>
              </a:ext>
            </a:extLst>
          </p:cNvPr>
          <p:cNvSpPr>
            <a:spLocks noGrp="1"/>
          </p:cNvSpPr>
          <p:nvPr>
            <p:ph type="ctrTitle"/>
          </p:nvPr>
        </p:nvSpPr>
        <p:spPr/>
        <p:txBody>
          <a:bodyPr/>
          <a:lstStyle/>
          <a:p>
            <a:r>
              <a:rPr lang="en-US" dirty="0"/>
              <a:t>GJYQTARI I MEDIAS</a:t>
            </a:r>
          </a:p>
        </p:txBody>
      </p:sp>
      <p:sp>
        <p:nvSpPr>
          <p:cNvPr id="3" name="Subtitle 2">
            <a:extLst>
              <a:ext uri="{FF2B5EF4-FFF2-40B4-BE49-F238E27FC236}">
                <a16:creationId xmlns:a16="http://schemas.microsoft.com/office/drawing/2014/main" id="{0B4FC367-FD25-4B40-80D2-79FAE44FABB3}"/>
              </a:ext>
            </a:extLst>
          </p:cNvPr>
          <p:cNvSpPr>
            <a:spLocks noGrp="1"/>
          </p:cNvSpPr>
          <p:nvPr>
            <p:ph type="subTitle" idx="1"/>
          </p:nvPr>
        </p:nvSpPr>
        <p:spPr>
          <a:xfrm>
            <a:off x="680322" y="4394039"/>
            <a:ext cx="8338550" cy="1949009"/>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MBI </a:t>
            </a:r>
            <a:r>
              <a:rPr lang="sq-AL" dirty="0">
                <a:latin typeface="Times New Roman" panose="02020603050405020304" pitchFamily="18" charset="0"/>
                <a:cs typeface="Times New Roman" panose="02020603050405020304" pitchFamily="18" charset="0"/>
              </a:rPr>
              <a:t>MBULIMIN</a:t>
            </a:r>
            <a:r>
              <a:rPr lang="en-US" dirty="0">
                <a:latin typeface="Times New Roman" panose="02020603050405020304" pitchFamily="18" charset="0"/>
                <a:cs typeface="Times New Roman" panose="02020603050405020304" pitchFamily="18" charset="0"/>
              </a:rPr>
              <a:t> MEDIATIK TË PROCEDURAVE GJYQËSORE</a:t>
            </a:r>
          </a:p>
          <a:p>
            <a:r>
              <a:rPr lang="en-US" dirty="0">
                <a:latin typeface="Times New Roman" panose="02020603050405020304" pitchFamily="18" charset="0"/>
                <a:cs typeface="Times New Roman" panose="02020603050405020304" pitchFamily="18" charset="0"/>
              </a:rPr>
              <a:t>NJË DEBAT MES LIRISË SË SHPREHJES, SEKRETIT HETIMOR DHE PREZUMIMIT TË PAFAJËSISË</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Gerd HOXHA</a:t>
            </a:r>
          </a:p>
          <a:p>
            <a:r>
              <a:rPr lang="en-US" dirty="0">
                <a:latin typeface="Times New Roman" panose="02020603050405020304" pitchFamily="18" charset="0"/>
                <a:cs typeface="Times New Roman" panose="02020603050405020304" pitchFamily="18" charset="0"/>
              </a:rPr>
              <a:t>14 </a:t>
            </a:r>
            <a:r>
              <a:rPr lang="en-US" dirty="0" err="1">
                <a:latin typeface="Times New Roman" panose="02020603050405020304" pitchFamily="18" charset="0"/>
                <a:cs typeface="Times New Roman" panose="02020603050405020304" pitchFamily="18" charset="0"/>
              </a:rPr>
              <a:t>qershor</a:t>
            </a:r>
            <a:r>
              <a:rPr lang="en-US">
                <a:latin typeface="Times New Roman" panose="02020603050405020304" pitchFamily="18" charset="0"/>
                <a:cs typeface="Times New Roman" panose="02020603050405020304" pitchFamily="18" charset="0"/>
              </a:rPr>
              <a:t> 2023</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404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40C6-58BD-41A3-8355-629C6708AC39}"/>
              </a:ext>
            </a:extLst>
          </p:cNvPr>
          <p:cNvSpPr>
            <a:spLocks noGrp="1"/>
          </p:cNvSpPr>
          <p:nvPr>
            <p:ph type="title"/>
          </p:nvPr>
        </p:nvSpPr>
        <p:spPr>
          <a:xfrm>
            <a:off x="680321" y="753228"/>
            <a:ext cx="9613861" cy="1107656"/>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PARIMET E KODIT TË ETIKËS GJYQËSORE vs.  MEDIA</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73C1A76-48E3-4B68-9A6D-5F84DE303662}"/>
              </a:ext>
            </a:extLst>
          </p:cNvPr>
          <p:cNvSpPr>
            <a:spLocks noGrp="1"/>
          </p:cNvSpPr>
          <p:nvPr>
            <p:ph sz="half" idx="1"/>
          </p:nvPr>
        </p:nvSpPr>
        <p:spPr>
          <a:xfrm>
            <a:off x="279133" y="2149642"/>
            <a:ext cx="5099545" cy="4578417"/>
          </a:xfrm>
        </p:spPr>
        <p:txBody>
          <a:bodyPr>
            <a:normAutofit fontScale="25000" lnSpcReduction="20000"/>
          </a:bodyPr>
          <a:lstStyle/>
          <a:p>
            <a:pPr lvl="0"/>
            <a:endParaRPr lang="en-US" b="1" u="sng" dirty="0"/>
          </a:p>
          <a:p>
            <a:pPr lvl="0"/>
            <a:r>
              <a:rPr lang="en-US" sz="6400" b="1" dirty="0" err="1">
                <a:latin typeface="Times New Roman" panose="02020603050405020304" pitchFamily="18" charset="0"/>
                <a:cs typeface="Times New Roman" panose="02020603050405020304" pitchFamily="18" charset="0"/>
              </a:rPr>
              <a:t>Sipas</a:t>
            </a:r>
            <a:r>
              <a:rPr lang="en-US" sz="6400" b="1" dirty="0">
                <a:latin typeface="Times New Roman" panose="02020603050405020304" pitchFamily="18" charset="0"/>
                <a:cs typeface="Times New Roman" panose="02020603050405020304" pitchFamily="18" charset="0"/>
              </a:rPr>
              <a:t> </a:t>
            </a:r>
            <a:r>
              <a:rPr lang="en-US" sz="6400" b="1" u="sng" dirty="0">
                <a:latin typeface="Times New Roman" panose="02020603050405020304" pitchFamily="18" charset="0"/>
                <a:cs typeface="Times New Roman" panose="02020603050405020304" pitchFamily="18" charset="0"/>
              </a:rPr>
              <a:t>p</a:t>
            </a:r>
            <a:r>
              <a:rPr lang="x-none" sz="6400" b="1" u="sng" dirty="0">
                <a:latin typeface="Times New Roman" panose="02020603050405020304" pitchFamily="18" charset="0"/>
                <a:cs typeface="Times New Roman" panose="02020603050405020304" pitchFamily="18" charset="0"/>
              </a:rPr>
              <a:t>arimit të pavarësisë</a:t>
            </a:r>
            <a:r>
              <a:rPr lang="x-none" sz="6400" dirty="0">
                <a:latin typeface="Times New Roman" panose="02020603050405020304" pitchFamily="18" charset="0"/>
                <a:cs typeface="Times New Roman" panose="02020603050405020304" pitchFamily="18" charset="0"/>
              </a:rPr>
              <a:t>: Gjyqtati i përmbush detyrat e tij i lir</a:t>
            </a:r>
            <a:r>
              <a:rPr lang="en-US" sz="6400" dirty="0">
                <a:latin typeface="Times New Roman" panose="02020603050405020304" pitchFamily="18" charset="0"/>
                <a:cs typeface="Times New Roman" panose="02020603050405020304" pitchFamily="18" charset="0"/>
              </a:rPr>
              <a:t>ë</a:t>
            </a:r>
            <a:r>
              <a:rPr lang="x-none" sz="6400" dirty="0">
                <a:latin typeface="Times New Roman" panose="02020603050405020304" pitchFamily="18" charset="0"/>
                <a:cs typeface="Times New Roman" panose="02020603050405020304" pitchFamily="18" charset="0"/>
              </a:rPr>
              <a:t> nga çdo ndikim i jashtëm dhe është i pavarur nga pushtetet e tjera, nga grupet e interesit dhe nga palët gjatë gjykimit të një çështje. </a:t>
            </a:r>
            <a:endParaRPr lang="en-US" sz="6400" dirty="0">
              <a:latin typeface="Times New Roman" panose="02020603050405020304" pitchFamily="18" charset="0"/>
              <a:cs typeface="Times New Roman" panose="02020603050405020304" pitchFamily="18" charset="0"/>
            </a:endParaRPr>
          </a:p>
          <a:p>
            <a:pPr lvl="0"/>
            <a:r>
              <a:rPr lang="x-none" sz="6400" dirty="0">
                <a:latin typeface="Times New Roman" panose="02020603050405020304" pitchFamily="18" charset="0"/>
                <a:cs typeface="Times New Roman" panose="02020603050405020304" pitchFamily="18" charset="0"/>
              </a:rPr>
              <a:t>Sipas </a:t>
            </a:r>
            <a:r>
              <a:rPr lang="x-none" sz="6400" b="1" u="sng" dirty="0">
                <a:latin typeface="Times New Roman" panose="02020603050405020304" pitchFamily="18" charset="0"/>
                <a:cs typeface="Times New Roman" panose="02020603050405020304" pitchFamily="18" charset="0"/>
              </a:rPr>
              <a:t>parimit të paanësisë</a:t>
            </a:r>
            <a:r>
              <a:rPr lang="x-none" sz="6400" dirty="0">
                <a:latin typeface="Times New Roman" panose="02020603050405020304" pitchFamily="18" charset="0"/>
                <a:cs typeface="Times New Roman" panose="02020603050405020304" pitchFamily="18" charset="0"/>
              </a:rPr>
              <a:t> gjyqtari: c) nuk duhet të lejojë që gjykimi i tij të ndikohet nga presioni, frika, mendimi personal apo paragjykimi, nga ide paraprake mbi çështjen që ka për gjykim dhe as të promovojë interesat e një pale në dëm të palës tjetër; f) duhet të shmanget nga bërja e komenteve mbi çështje të diskutueshme politike apo deklarata publike, të cilat mund të krijojnë përshtypjen se gjyqtari është i njëanshëm ose i ndikuar në një çësthje të caktuar.</a:t>
            </a:r>
            <a:endParaRPr lang="en-US" sz="6400" dirty="0">
              <a:latin typeface="Times New Roman" panose="02020603050405020304" pitchFamily="18" charset="0"/>
              <a:cs typeface="Times New Roman" panose="02020603050405020304" pitchFamily="18" charset="0"/>
            </a:endParaRPr>
          </a:p>
          <a:p>
            <a:pPr lvl="0"/>
            <a:r>
              <a:rPr lang="x-none" sz="6400" dirty="0">
                <a:latin typeface="Times New Roman" panose="02020603050405020304" pitchFamily="18" charset="0"/>
                <a:cs typeface="Times New Roman" panose="02020603050405020304" pitchFamily="18" charset="0"/>
              </a:rPr>
              <a:t>Sipas </a:t>
            </a:r>
            <a:r>
              <a:rPr lang="x-none" sz="6400" b="1" u="sng" dirty="0">
                <a:latin typeface="Times New Roman" panose="02020603050405020304" pitchFamily="18" charset="0"/>
                <a:cs typeface="Times New Roman" panose="02020603050405020304" pitchFamily="18" charset="0"/>
              </a:rPr>
              <a:t>parimit të sjelljes së hijshme dhe me vetëpërmbatje</a:t>
            </a:r>
            <a:r>
              <a:rPr lang="x-none" sz="6400" dirty="0">
                <a:latin typeface="Times New Roman" panose="02020603050405020304" pitchFamily="18" charset="0"/>
                <a:cs typeface="Times New Roman" panose="02020603050405020304" pitchFamily="18" charset="0"/>
              </a:rPr>
              <a:t>, gjyqtari: gj) </a:t>
            </a:r>
            <a:r>
              <a:rPr lang="x-none" sz="6400" b="1" u="sng" dirty="0">
                <a:latin typeface="Times New Roman" panose="02020603050405020304" pitchFamily="18" charset="0"/>
                <a:cs typeface="Times New Roman" panose="02020603050405020304" pitchFamily="18" charset="0"/>
              </a:rPr>
              <a:t>duhet të shfaqë vetëpërmbajtje edhe në marrëdhëniet e tij me median.</a:t>
            </a:r>
            <a:endParaRPr lang="en-US" sz="6400" b="1" u="sng" dirty="0">
              <a:latin typeface="Times New Roman" panose="02020603050405020304" pitchFamily="18" charset="0"/>
              <a:cs typeface="Times New Roman" panose="02020603050405020304" pitchFamily="18" charset="0"/>
            </a:endParaRPr>
          </a:p>
          <a:p>
            <a:pPr lvl="0"/>
            <a:r>
              <a:rPr lang="x-none" sz="6400" b="1" u="sng" dirty="0">
                <a:latin typeface="Times New Roman" panose="02020603050405020304" pitchFamily="18" charset="0"/>
                <a:cs typeface="Times New Roman" panose="02020603050405020304" pitchFamily="18" charset="0"/>
              </a:rPr>
              <a:t>Për çështje që lidhen me marrëdhëniet me media, gjyqtari komunikon me gjyqtarin e medias të juridiksionit përkatës, duke shmangur çdo shfrytëzim të njohjeve personale me gazetarët; </a:t>
            </a:r>
            <a:r>
              <a:rPr lang="x-none" sz="6400" dirty="0">
                <a:latin typeface="Times New Roman" panose="02020603050405020304" pitchFamily="18" charset="0"/>
                <a:cs typeface="Times New Roman" panose="02020603050405020304" pitchFamily="18" charset="0"/>
              </a:rPr>
              <a:t>h) vetëpërmbahet dhe nuk i komenton publikisht vendimet e tij, </a:t>
            </a:r>
            <a:r>
              <a:rPr lang="x-none" sz="6400" b="1" u="sng" dirty="0">
                <a:latin typeface="Times New Roman" panose="02020603050405020304" pitchFamily="18" charset="0"/>
                <a:cs typeface="Times New Roman" panose="02020603050405020304" pitchFamily="18" charset="0"/>
              </a:rPr>
              <a:t>edhe nëse ato kritikohen nga media apo akademikë,</a:t>
            </a:r>
            <a:r>
              <a:rPr lang="x-none" sz="6400" dirty="0">
                <a:latin typeface="Times New Roman" panose="02020603050405020304" pitchFamily="18" charset="0"/>
                <a:cs typeface="Times New Roman" panose="02020603050405020304" pitchFamily="18" charset="0"/>
              </a:rPr>
              <a:t> </a:t>
            </a:r>
            <a:endParaRPr lang="en-US" sz="64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ECCF3D83-B037-4464-BF8B-C41448EDC6F6}"/>
              </a:ext>
            </a:extLst>
          </p:cNvPr>
          <p:cNvSpPr>
            <a:spLocks noGrp="1"/>
          </p:cNvSpPr>
          <p:nvPr>
            <p:ph sz="half" idx="2"/>
          </p:nvPr>
        </p:nvSpPr>
        <p:spPr>
          <a:xfrm>
            <a:off x="5594123" y="2336873"/>
            <a:ext cx="4700058" cy="4256432"/>
          </a:xfrm>
        </p:spPr>
        <p:txBody>
          <a:bodyPr>
            <a:noAutofit/>
          </a:bodyPr>
          <a:lstStyle/>
          <a:p>
            <a:r>
              <a:rPr lang="en-US" sz="1600" b="1" dirty="0">
                <a:latin typeface="Times New Roman" panose="02020603050405020304" pitchFamily="18" charset="0"/>
                <a:cs typeface="Times New Roman" panose="02020603050405020304" pitchFamily="18" charset="0"/>
              </a:rPr>
              <a:t>Si </a:t>
            </a:r>
            <a:r>
              <a:rPr lang="en-US" sz="1600" b="1" dirty="0" err="1">
                <a:latin typeface="Times New Roman" panose="02020603050405020304" pitchFamily="18" charset="0"/>
                <a:cs typeface="Times New Roman" panose="02020603050405020304" pitchFamily="18" charset="0"/>
              </a:rPr>
              <a:t>cenohen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këto</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parime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pushteti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i</a:t>
            </a:r>
            <a:r>
              <a:rPr lang="en-US" sz="1600" b="1" dirty="0">
                <a:latin typeface="Times New Roman" panose="02020603050405020304" pitchFamily="18" charset="0"/>
                <a:cs typeface="Times New Roman" panose="02020603050405020304" pitchFamily="18" charset="0"/>
              </a:rPr>
              <a:t> medias?</a:t>
            </a:r>
          </a:p>
          <a:p>
            <a:r>
              <a:rPr lang="en-US" sz="1600" u="sng" dirty="0" err="1">
                <a:latin typeface="Times New Roman" panose="02020603050405020304" pitchFamily="18" charset="0"/>
                <a:cs typeface="Times New Roman" panose="02020603050405020304" pitchFamily="18" charset="0"/>
              </a:rPr>
              <a:t>Një</a:t>
            </a:r>
            <a:r>
              <a:rPr lang="en-US" sz="1600" u="sng" dirty="0">
                <a:latin typeface="Times New Roman" panose="02020603050405020304" pitchFamily="18" charset="0"/>
                <a:cs typeface="Times New Roman" panose="02020603050405020304" pitchFamily="18" charset="0"/>
              </a:rPr>
              <a:t> </a:t>
            </a:r>
            <a:r>
              <a:rPr lang="x-none" sz="1600" u="sng" dirty="0">
                <a:latin typeface="Times New Roman" panose="02020603050405020304" pitchFamily="18" charset="0"/>
                <a:cs typeface="Times New Roman" panose="02020603050405020304" pitchFamily="18" charset="0"/>
              </a:rPr>
              <a:t>ç</a:t>
            </a:r>
            <a:r>
              <a:rPr lang="en-US" sz="1600" u="sng" dirty="0" err="1">
                <a:latin typeface="Times New Roman" panose="02020603050405020304" pitchFamily="18" charset="0"/>
                <a:cs typeface="Times New Roman" panose="02020603050405020304" pitchFamily="18" charset="0"/>
              </a:rPr>
              <a:t>ështje</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mund</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të</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nxisë</a:t>
            </a:r>
            <a:r>
              <a:rPr lang="en-US" sz="1600" u="sng" dirty="0">
                <a:latin typeface="Times New Roman" panose="02020603050405020304" pitchFamily="18" charset="0"/>
                <a:cs typeface="Times New Roman" panose="02020603050405020304" pitchFamily="18" charset="0"/>
              </a:rPr>
              <a:t> </a:t>
            </a:r>
            <a:r>
              <a:rPr lang="en-US" sz="1600" b="1" u="sng" dirty="0" err="1">
                <a:latin typeface="Times New Roman" panose="02020603050405020304" pitchFamily="18" charset="0"/>
                <a:cs typeface="Times New Roman" panose="02020603050405020304" pitchFamily="18" charset="0"/>
              </a:rPr>
              <a:t>polemikë</a:t>
            </a:r>
            <a:r>
              <a:rPr lang="en-US" sz="1600" b="1" u="sng" dirty="0">
                <a:latin typeface="Times New Roman" panose="02020603050405020304" pitchFamily="18" charset="0"/>
                <a:cs typeface="Times New Roman" panose="02020603050405020304" pitchFamily="18" charset="0"/>
              </a:rPr>
              <a:t> </a:t>
            </a:r>
            <a:r>
              <a:rPr lang="en-US" sz="1600" b="1" u="sng" dirty="0" err="1">
                <a:latin typeface="Times New Roman" panose="02020603050405020304" pitchFamily="18" charset="0"/>
                <a:cs typeface="Times New Roman" panose="02020603050405020304" pitchFamily="18" charset="0"/>
              </a:rPr>
              <a:t>publike</a:t>
            </a:r>
            <a:r>
              <a:rPr lang="en-US" sz="1600" b="1" u="sng" dirty="0">
                <a:latin typeface="Times New Roman" panose="02020603050405020304" pitchFamily="18" charset="0"/>
                <a:cs typeface="Times New Roman" panose="02020603050405020304" pitchFamily="18" charset="0"/>
              </a:rPr>
              <a:t> </a:t>
            </a:r>
            <a:r>
              <a:rPr lang="en-US" sz="1600" u="sng" dirty="0">
                <a:latin typeface="Times New Roman" panose="02020603050405020304" pitchFamily="18" charset="0"/>
                <a:cs typeface="Times New Roman" panose="02020603050405020304" pitchFamily="18" charset="0"/>
              </a:rPr>
              <a:t>me </a:t>
            </a:r>
            <a:r>
              <a:rPr lang="en-US" sz="1600" u="sng" dirty="0" err="1">
                <a:latin typeface="Times New Roman" panose="02020603050405020304" pitchFamily="18" charset="0"/>
                <a:cs typeface="Times New Roman" panose="02020603050405020304" pitchFamily="18" charset="0"/>
              </a:rPr>
              <a:t>mbulim</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të</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gjerë</a:t>
            </a:r>
            <a:r>
              <a:rPr lang="en-US" sz="1600" u="sng" dirty="0">
                <a:latin typeface="Times New Roman" panose="02020603050405020304" pitchFamily="18" charset="0"/>
                <a:cs typeface="Times New Roman" panose="02020603050405020304" pitchFamily="18" charset="0"/>
              </a:rPr>
              <a:t> </a:t>
            </a:r>
            <a:r>
              <a:rPr lang="en-US" sz="1600" u="sng" dirty="0" err="1">
                <a:latin typeface="Times New Roman" panose="02020603050405020304" pitchFamily="18" charset="0"/>
                <a:cs typeface="Times New Roman" panose="02020603050405020304" pitchFamily="18" charset="0"/>
              </a:rPr>
              <a:t>mediatik</a:t>
            </a:r>
            <a:r>
              <a:rPr lang="en-US" sz="1600" dirty="0">
                <a:latin typeface="Times New Roman" panose="02020603050405020304" pitchFamily="18" charset="0"/>
                <a:cs typeface="Times New Roman" panose="02020603050405020304" pitchFamily="18" charset="0"/>
              </a:rPr>
              <a:t>. -  N</a:t>
            </a:r>
            <a:r>
              <a:rPr lang="sq-AL" sz="1600" dirty="0">
                <a:latin typeface="Times New Roman" panose="02020603050405020304" pitchFamily="18" charset="0"/>
                <a:cs typeface="Times New Roman" panose="02020603050405020304" pitchFamily="18" charset="0"/>
              </a:rPr>
              <a:t>ë ushtrim të funksionit publik, gjy</a:t>
            </a:r>
            <a:r>
              <a:rPr lang="en-US" sz="1600" dirty="0" err="1">
                <a:latin typeface="Times New Roman" panose="02020603050405020304" pitchFamily="18" charset="0"/>
                <a:cs typeface="Times New Roman" panose="02020603050405020304" pitchFamily="18" charset="0"/>
              </a:rPr>
              <a:t>qtari</a:t>
            </a:r>
            <a:r>
              <a:rPr lang="en-US" sz="1600" dirty="0">
                <a:latin typeface="Times New Roman" panose="02020603050405020304" pitchFamily="18" charset="0"/>
                <a:cs typeface="Times New Roman" panose="02020603050405020304" pitchFamily="18" charset="0"/>
              </a:rPr>
              <a:t> </a:t>
            </a:r>
            <a:r>
              <a:rPr lang="sq-AL" sz="1600" dirty="0">
                <a:latin typeface="Times New Roman" panose="02020603050405020304" pitchFamily="18" charset="0"/>
                <a:cs typeface="Times New Roman" panose="02020603050405020304" pitchFamily="18" charset="0"/>
              </a:rPr>
              <a:t>duhet të jetë i imunizuar nga efektet e këtij publiciteti. Pavarësia gjyqësore nënkupton pavarësi nga të gjitha format e ndikimit të jashtëm, përfshirë zhurmën mediatike.</a:t>
            </a:r>
            <a:endParaRPr lang="en-US" sz="1600" dirty="0">
              <a:latin typeface="Times New Roman" panose="02020603050405020304" pitchFamily="18" charset="0"/>
              <a:cs typeface="Times New Roman" panose="02020603050405020304" pitchFamily="18" charset="0"/>
            </a:endParaRPr>
          </a:p>
          <a:p>
            <a:r>
              <a:rPr lang="en-US" sz="1600" b="1" u="sng" dirty="0">
                <a:latin typeface="Times New Roman" panose="02020603050405020304" pitchFamily="18" charset="0"/>
                <a:cs typeface="Times New Roman" panose="02020603050405020304" pitchFamily="18" charset="0"/>
              </a:rPr>
              <a:t>Kritika </a:t>
            </a:r>
            <a:r>
              <a:rPr lang="en-US" sz="1600" b="1" u="sng" dirty="0" err="1">
                <a:latin typeface="Times New Roman" panose="02020603050405020304" pitchFamily="18" charset="0"/>
                <a:cs typeface="Times New Roman" panose="02020603050405020304" pitchFamily="18" charset="0"/>
              </a:rPr>
              <a:t>nga</a:t>
            </a:r>
            <a:r>
              <a:rPr lang="en-US" sz="1600" b="1" u="sng" dirty="0">
                <a:latin typeface="Times New Roman" panose="02020603050405020304" pitchFamily="18" charset="0"/>
                <a:cs typeface="Times New Roman" panose="02020603050405020304" pitchFamily="18" charset="0"/>
              </a:rPr>
              <a:t> </a:t>
            </a:r>
            <a:r>
              <a:rPr lang="en-US" sz="1600" b="1" u="sng" dirty="0" err="1">
                <a:latin typeface="Times New Roman" panose="02020603050405020304" pitchFamily="18" charset="0"/>
                <a:cs typeface="Times New Roman" panose="02020603050405020304" pitchFamily="18" charset="0"/>
              </a:rPr>
              <a:t>mediat</a:t>
            </a:r>
            <a:r>
              <a:rPr lang="en-US" sz="1600" u="sng"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r>
              <a:rPr lang="x-none" sz="1600" dirty="0">
                <a:latin typeface="Times New Roman" panose="02020603050405020304" pitchFamily="18" charset="0"/>
                <a:cs typeface="Times New Roman" panose="02020603050405020304" pitchFamily="18" charset="0"/>
              </a:rPr>
              <a:t>Nëse ka kritika nga mediat në lidhje me një vendim ose kritika nga anëtarë të interesuar të publikut, </a:t>
            </a:r>
            <a:r>
              <a:rPr lang="en-US" sz="1600" dirty="0" err="1">
                <a:latin typeface="Times New Roman" panose="02020603050405020304" pitchFamily="18" charset="0"/>
                <a:cs typeface="Times New Roman" panose="02020603050405020304" pitchFamily="18" charset="0"/>
              </a:rPr>
              <a:t>Gjyqtari</a:t>
            </a:r>
            <a:r>
              <a:rPr lang="en-US" sz="1600" dirty="0">
                <a:latin typeface="Times New Roman" panose="02020603050405020304" pitchFamily="18" charset="0"/>
                <a:cs typeface="Times New Roman" panose="02020603050405020304" pitchFamily="18" charset="0"/>
              </a:rPr>
              <a:t> </a:t>
            </a:r>
            <a:r>
              <a:rPr lang="x-none" sz="1600" dirty="0">
                <a:latin typeface="Times New Roman" panose="02020603050405020304" pitchFamily="18" charset="0"/>
                <a:cs typeface="Times New Roman" panose="02020603050405020304" pitchFamily="18" charset="0"/>
              </a:rPr>
              <a:t>nuk duhet t’u përgjigjet këtyre kritikave duke i shkruar shtypit apo duke bërë komente të rastësishme në lidhje me këto kritika.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Gjyqtari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Medias]</a:t>
            </a:r>
          </a:p>
          <a:p>
            <a:r>
              <a:rPr lang="en-US" sz="1600" b="1" u="sng" dirty="0" err="1">
                <a:latin typeface="Times New Roman" panose="02020603050405020304" pitchFamily="18" charset="0"/>
                <a:cs typeface="Times New Roman" panose="02020603050405020304" pitchFamily="18" charset="0"/>
              </a:rPr>
              <a:t>Keqraportimi</a:t>
            </a:r>
            <a:r>
              <a:rPr lang="en-US" sz="1600" b="1" u="sng" dirty="0">
                <a:latin typeface="Times New Roman" panose="02020603050405020304" pitchFamily="18" charset="0"/>
                <a:cs typeface="Times New Roman" panose="02020603050405020304" pitchFamily="18" charset="0"/>
              </a:rPr>
              <a:t> </a:t>
            </a:r>
            <a:r>
              <a:rPr lang="en-US" sz="1600" b="1" u="sng" dirty="0" err="1">
                <a:latin typeface="Times New Roman" panose="02020603050405020304" pitchFamily="18" charset="0"/>
                <a:cs typeface="Times New Roman" panose="02020603050405020304" pitchFamily="18" charset="0"/>
              </a:rPr>
              <a:t>nga</a:t>
            </a:r>
            <a:r>
              <a:rPr lang="en-US" sz="1600" b="1" u="sng" dirty="0">
                <a:latin typeface="Times New Roman" panose="02020603050405020304" pitchFamily="18" charset="0"/>
                <a:cs typeface="Times New Roman" panose="02020603050405020304" pitchFamily="18" charset="0"/>
              </a:rPr>
              <a:t> </a:t>
            </a:r>
            <a:r>
              <a:rPr lang="en-US" sz="1600" b="1" u="sng" dirty="0" err="1">
                <a:latin typeface="Times New Roman" panose="02020603050405020304" pitchFamily="18" charset="0"/>
                <a:cs typeface="Times New Roman" panose="02020603050405020304" pitchFamily="18" charset="0"/>
              </a:rPr>
              <a:t>mediat</a:t>
            </a:r>
            <a:r>
              <a:rPr lang="en-US" sz="1600" u="sng"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r>
              <a:rPr lang="sq-AL" sz="1600" dirty="0">
                <a:latin typeface="Times New Roman" panose="02020603050405020304" pitchFamily="18" charset="0"/>
                <a:cs typeface="Times New Roman" panose="02020603050405020304" pitchFamily="18" charset="0"/>
              </a:rPr>
              <a:t>Gjyqtari i Medias mund të lëshojë një komunikatë për shtyp për të pohuar pozicionin faktik ose të ndërmarrë hapa që të bëhet korrigjimi i përshtatshëm</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629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565D-2D7A-4E4D-AD1F-94C97E4F26AD}"/>
              </a:ext>
            </a:extLst>
          </p:cNvPr>
          <p:cNvSpPr>
            <a:spLocks noGrp="1"/>
          </p:cNvSpPr>
          <p:nvPr>
            <p:ph type="title"/>
          </p:nvPr>
        </p:nvSpPr>
        <p:spPr/>
        <p:txBody>
          <a:bodyPr>
            <a:normAutofit fontScale="90000"/>
          </a:bodyPr>
          <a:lstStyle/>
          <a:p>
            <a:pPr algn="ctr"/>
            <a:r>
              <a:rPr lang="sq-AL" dirty="0"/>
              <a:t>G</a:t>
            </a:r>
            <a:r>
              <a:rPr lang="en-US" dirty="0"/>
              <a:t>j</a:t>
            </a:r>
            <a:r>
              <a:rPr lang="sq-AL" dirty="0"/>
              <a:t>EDN</a:t>
            </a:r>
            <a:r>
              <a:rPr lang="en-US" dirty="0"/>
              <a:t>j</a:t>
            </a:r>
            <a:r>
              <a:rPr lang="sq-AL" dirty="0"/>
              <a:t> </a:t>
            </a:r>
            <a:r>
              <a:rPr lang="en-US" dirty="0"/>
              <a:t>- </a:t>
            </a:r>
            <a:r>
              <a:rPr lang="sq-AL" dirty="0"/>
              <a:t>MBI MBULIMIN MEDIATIK TË PROCEDURAVE GJYQËSORE </a:t>
            </a:r>
            <a:r>
              <a:rPr lang="en-US" dirty="0"/>
              <a:t>(</a:t>
            </a:r>
            <a:r>
              <a:rPr lang="en-US" dirty="0" err="1"/>
              <a:t>Neni</a:t>
            </a:r>
            <a:r>
              <a:rPr lang="en-US" dirty="0"/>
              <a:t> 10 </a:t>
            </a:r>
            <a:r>
              <a:rPr lang="en-US" dirty="0" err="1"/>
              <a:t>Liria</a:t>
            </a:r>
            <a:r>
              <a:rPr lang="en-US" dirty="0"/>
              <a:t> e </a:t>
            </a:r>
            <a:r>
              <a:rPr lang="en-US" dirty="0" err="1"/>
              <a:t>Shprehjes</a:t>
            </a:r>
            <a:r>
              <a:rPr lang="en-US" dirty="0"/>
              <a:t>)</a:t>
            </a:r>
          </a:p>
        </p:txBody>
      </p:sp>
      <p:sp>
        <p:nvSpPr>
          <p:cNvPr id="3" name="Content Placeholder 2">
            <a:extLst>
              <a:ext uri="{FF2B5EF4-FFF2-40B4-BE49-F238E27FC236}">
                <a16:creationId xmlns:a16="http://schemas.microsoft.com/office/drawing/2014/main" id="{B0081CAD-BEA8-4FCF-B540-9D75A7CB520C}"/>
              </a:ext>
            </a:extLst>
          </p:cNvPr>
          <p:cNvSpPr>
            <a:spLocks noGrp="1"/>
          </p:cNvSpPr>
          <p:nvPr>
            <p:ph sz="half" idx="1"/>
          </p:nvPr>
        </p:nvSpPr>
        <p:spPr>
          <a:xfrm>
            <a:off x="385011" y="2336873"/>
            <a:ext cx="4993667" cy="4288516"/>
          </a:xfrm>
        </p:spPr>
        <p:txBody>
          <a:bodyPr>
            <a:normAutofit fontScale="62500" lnSpcReduction="20000"/>
          </a:bodyPr>
          <a:lstStyle/>
          <a:p>
            <a:pPr lvl="0"/>
            <a:r>
              <a:rPr lang="x-none" sz="2600" dirty="0">
                <a:latin typeface="Times New Roman" panose="02020603050405020304" pitchFamily="18" charset="0"/>
                <a:cs typeface="Times New Roman" panose="02020603050405020304" pitchFamily="18" charset="0"/>
              </a:rPr>
              <a:t>E drejta për të informuar publikun dhe e drejta e publikut për të marrë informacion bien ndesh me interesa publike dhe private po aq të rëndësishme, të cilat mbrohen nga ndalimi i zbulimit të informacionit të mbuluar nga sekreti i hetimeve penale. Këto interesa janë autoriteti dhe paanshmëria e gjyqësorit, efektiviteti i hetimit penal dhe e drejta e të akuzuarit për prezumimin e pafajësisë dhe mbrojtjen e jetës së tij private. </a:t>
            </a:r>
            <a:r>
              <a:rPr lang="x-none" sz="2600" b="1" dirty="0">
                <a:latin typeface="Times New Roman" panose="02020603050405020304" pitchFamily="18" charset="0"/>
                <a:cs typeface="Times New Roman" panose="02020603050405020304" pitchFamily="18" charset="0"/>
              </a:rPr>
              <a:t>(</a:t>
            </a:r>
            <a:r>
              <a:rPr lang="x-none" sz="2600" b="1" i="1" dirty="0">
                <a:latin typeface="Times New Roman" panose="02020603050405020304" pitchFamily="18" charset="0"/>
                <a:cs typeface="Times New Roman" panose="02020603050405020304" pitchFamily="18" charset="0"/>
              </a:rPr>
              <a:t>Bédat v. S</a:t>
            </a:r>
            <a:r>
              <a:rPr lang="en-US" sz="2600" b="1" i="1" dirty="0">
                <a:latin typeface="Times New Roman" panose="02020603050405020304" pitchFamily="18" charset="0"/>
                <a:cs typeface="Times New Roman" panose="02020603050405020304" pitchFamily="18" charset="0"/>
              </a:rPr>
              <a:t>w</a:t>
            </a:r>
            <a:r>
              <a:rPr lang="x-none" sz="2600" b="1" i="1" dirty="0">
                <a:latin typeface="Times New Roman" panose="02020603050405020304" pitchFamily="18" charset="0"/>
                <a:cs typeface="Times New Roman" panose="02020603050405020304" pitchFamily="18" charset="0"/>
              </a:rPr>
              <a:t>itzerland </a:t>
            </a:r>
            <a:r>
              <a:rPr lang="x-none" sz="2600" b="1" dirty="0">
                <a:latin typeface="Times New Roman" panose="02020603050405020304" pitchFamily="18" charset="0"/>
                <a:cs typeface="Times New Roman" panose="02020603050405020304" pitchFamily="18" charset="0"/>
              </a:rPr>
              <a:t>[GC], § 55).</a:t>
            </a:r>
            <a:endParaRPr lang="en-US" sz="2600" b="1" dirty="0">
              <a:latin typeface="Times New Roman" panose="02020603050405020304" pitchFamily="18" charset="0"/>
              <a:cs typeface="Times New Roman" panose="02020603050405020304" pitchFamily="18" charset="0"/>
            </a:endParaRPr>
          </a:p>
          <a:p>
            <a:pPr lvl="0"/>
            <a:r>
              <a:rPr lang="x-none" sz="2600" dirty="0">
                <a:latin typeface="Times New Roman" panose="02020603050405020304" pitchFamily="18" charset="0"/>
                <a:cs typeface="Times New Roman" panose="02020603050405020304" pitchFamily="18" charset="0"/>
              </a:rPr>
              <a:t>Megjithatë, kufizimet e lirisë së shprehjes të lejuara nga paragrafi i dytë i nenit 10 “</a:t>
            </a:r>
            <a:r>
              <a:rPr lang="x-none" sz="2600" i="1" dirty="0">
                <a:latin typeface="Times New Roman" panose="02020603050405020304" pitchFamily="18" charset="0"/>
                <a:cs typeface="Times New Roman" panose="02020603050405020304" pitchFamily="18" charset="0"/>
              </a:rPr>
              <a:t>për ruajtjen e autoritetit dhe paanshmërisë së gjyqësorit</a:t>
            </a:r>
            <a:r>
              <a:rPr lang="x-none" sz="2600" dirty="0">
                <a:latin typeface="Times New Roman" panose="02020603050405020304" pitchFamily="18" charset="0"/>
                <a:cs typeface="Times New Roman" panose="02020603050405020304" pitchFamily="18" charset="0"/>
              </a:rPr>
              <a:t>” nuk u japin të drejtë Shteteve të kufizojnë të gjitha format e diskutimit publik për çështjet që janë në pritje përpara gjykatave. </a:t>
            </a:r>
            <a:r>
              <a:rPr lang="en-US" sz="2600" dirty="0">
                <a:latin typeface="Times New Roman" panose="02020603050405020304" pitchFamily="18" charset="0"/>
                <a:cs typeface="Times New Roman" panose="02020603050405020304" pitchFamily="18" charset="0"/>
              </a:rPr>
              <a:t>Me </a:t>
            </a:r>
            <a:r>
              <a:rPr lang="en-US" sz="2600" dirty="0" err="1">
                <a:latin typeface="Times New Roman" panose="02020603050405020304" pitchFamily="18" charset="0"/>
                <a:cs typeface="Times New Roman" panose="02020603050405020304" pitchFamily="18" charset="0"/>
              </a:rPr>
              <a:t>kusht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kapërcejë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kufijtë</a:t>
            </a:r>
            <a:r>
              <a:rPr lang="en-US" sz="2600" dirty="0">
                <a:latin typeface="Times New Roman" panose="02020603050405020304" pitchFamily="18" charset="0"/>
                <a:cs typeface="Times New Roman" panose="02020603050405020304" pitchFamily="18" charset="0"/>
              </a:rPr>
              <a:t> e </a:t>
            </a:r>
            <a:r>
              <a:rPr lang="en-US" sz="2600" dirty="0" err="1">
                <a:latin typeface="Times New Roman" panose="02020603050405020304" pitchFamily="18" charset="0"/>
                <a:cs typeface="Times New Roman" panose="02020603050405020304" pitchFamily="18" charset="0"/>
              </a:rPr>
              <a:t>vendosur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interes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administrimit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duhur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drejtësisë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raportimi</a:t>
            </a:r>
            <a:r>
              <a:rPr lang="en-US" sz="2600" dirty="0">
                <a:latin typeface="Times New Roman" panose="02020603050405020304" pitchFamily="18" charset="0"/>
                <a:cs typeface="Times New Roman" panose="02020603050405020304" pitchFamily="18" charset="0"/>
              </a:rPr>
              <a:t>, duke </a:t>
            </a:r>
            <a:r>
              <a:rPr lang="en-US" sz="2600" dirty="0" err="1">
                <a:latin typeface="Times New Roman" panose="02020603050405020304" pitchFamily="18" charset="0"/>
                <a:cs typeface="Times New Roman" panose="02020603050405020304" pitchFamily="18" charset="0"/>
              </a:rPr>
              <a:t>përfshirë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komentet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mbi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procedurat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gjyqësore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kontribuon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publicitetin</a:t>
            </a:r>
            <a:r>
              <a:rPr lang="en-US" sz="2600" dirty="0">
                <a:latin typeface="Times New Roman" panose="02020603050405020304" pitchFamily="18" charset="0"/>
                <a:cs typeface="Times New Roman" panose="02020603050405020304" pitchFamily="18" charset="0"/>
              </a:rPr>
              <a:t> e </a:t>
            </a:r>
            <a:r>
              <a:rPr lang="en-US" sz="2600" dirty="0" err="1">
                <a:latin typeface="Times New Roman" panose="02020603050405020304" pitchFamily="18" charset="0"/>
                <a:cs typeface="Times New Roman" panose="02020603050405020304" pitchFamily="18" charset="0"/>
              </a:rPr>
              <a:t>tyre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dhe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për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rrjedhojë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është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plotësisht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përputhje</a:t>
            </a:r>
            <a:r>
              <a:rPr lang="en-US" sz="2600" dirty="0">
                <a:latin typeface="Times New Roman" panose="02020603050405020304" pitchFamily="18" charset="0"/>
                <a:cs typeface="Times New Roman" panose="02020603050405020304" pitchFamily="18" charset="0"/>
              </a:rPr>
              <a:t> me </a:t>
            </a:r>
            <a:r>
              <a:rPr lang="en-US" sz="2600" dirty="0" err="1">
                <a:latin typeface="Times New Roman" panose="02020603050405020304" pitchFamily="18" charset="0"/>
                <a:cs typeface="Times New Roman" panose="02020603050405020304" pitchFamily="18" charset="0"/>
              </a:rPr>
              <a:t>kërkesën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sipas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nenit</a:t>
            </a:r>
            <a:r>
              <a:rPr lang="en-US" sz="2600" dirty="0">
                <a:latin typeface="Times New Roman" panose="02020603050405020304" pitchFamily="18" charset="0"/>
                <a:cs typeface="Times New Roman" panose="02020603050405020304" pitchFamily="18" charset="0"/>
              </a:rPr>
              <a:t> 6 § 1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Konventës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seancat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dëgjimore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bëhen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publike</a:t>
            </a:r>
            <a:r>
              <a:rPr lang="en-US" sz="2600" dirty="0">
                <a:latin typeface="Times New Roman" panose="02020603050405020304" pitchFamily="18" charset="0"/>
                <a:cs typeface="Times New Roman" panose="02020603050405020304" pitchFamily="18" charset="0"/>
              </a:rPr>
              <a:t>. Jo </a:t>
            </a:r>
            <a:r>
              <a:rPr lang="en-US" sz="2600" dirty="0" err="1">
                <a:latin typeface="Times New Roman" panose="02020603050405020304" pitchFamily="18" charset="0"/>
                <a:cs typeface="Times New Roman" panose="02020603050405020304" pitchFamily="18" charset="0"/>
              </a:rPr>
              <a:t>vetëm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që</a:t>
            </a:r>
            <a:r>
              <a:rPr lang="en-US" sz="2600" dirty="0">
                <a:latin typeface="Times New Roman" panose="02020603050405020304" pitchFamily="18" charset="0"/>
                <a:cs typeface="Times New Roman" panose="02020603050405020304" pitchFamily="18" charset="0"/>
              </a:rPr>
              <a:t> media ka </a:t>
            </a:r>
            <a:r>
              <a:rPr lang="en-US" sz="2600" dirty="0" err="1">
                <a:latin typeface="Times New Roman" panose="02020603050405020304" pitchFamily="18" charset="0"/>
                <a:cs typeface="Times New Roman" panose="02020603050405020304" pitchFamily="18" charset="0"/>
              </a:rPr>
              <a:t>për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detyrë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japë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informacione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dhe</a:t>
            </a:r>
            <a:r>
              <a:rPr lang="en-US" sz="2600" dirty="0">
                <a:latin typeface="Times New Roman" panose="02020603050405020304" pitchFamily="18" charset="0"/>
                <a:cs typeface="Times New Roman" panose="02020603050405020304" pitchFamily="18" charset="0"/>
              </a:rPr>
              <a:t> ide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tilla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publiku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gjithashtu</a:t>
            </a:r>
            <a:r>
              <a:rPr lang="en-US" sz="2600" dirty="0">
                <a:latin typeface="Times New Roman" panose="02020603050405020304" pitchFamily="18" charset="0"/>
                <a:cs typeface="Times New Roman" panose="02020603050405020304" pitchFamily="18" charset="0"/>
              </a:rPr>
              <a:t> ka </a:t>
            </a:r>
            <a:r>
              <a:rPr lang="en-US" sz="2600" dirty="0" err="1">
                <a:latin typeface="Times New Roman" panose="02020603050405020304" pitchFamily="18" charset="0"/>
                <a:cs typeface="Times New Roman" panose="02020603050405020304" pitchFamily="18" charset="0"/>
              </a:rPr>
              <a:t>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drejtë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marrë</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ato</a:t>
            </a:r>
            <a:r>
              <a:rPr lang="en-US" sz="2600" dirty="0">
                <a:latin typeface="Times New Roman" panose="02020603050405020304" pitchFamily="18" charset="0"/>
                <a:cs typeface="Times New Roman" panose="02020603050405020304" pitchFamily="18" charset="0"/>
              </a:rPr>
              <a:t>. </a:t>
            </a:r>
            <a:r>
              <a:rPr lang="x-none" sz="2600" b="1" dirty="0">
                <a:latin typeface="Times New Roman" panose="02020603050405020304" pitchFamily="18" charset="0"/>
                <a:cs typeface="Times New Roman" panose="02020603050405020304" pitchFamily="18" charset="0"/>
              </a:rPr>
              <a:t>(</a:t>
            </a:r>
            <a:r>
              <a:rPr lang="en-US" sz="2600" b="1" i="1" dirty="0">
                <a:latin typeface="Times New Roman" panose="02020603050405020304" pitchFamily="18" charset="0"/>
                <a:cs typeface="Times New Roman" panose="02020603050405020304" pitchFamily="18" charset="0"/>
              </a:rPr>
              <a:t>W</a:t>
            </a:r>
            <a:r>
              <a:rPr lang="x-none" sz="2600" b="1" i="1" dirty="0">
                <a:latin typeface="Times New Roman" panose="02020603050405020304" pitchFamily="18" charset="0"/>
                <a:cs typeface="Times New Roman" panose="02020603050405020304" pitchFamily="18" charset="0"/>
              </a:rPr>
              <a:t>orm v. Austria</a:t>
            </a:r>
            <a:r>
              <a:rPr lang="x-none" sz="2600" b="1" dirty="0">
                <a:latin typeface="Times New Roman" panose="02020603050405020304" pitchFamily="18" charset="0"/>
                <a:cs typeface="Times New Roman" panose="02020603050405020304" pitchFamily="18" charset="0"/>
              </a:rPr>
              <a:t>, § 50).</a:t>
            </a:r>
            <a:endParaRPr lang="en-US" sz="26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593F11C-CEEF-480E-90DE-9795E2DDA4B7}"/>
              </a:ext>
            </a:extLst>
          </p:cNvPr>
          <p:cNvSpPr>
            <a:spLocks noGrp="1"/>
          </p:cNvSpPr>
          <p:nvPr>
            <p:ph sz="half" idx="2"/>
          </p:nvPr>
        </p:nvSpPr>
        <p:spPr>
          <a:xfrm>
            <a:off x="5594123" y="2336872"/>
            <a:ext cx="4993666" cy="4128096"/>
          </a:xfrm>
        </p:spPr>
        <p:txBody>
          <a:bodyPr>
            <a:normAutofit fontScale="62500" lnSpcReduction="20000"/>
          </a:bodyPr>
          <a:lstStyle/>
          <a:p>
            <a:pPr lvl="0"/>
            <a:r>
              <a:rPr lang="x-none" sz="2600" dirty="0">
                <a:latin typeface="Times New Roman" panose="02020603050405020304" pitchFamily="18" charset="0"/>
                <a:cs typeface="Times New Roman" panose="02020603050405020304" pitchFamily="18" charset="0"/>
              </a:rPr>
              <a:t>Gjykata ka theksuar se gazetarët që raportojnë për procedimet penale që po zhvillohen aktualisht duhet të sigurojnë që ata të mos i kapërcejnë kufijtë e vendosur në interes të administrimit të duhur të drejtësisë dhe se ata respektojnë të drejtën e të akuzuarit për t'u prezumuar i pafajshëm</a:t>
            </a:r>
            <a:r>
              <a:rPr lang="en-US" sz="2600" dirty="0">
                <a:latin typeface="Times New Roman" panose="02020603050405020304" pitchFamily="18" charset="0"/>
                <a:cs typeface="Times New Roman" panose="02020603050405020304" pitchFamily="18" charset="0"/>
              </a:rPr>
              <a:t>. </a:t>
            </a:r>
            <a:r>
              <a:rPr lang="x-none" sz="2600" b="1" dirty="0">
                <a:latin typeface="Times New Roman" panose="02020603050405020304" pitchFamily="18" charset="0"/>
                <a:cs typeface="Times New Roman" panose="02020603050405020304" pitchFamily="18" charset="0"/>
              </a:rPr>
              <a:t>(</a:t>
            </a:r>
            <a:r>
              <a:rPr lang="x-none" sz="2600" b="1" i="1" dirty="0">
                <a:latin typeface="Times New Roman" panose="02020603050405020304" pitchFamily="18" charset="0"/>
                <a:cs typeface="Times New Roman" panose="02020603050405020304" pitchFamily="18" charset="0"/>
              </a:rPr>
              <a:t>Du Roy and Malaurie v. France</a:t>
            </a:r>
            <a:r>
              <a:rPr lang="x-none" sz="2600" b="1" dirty="0">
                <a:latin typeface="Times New Roman" panose="02020603050405020304" pitchFamily="18" charset="0"/>
                <a:cs typeface="Times New Roman" panose="02020603050405020304" pitchFamily="18" charset="0"/>
              </a:rPr>
              <a:t>, § 34)</a:t>
            </a:r>
            <a:endParaRPr lang="en-US" sz="2600" b="1" dirty="0">
              <a:latin typeface="Times New Roman" panose="02020603050405020304" pitchFamily="18" charset="0"/>
              <a:cs typeface="Times New Roman" panose="02020603050405020304" pitchFamily="18" charset="0"/>
            </a:endParaRPr>
          </a:p>
          <a:p>
            <a:pPr lvl="0"/>
            <a:endParaRPr lang="en-US" sz="2600" dirty="0">
              <a:latin typeface="Times New Roman" panose="02020603050405020304" pitchFamily="18" charset="0"/>
              <a:cs typeface="Times New Roman" panose="02020603050405020304" pitchFamily="18" charset="0"/>
            </a:endParaRPr>
          </a:p>
          <a:p>
            <a:pPr lvl="0"/>
            <a:r>
              <a:rPr lang="x-none" sz="2600" dirty="0">
                <a:latin typeface="Times New Roman" panose="02020603050405020304" pitchFamily="18" charset="0"/>
                <a:cs typeface="Times New Roman" panose="02020603050405020304" pitchFamily="18" charset="0"/>
              </a:rPr>
              <a:t>Gjykata ka vendosur më tej se</a:t>
            </a:r>
            <a:r>
              <a:rPr lang="en-US" sz="2600" dirty="0">
                <a:latin typeface="Times New Roman" panose="02020603050405020304" pitchFamily="18" charset="0"/>
                <a:cs typeface="Times New Roman" panose="02020603050405020304" pitchFamily="18" charset="0"/>
              </a:rPr>
              <a:t>,</a:t>
            </a:r>
            <a:r>
              <a:rPr lang="x-none" sz="2600" dirty="0">
                <a:latin typeface="Times New Roman" panose="02020603050405020304" pitchFamily="18" charset="0"/>
                <a:cs typeface="Times New Roman" panose="02020603050405020304" pitchFamily="18" charset="0"/>
              </a:rPr>
              <a:t> duhet t'i kushtohet vëmendje të drejtës së secilit për një gjykim të drejtë siç sigurohet sipas nenit 6 § 1 të Konventës, i cili, në çështjet penale, përfshin të drejtën për një gjykatë të paanshme dhe, në këtë kontekst, kufijtë e komenti</a:t>
            </a:r>
            <a:r>
              <a:rPr lang="en-US" sz="2600" dirty="0">
                <a:latin typeface="Times New Roman" panose="02020603050405020304" pitchFamily="18" charset="0"/>
                <a:cs typeface="Times New Roman" panose="02020603050405020304" pitchFamily="18" charset="0"/>
              </a:rPr>
              <a:t>t </a:t>
            </a:r>
            <a:r>
              <a:rPr lang="en-US" sz="2600" dirty="0" err="1">
                <a:latin typeface="Times New Roman" panose="02020603050405020304" pitchFamily="18" charset="0"/>
                <a:cs typeface="Times New Roman" panose="02020603050405020304" pitchFamily="18" charset="0"/>
              </a:rPr>
              <a:t>të</a:t>
            </a:r>
            <a:r>
              <a:rPr lang="x-none" sz="2600" dirty="0">
                <a:latin typeface="Times New Roman" panose="02020603050405020304" pitchFamily="18" charset="0"/>
                <a:cs typeface="Times New Roman" panose="02020603050405020304" pitchFamily="18" charset="0"/>
              </a:rPr>
              <a:t> lejuar nuk mund të shtrihet në deklarata që ka të ngjarë të paragjykojnë, me dashje apo jo, shanset që një person të marrë një gjykim të drejtë ose të minojë besimin e publikut në rolin e gjykatave në administrimin e drejtësisë penale </a:t>
            </a:r>
            <a:r>
              <a:rPr lang="x-none" sz="2600" b="1" dirty="0">
                <a:latin typeface="Times New Roman" panose="02020603050405020304" pitchFamily="18" charset="0"/>
                <a:cs typeface="Times New Roman" panose="02020603050405020304" pitchFamily="18" charset="0"/>
              </a:rPr>
              <a:t>(</a:t>
            </a:r>
            <a:r>
              <a:rPr lang="x-none" sz="2600" b="1" i="1" dirty="0">
                <a:latin typeface="Times New Roman" panose="02020603050405020304" pitchFamily="18" charset="0"/>
                <a:cs typeface="Times New Roman" panose="02020603050405020304" pitchFamily="18" charset="0"/>
              </a:rPr>
              <a:t>Tourancheau and July v. France</a:t>
            </a:r>
            <a:r>
              <a:rPr lang="x-none" sz="2600" b="1" dirty="0">
                <a:latin typeface="Times New Roman" panose="02020603050405020304" pitchFamily="18" charset="0"/>
                <a:cs typeface="Times New Roman" panose="02020603050405020304" pitchFamily="18" charset="0"/>
              </a:rPr>
              <a:t>, § 66).</a:t>
            </a:r>
            <a:endParaRPr lang="en-US" sz="26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82165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EB8F-9C6E-410E-8131-F0D49C68CBDD}"/>
              </a:ext>
            </a:extLst>
          </p:cNvPr>
          <p:cNvSpPr>
            <a:spLocks noGrp="1"/>
          </p:cNvSpPr>
          <p:nvPr>
            <p:ph type="ctrTitle"/>
          </p:nvPr>
        </p:nvSpPr>
        <p:spPr>
          <a:xfrm>
            <a:off x="786200" y="2742465"/>
            <a:ext cx="8144134" cy="1373070"/>
          </a:xfrm>
        </p:spPr>
        <p:txBody>
          <a:bodyPr/>
          <a:lstStyle/>
          <a:p>
            <a:r>
              <a:rPr lang="en-US" sz="5000" dirty="0">
                <a:latin typeface="Times New Roman" panose="02020603050405020304" pitchFamily="18" charset="0"/>
                <a:cs typeface="Times New Roman" panose="02020603050405020304" pitchFamily="18" charset="0"/>
              </a:rPr>
              <a:t>FALEMINDERIT PËR VËMENDJEN</a:t>
            </a:r>
          </a:p>
        </p:txBody>
      </p:sp>
      <p:sp>
        <p:nvSpPr>
          <p:cNvPr id="3" name="Subtitle 2">
            <a:extLst>
              <a:ext uri="{FF2B5EF4-FFF2-40B4-BE49-F238E27FC236}">
                <a16:creationId xmlns:a16="http://schemas.microsoft.com/office/drawing/2014/main" id="{37376E51-1150-447A-997F-49565DFCF6C3}"/>
              </a:ext>
            </a:extLst>
          </p:cNvPr>
          <p:cNvSpPr>
            <a:spLocks noGrp="1"/>
          </p:cNvSpPr>
          <p:nvPr>
            <p:ph type="subTitle" idx="1"/>
          </p:nvPr>
        </p:nvSpPr>
        <p:spPr>
          <a:xfrm>
            <a:off x="680322" y="4394039"/>
            <a:ext cx="8144134" cy="1117687"/>
          </a:xfrm>
        </p:spPr>
        <p:txBody>
          <a:bodyPr/>
          <a:lstStyle/>
          <a:p>
            <a:endParaRPr lang="en-US" dirty="0"/>
          </a:p>
        </p:txBody>
      </p:sp>
    </p:spTree>
    <p:extLst>
      <p:ext uri="{BB962C8B-B14F-4D97-AF65-F5344CB8AC3E}">
        <p14:creationId xmlns:p14="http://schemas.microsoft.com/office/powerpoint/2010/main" val="29579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612F-250E-49EF-AF04-AB962765C59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KUADRI LIGJOR </a:t>
            </a:r>
          </a:p>
        </p:txBody>
      </p:sp>
      <p:sp>
        <p:nvSpPr>
          <p:cNvPr id="3" name="Content Placeholder 2">
            <a:extLst>
              <a:ext uri="{FF2B5EF4-FFF2-40B4-BE49-F238E27FC236}">
                <a16:creationId xmlns:a16="http://schemas.microsoft.com/office/drawing/2014/main" id="{A89B260C-7518-4E7C-AF08-7D6144E96A98}"/>
              </a:ext>
            </a:extLst>
          </p:cNvPr>
          <p:cNvSpPr>
            <a:spLocks noGrp="1"/>
          </p:cNvSpPr>
          <p:nvPr>
            <p:ph idx="1"/>
          </p:nvPr>
        </p:nvSpPr>
        <p:spPr>
          <a:xfrm>
            <a:off x="154005" y="2336872"/>
            <a:ext cx="10318282" cy="4192265"/>
          </a:xfrm>
        </p:spPr>
        <p:txBody>
          <a:bodyPr>
            <a:normAutofit fontScale="85000" lnSpcReduction="20000"/>
          </a:bodyPr>
          <a:lstStyle/>
          <a:p>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shkelje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disiplinore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magjistratit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sq-AL" i="1" dirty="0">
                <a:latin typeface="Times New Roman" panose="02020603050405020304" pitchFamily="18" charset="0"/>
                <a:cs typeface="Times New Roman" panose="02020603050405020304" pitchFamily="18" charset="0"/>
              </a:rPr>
              <a:t>m) </a:t>
            </a:r>
            <a:r>
              <a:rPr lang="sq-AL" b="1" i="1" dirty="0">
                <a:latin typeface="Times New Roman" panose="02020603050405020304" pitchFamily="18" charset="0"/>
                <a:cs typeface="Times New Roman" panose="02020603050405020304" pitchFamily="18" charset="0"/>
              </a:rPr>
              <a:t>bërja e deklaratave publike në media për çështjet</a:t>
            </a:r>
            <a:r>
              <a:rPr lang="sq-AL" i="1" dirty="0">
                <a:latin typeface="Times New Roman" panose="02020603050405020304" pitchFamily="18" charset="0"/>
                <a:cs typeface="Times New Roman" panose="02020603050405020304" pitchFamily="18" charset="0"/>
              </a:rPr>
              <a:t>, </a:t>
            </a:r>
            <a:r>
              <a:rPr lang="sq-AL" i="1" u="sng" dirty="0">
                <a:latin typeface="Times New Roman" panose="02020603050405020304" pitchFamily="18" charset="0"/>
                <a:cs typeface="Times New Roman" panose="02020603050405020304" pitchFamily="18" charset="0"/>
              </a:rPr>
              <a:t>me përjashtim të komunikimeve për shtyp të magjistratit brenda kufijve të detyrës së tij</a:t>
            </a:r>
            <a:r>
              <a:rPr lang="sq-AL"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Gjyqtari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Medias] </a:t>
            </a:r>
            <a:r>
              <a:rPr lang="en-US" sz="2200" dirty="0" err="1">
                <a:latin typeface="Times New Roman" panose="02020603050405020304" pitchFamily="18" charset="0"/>
                <a:cs typeface="Times New Roman" panose="02020603050405020304" pitchFamily="18" charset="0"/>
              </a:rPr>
              <a:t>Ligji</a:t>
            </a:r>
            <a:r>
              <a:rPr lang="en-US" sz="2200" dirty="0">
                <a:latin typeface="Times New Roman" panose="02020603050405020304" pitchFamily="18" charset="0"/>
                <a:cs typeface="Times New Roman" panose="02020603050405020304" pitchFamily="18" charset="0"/>
              </a:rPr>
              <a:t> nr. 96/2016, n.102</a:t>
            </a:r>
          </a:p>
          <a:p>
            <a:endParaRPr lang="en-US" sz="2200" i="1" dirty="0">
              <a:latin typeface="Times New Roman" panose="02020603050405020304" pitchFamily="18" charset="0"/>
              <a:cs typeface="Times New Roman" panose="02020603050405020304" pitchFamily="18" charset="0"/>
            </a:endParaRPr>
          </a:p>
          <a:p>
            <a:r>
              <a:rPr lang="en-US" i="1" dirty="0" err="1">
                <a:latin typeface="Times New Roman" panose="02020603050405020304" pitchFamily="18" charset="0"/>
                <a:cs typeface="Times New Roman" panose="02020603050405020304" pitchFamily="18" charset="0"/>
              </a:rPr>
              <a:t>Informimi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publikut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dhe</a:t>
            </a:r>
            <a:r>
              <a:rPr lang="en-US" i="1" dirty="0">
                <a:latin typeface="Times New Roman" panose="02020603050405020304" pitchFamily="18" charset="0"/>
                <a:cs typeface="Times New Roman" panose="02020603050405020304" pitchFamily="18" charset="0"/>
              </a:rPr>
              <a:t> medias </a:t>
            </a:r>
            <a:r>
              <a:rPr lang="en-US" i="1" dirty="0" err="1">
                <a:latin typeface="Times New Roman" panose="02020603050405020304" pitchFamily="18" charset="0"/>
                <a:cs typeface="Times New Roman" panose="02020603050405020304" pitchFamily="18" charset="0"/>
              </a:rPr>
              <a:t>për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veprimtarinë</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gjykatës</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a) </a:t>
            </a:r>
            <a:r>
              <a:rPr lang="en-US" b="1" i="1" dirty="0" err="1">
                <a:latin typeface="Times New Roman" panose="02020603050405020304" pitchFamily="18" charset="0"/>
                <a:cs typeface="Times New Roman" panose="02020603050405020304" pitchFamily="18" charset="0"/>
              </a:rPr>
              <a:t>mbi</a:t>
            </a:r>
            <a:r>
              <a:rPr lang="en-US" b="1" i="1" dirty="0">
                <a:latin typeface="Times New Roman" panose="02020603050405020304" pitchFamily="18" charset="0"/>
                <a:cs typeface="Times New Roman" panose="02020603050405020304" pitchFamily="18" charset="0"/>
              </a:rPr>
              <a:t> </a:t>
            </a:r>
            <a:r>
              <a:rPr lang="sq-AL" b="1" dirty="0">
                <a:latin typeface="Times New Roman" panose="02020603050405020304" pitchFamily="18" charset="0"/>
                <a:cs typeface="Times New Roman" panose="02020603050405020304" pitchFamily="18" charset="0"/>
              </a:rPr>
              <a:t>vendime</a:t>
            </a:r>
            <a:r>
              <a:rPr lang="en-US" b="1" dirty="0">
                <a:latin typeface="Times New Roman" panose="02020603050405020304" pitchFamily="18" charset="0"/>
                <a:cs typeface="Times New Roman" panose="02020603050405020304" pitchFamily="18" charset="0"/>
              </a:rPr>
              <a:t>t </a:t>
            </a:r>
            <a:r>
              <a:rPr lang="sq-AL" b="1" dirty="0">
                <a:latin typeface="Times New Roman" panose="02020603050405020304" pitchFamily="18" charset="0"/>
                <a:cs typeface="Times New Roman" panose="02020603050405020304" pitchFamily="18" charset="0"/>
              </a:rPr>
              <a:t>gjyqësore b) </a:t>
            </a:r>
            <a:r>
              <a:rPr lang="en-US" b="1" dirty="0" err="1">
                <a:latin typeface="Times New Roman" panose="02020603050405020304" pitchFamily="18" charset="0"/>
                <a:cs typeface="Times New Roman" panose="02020603050405020304" pitchFamily="18" charset="0"/>
              </a:rPr>
              <a:t>mbi</a:t>
            </a:r>
            <a:r>
              <a:rPr lang="en-US" b="1" dirty="0">
                <a:latin typeface="Times New Roman" panose="02020603050405020304" pitchFamily="18" charset="0"/>
                <a:cs typeface="Times New Roman" panose="02020603050405020304" pitchFamily="18" charset="0"/>
              </a:rPr>
              <a:t> </a:t>
            </a:r>
            <a:r>
              <a:rPr lang="sq-AL" b="1" dirty="0">
                <a:latin typeface="Times New Roman" panose="02020603050405020304" pitchFamily="18" charset="0"/>
                <a:cs typeface="Times New Roman" panose="02020603050405020304" pitchFamily="18" charset="0"/>
              </a:rPr>
              <a:t>përmbledhje </a:t>
            </a:r>
            <a:r>
              <a:rPr lang="en-US" b="1" dirty="0" err="1">
                <a:latin typeface="Times New Roman" panose="02020603050405020304" pitchFamily="18" charset="0"/>
                <a:cs typeface="Times New Roman" panose="02020603050405020304" pitchFamily="18" charset="0"/>
              </a:rPr>
              <a:t>të</a:t>
            </a:r>
            <a:r>
              <a:rPr lang="sq-AL" b="1" dirty="0">
                <a:latin typeface="Times New Roman" panose="02020603050405020304" pitchFamily="18" charset="0"/>
                <a:cs typeface="Times New Roman" panose="02020603050405020304" pitchFamily="18" charset="0"/>
              </a:rPr>
              <a:t> vendimeve gjyqësore për çështje që kanë interes publik;</a:t>
            </a:r>
            <a:r>
              <a:rPr lang="sq-AL" dirty="0">
                <a:latin typeface="Times New Roman" panose="02020603050405020304" pitchFamily="18" charset="0"/>
                <a:cs typeface="Times New Roman" panose="02020603050405020304" pitchFamily="18" charset="0"/>
              </a:rPr>
              <a:t> c) </a:t>
            </a:r>
            <a:r>
              <a:rPr lang="en-US" b="1" dirty="0" err="1">
                <a:latin typeface="Times New Roman" panose="02020603050405020304" pitchFamily="18" charset="0"/>
                <a:cs typeface="Times New Roman" panose="02020603050405020304" pitchFamily="18" charset="0"/>
              </a:rPr>
              <a:t>mbajtja</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kontakteve</a:t>
            </a:r>
            <a:r>
              <a:rPr lang="sq-AL" b="1" dirty="0">
                <a:latin typeface="Times New Roman" panose="02020603050405020304" pitchFamily="18" charset="0"/>
                <a:cs typeface="Times New Roman" panose="02020603050405020304" pitchFamily="18" charset="0"/>
              </a:rPr>
              <a:t> për seancat gjyqësore të çështjeve që kanë interes të veçantë publik</a:t>
            </a:r>
            <a:r>
              <a:rPr lang="sq-AL" dirty="0">
                <a:latin typeface="Times New Roman" panose="02020603050405020304" pitchFamily="18" charset="0"/>
                <a:cs typeface="Times New Roman" panose="02020603050405020304" pitchFamily="18" charset="0"/>
              </a:rPr>
              <a:t>; ...d) </a:t>
            </a:r>
            <a:r>
              <a:rPr lang="sq-AL" u="sng" dirty="0">
                <a:latin typeface="Times New Roman" panose="02020603050405020304" pitchFamily="18" charset="0"/>
                <a:cs typeface="Times New Roman" panose="02020603050405020304" pitchFamily="18" charset="0"/>
              </a:rPr>
              <a:t>publik</a:t>
            </a:r>
            <a:r>
              <a:rPr lang="en-US" u="sng" dirty="0" err="1">
                <a:latin typeface="Times New Roman" panose="02020603050405020304" pitchFamily="18" charset="0"/>
                <a:cs typeface="Times New Roman" panose="02020603050405020304" pitchFamily="18" charset="0"/>
              </a:rPr>
              <a:t>imi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të</a:t>
            </a:r>
            <a:r>
              <a:rPr lang="en-US" u="sng" dirty="0">
                <a:latin typeface="Times New Roman" panose="02020603050405020304" pitchFamily="18" charset="0"/>
                <a:cs typeface="Times New Roman" panose="02020603050405020304" pitchFamily="18" charset="0"/>
              </a:rPr>
              <a:t> </a:t>
            </a:r>
            <a:r>
              <a:rPr lang="sq-AL" u="sng" dirty="0">
                <a:latin typeface="Times New Roman" panose="02020603050405020304" pitchFamily="18" charset="0"/>
                <a:cs typeface="Times New Roman" panose="02020603050405020304" pitchFamily="18" charset="0"/>
              </a:rPr>
              <a:t>gjitha vendimet gjyqësore në përputhje me ligjin</a:t>
            </a:r>
            <a:r>
              <a:rPr lang="sq-AL"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Ligji</a:t>
            </a:r>
            <a:r>
              <a:rPr lang="en-US" sz="2200" dirty="0">
                <a:latin typeface="Times New Roman" panose="02020603050405020304" pitchFamily="18" charset="0"/>
                <a:cs typeface="Times New Roman" panose="02020603050405020304" pitchFamily="18" charset="0"/>
              </a:rPr>
              <a:t> nr. 98/2016, n.46</a:t>
            </a:r>
          </a:p>
          <a:p>
            <a:endParaRPr lang="en-US" sz="2200" dirty="0">
              <a:latin typeface="Times New Roman" panose="02020603050405020304" pitchFamily="18" charset="0"/>
              <a:cs typeface="Times New Roman" panose="02020603050405020304" pitchFamily="18" charset="0"/>
            </a:endParaRPr>
          </a:p>
          <a:p>
            <a:r>
              <a:rPr lang="sq-AL" dirty="0">
                <a:latin typeface="Times New Roman" panose="02020603050405020304" pitchFamily="18" charset="0"/>
                <a:cs typeface="Times New Roman" panose="02020603050405020304" pitchFamily="18" charset="0"/>
              </a:rPr>
              <a:t>Shërbimet e marrëdhënieve me publikun ushtrohen nga ose </a:t>
            </a:r>
            <a:r>
              <a:rPr lang="sq-AL" b="1" u="sng" dirty="0">
                <a:latin typeface="Times New Roman" panose="02020603050405020304" pitchFamily="18" charset="0"/>
                <a:cs typeface="Times New Roman" panose="02020603050405020304" pitchFamily="18" charset="0"/>
              </a:rPr>
              <a:t>nën mbikëqyrjen e gjyqtarit të caktuar për marrëdhëniet me publikun</a:t>
            </a:r>
            <a:r>
              <a:rPr lang="en-US" b="1" u="sng"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Gjyqtari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Medias]                                                 </a:t>
            </a:r>
            <a:r>
              <a:rPr lang="en-US" sz="2200" dirty="0" err="1">
                <a:latin typeface="Times New Roman" panose="02020603050405020304" pitchFamily="18" charset="0"/>
                <a:cs typeface="Times New Roman" panose="02020603050405020304" pitchFamily="18" charset="0"/>
              </a:rPr>
              <a:t>Ligji</a:t>
            </a:r>
            <a:r>
              <a:rPr lang="en-US" sz="2200" dirty="0">
                <a:latin typeface="Times New Roman" panose="02020603050405020304" pitchFamily="18" charset="0"/>
                <a:cs typeface="Times New Roman" panose="02020603050405020304" pitchFamily="18" charset="0"/>
              </a:rPr>
              <a:t> nr. 98/2016, n.46, </a:t>
            </a:r>
            <a:r>
              <a:rPr lang="en-US" sz="2200" dirty="0" err="1">
                <a:latin typeface="Times New Roman" panose="02020603050405020304" pitchFamily="18" charset="0"/>
                <a:cs typeface="Times New Roman" panose="02020603050405020304" pitchFamily="18" charset="0"/>
              </a:rPr>
              <a:t>Ligji</a:t>
            </a:r>
            <a:r>
              <a:rPr lang="en-US" sz="2200" dirty="0">
                <a:latin typeface="Times New Roman" panose="02020603050405020304" pitchFamily="18" charset="0"/>
                <a:cs typeface="Times New Roman" panose="02020603050405020304" pitchFamily="18" charset="0"/>
              </a:rPr>
              <a:t> nr. 97/2016, n.61</a:t>
            </a:r>
          </a:p>
          <a:p>
            <a:endParaRPr lang="en-US" sz="2200" dirty="0">
              <a:latin typeface="Times New Roman" panose="02020603050405020304" pitchFamily="18" charset="0"/>
              <a:cs typeface="Times New Roman" panose="02020603050405020304" pitchFamily="18" charset="0"/>
            </a:endParaRPr>
          </a:p>
          <a:p>
            <a:r>
              <a:rPr lang="en-US" i="1" dirty="0" err="1">
                <a:latin typeface="Times New Roman" panose="02020603050405020304" pitchFamily="18" charset="0"/>
                <a:cs typeface="Times New Roman" panose="02020603050405020304" pitchFamily="18" charset="0"/>
              </a:rPr>
              <a:t>Informimi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publikut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dhe</a:t>
            </a:r>
            <a:r>
              <a:rPr lang="en-US" i="1" dirty="0">
                <a:latin typeface="Times New Roman" panose="02020603050405020304" pitchFamily="18" charset="0"/>
                <a:cs typeface="Times New Roman" panose="02020603050405020304" pitchFamily="18" charset="0"/>
              </a:rPr>
              <a:t> medias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veprimtarinë</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prokurorisë</a:t>
            </a:r>
            <a:r>
              <a:rPr lang="en-US" b="1"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zbaton</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kërkesat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ligjore</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për</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garantimin</a:t>
            </a:r>
            <a:r>
              <a:rPr lang="en-US" b="1" u="sng" dirty="0">
                <a:latin typeface="Times New Roman" panose="02020603050405020304" pitchFamily="18" charset="0"/>
                <a:cs typeface="Times New Roman" panose="02020603050405020304" pitchFamily="18" charset="0"/>
              </a:rPr>
              <a:t> e </a:t>
            </a:r>
            <a:r>
              <a:rPr lang="en-US" b="1" u="sng" dirty="0" err="1">
                <a:latin typeface="Times New Roman" panose="02020603050405020304" pitchFamily="18" charset="0"/>
                <a:cs typeface="Times New Roman" panose="02020603050405020304" pitchFamily="18" charset="0"/>
              </a:rPr>
              <a:t>sekretit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dhe</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mbarëvajtjes</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së</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hetimit</a:t>
            </a:r>
            <a:r>
              <a:rPr lang="en-US" b="1" u="sng"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Ligji</a:t>
            </a:r>
            <a:r>
              <a:rPr lang="en-US" sz="2200" dirty="0">
                <a:latin typeface="Times New Roman" panose="02020603050405020304" pitchFamily="18" charset="0"/>
                <a:cs typeface="Times New Roman" panose="02020603050405020304" pitchFamily="18" charset="0"/>
              </a:rPr>
              <a:t> nr. 97/2016, n.61</a:t>
            </a:r>
          </a:p>
          <a:p>
            <a:endParaRPr lang="en-US" i="1" dirty="0">
              <a:latin typeface="Times New Roman" panose="02020603050405020304" pitchFamily="18" charset="0"/>
              <a:cs typeface="Times New Roman" panose="02020603050405020304" pitchFamily="18" charset="0"/>
            </a:endParaRPr>
          </a:p>
          <a:p>
            <a:pPr marL="0" indent="0">
              <a:buNone/>
            </a:pPr>
            <a:endParaRPr lang="en-US" i="1"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93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8652-CB92-4AE8-B6B6-43F16AB50B8D}"/>
              </a:ext>
            </a:extLst>
          </p:cNvPr>
          <p:cNvSpPr>
            <a:spLocks noGrp="1"/>
          </p:cNvSpPr>
          <p:nvPr>
            <p:ph type="title"/>
          </p:nvPr>
        </p:nvSpPr>
        <p:spPr/>
        <p:txBody>
          <a:bodyPr/>
          <a:lstStyle/>
          <a:p>
            <a:pPr algn="ct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balancë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drejtash</a:t>
            </a:r>
            <a:r>
              <a:rPr lang="en-US" i="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81D51D52-8F40-4540-8AE8-578387E06836}"/>
              </a:ext>
            </a:extLst>
          </p:cNvPr>
          <p:cNvSpPr>
            <a:spLocks noGrp="1"/>
          </p:cNvSpPr>
          <p:nvPr>
            <p:ph idx="1"/>
          </p:nvPr>
        </p:nvSpPr>
        <p:spPr/>
        <p:txBody>
          <a:bodyPr/>
          <a:lstStyle/>
          <a:p>
            <a:r>
              <a:rPr lang="sq-AL" dirty="0">
                <a:latin typeface="Times New Roman" panose="02020603050405020304" pitchFamily="18" charset="0"/>
                <a:cs typeface="Times New Roman" panose="02020603050405020304" pitchFamily="18" charset="0"/>
              </a:rPr>
              <a:t>Shërbimet e marrëdhënieve me publikun kryhen </a:t>
            </a:r>
            <a:r>
              <a:rPr lang="sq-AL" i="1" dirty="0">
                <a:latin typeface="Times New Roman" panose="02020603050405020304" pitchFamily="18" charset="0"/>
                <a:cs typeface="Times New Roman" panose="02020603050405020304" pitchFamily="18" charset="0"/>
              </a:rPr>
              <a:t>duke respektuar parimin për të drejtën e informimit, mbrojtjen e dinjitetit njerëzor, privatësisë dhe të dhënave personale, reputacionit </a:t>
            </a:r>
            <a:r>
              <a:rPr lang="sq-AL" b="1" i="1" u="sng" dirty="0">
                <a:latin typeface="Times New Roman" panose="02020603050405020304" pitchFamily="18" charset="0"/>
                <a:cs typeface="Times New Roman" panose="02020603050405020304" pitchFamily="18" charset="0"/>
              </a:rPr>
              <a:t>dhe prezumimit të pafajësisë</a:t>
            </a:r>
            <a:r>
              <a:rPr lang="sq-AL"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Ligji</a:t>
            </a:r>
            <a:r>
              <a:rPr lang="en-US" sz="2000" dirty="0">
                <a:latin typeface="Times New Roman" panose="02020603050405020304" pitchFamily="18" charset="0"/>
                <a:cs typeface="Times New Roman" panose="02020603050405020304" pitchFamily="18" charset="0"/>
              </a:rPr>
              <a:t> nr. 98/2016, n.46, </a:t>
            </a:r>
            <a:r>
              <a:rPr lang="en-US" sz="2000" dirty="0" err="1">
                <a:latin typeface="Times New Roman" panose="02020603050405020304" pitchFamily="18" charset="0"/>
                <a:cs typeface="Times New Roman" panose="02020603050405020304" pitchFamily="18" charset="0"/>
              </a:rPr>
              <a:t>Ligji</a:t>
            </a:r>
            <a:r>
              <a:rPr lang="en-US" sz="2000" dirty="0">
                <a:latin typeface="Times New Roman" panose="02020603050405020304" pitchFamily="18" charset="0"/>
                <a:cs typeface="Times New Roman" panose="02020603050405020304" pitchFamily="18" charset="0"/>
              </a:rPr>
              <a:t> nr.97/2016, </a:t>
            </a:r>
            <a:r>
              <a:rPr lang="en-US" sz="2000" dirty="0" err="1">
                <a:latin typeface="Times New Roman" panose="02020603050405020304" pitchFamily="18" charset="0"/>
                <a:cs typeface="Times New Roman" panose="02020603050405020304" pitchFamily="18" charset="0"/>
              </a:rPr>
              <a:t>neni</a:t>
            </a:r>
            <a:r>
              <a:rPr lang="en-US" sz="2000" dirty="0">
                <a:latin typeface="Times New Roman" panose="02020603050405020304" pitchFamily="18" charset="0"/>
                <a:cs typeface="Times New Roman" panose="02020603050405020304" pitchFamily="18" charset="0"/>
              </a:rPr>
              <a:t> 61)</a:t>
            </a:r>
          </a:p>
          <a:p>
            <a:endParaRPr lang="en-US" sz="2000"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a:t>
            </a:r>
            <a:r>
              <a:rPr lang="sq-AL" b="1" dirty="0">
                <a:latin typeface="Times New Roman" panose="02020603050405020304" pitchFamily="18" charset="0"/>
                <a:cs typeface="Times New Roman" panose="02020603050405020304" pitchFamily="18" charset="0"/>
              </a:rPr>
              <a:t>i ruhet balanca ndërmjet të drejtës për informim dhe parimeve të tjera të cilat janë në themel të procesi</a:t>
            </a:r>
            <a:r>
              <a:rPr lang="en-US" b="1" dirty="0">
                <a:latin typeface="Times New Roman" panose="02020603050405020304" pitchFamily="18" charset="0"/>
                <a:cs typeface="Times New Roman" panose="02020603050405020304" pitchFamily="18" charset="0"/>
              </a:rPr>
              <a:t>t</a:t>
            </a:r>
            <a:r>
              <a:rPr lang="sq-AL" b="1" dirty="0">
                <a:latin typeface="Times New Roman" panose="02020603050405020304" pitchFamily="18" charset="0"/>
                <a:cs typeface="Times New Roman" panose="02020603050405020304" pitchFamily="18" charset="0"/>
              </a:rPr>
              <a:t> gjyqësor penal?</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05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5EFD-14F6-4A82-A0EB-528556F9880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GARANCITË E KUADRIT LIGJOR:           </a:t>
            </a:r>
            <a:r>
              <a:rPr lang="en-US" dirty="0" err="1">
                <a:latin typeface="Times New Roman" panose="02020603050405020304" pitchFamily="18" charset="0"/>
                <a:cs typeface="Times New Roman" panose="02020603050405020304" pitchFamily="18" charset="0"/>
              </a:rPr>
              <a:t>Procesi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Gjyqësor</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3D1DE4-82BE-4C43-B7B1-45813CA85044}"/>
              </a:ext>
            </a:extLst>
          </p:cNvPr>
          <p:cNvSpPr>
            <a:spLocks noGrp="1"/>
          </p:cNvSpPr>
          <p:nvPr>
            <p:ph idx="1"/>
          </p:nvPr>
        </p:nvSpPr>
        <p:spPr/>
        <p:txBody>
          <a:bodyPr>
            <a:normAutofit fontScale="92500"/>
          </a:bodyPr>
          <a:lstStyle/>
          <a:p>
            <a:r>
              <a:rPr lang="en-US" dirty="0" err="1">
                <a:latin typeface="Times New Roman" panose="02020603050405020304" pitchFamily="18" charset="0"/>
                <a:cs typeface="Times New Roman" panose="02020603050405020304" pitchFamily="18" charset="0"/>
              </a:rPr>
              <a:t>Kodi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Procedurës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N</a:t>
            </a:r>
            <a:r>
              <a:rPr lang="sq-AL" dirty="0">
                <a:latin typeface="Times New Roman" panose="02020603050405020304" pitchFamily="18" charset="0"/>
                <a:cs typeface="Times New Roman" panose="02020603050405020304" pitchFamily="18" charset="0"/>
              </a:rPr>
              <a:t>dalimi i publikimit të akteve sekrete që lidhen me çështjen ose përmbajtjes së tyre nëpërmjet shtypit ose informacionit masiv</a:t>
            </a:r>
            <a:r>
              <a:rPr lang="sq-AL" b="1" dirty="0">
                <a:latin typeface="Times New Roman" panose="02020603050405020304" pitchFamily="18" charset="0"/>
                <a:cs typeface="Times New Roman" panose="02020603050405020304" pitchFamily="18" charset="0"/>
              </a:rPr>
              <a:t>. </a:t>
            </a:r>
            <a:r>
              <a:rPr lang="sq-AL"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a:t>
            </a:r>
            <a:r>
              <a:rPr lang="sq-AL" dirty="0">
                <a:latin typeface="Times New Roman" panose="02020603050405020304" pitchFamily="18" charset="0"/>
                <a:cs typeface="Times New Roman" panose="02020603050405020304" pitchFamily="18" charset="0"/>
              </a:rPr>
              <a:t> 103/1); ndalimi i publikimit të akteve të shqyrtimit gjyqësor kur gjykimi bëhet me dyer të mbyllura.</a:t>
            </a:r>
            <a:r>
              <a:rPr lang="sq-AL" b="1" dirty="0">
                <a:latin typeface="Times New Roman" panose="02020603050405020304" pitchFamily="18" charset="0"/>
                <a:cs typeface="Times New Roman" panose="02020603050405020304" pitchFamily="18" charset="0"/>
              </a:rPr>
              <a:t> </a:t>
            </a:r>
            <a:r>
              <a:rPr lang="sq-AL"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a:t>
            </a:r>
            <a:r>
              <a:rPr lang="sq-AL" dirty="0">
                <a:latin typeface="Times New Roman" panose="02020603050405020304" pitchFamily="18" charset="0"/>
                <a:cs typeface="Times New Roman" panose="02020603050405020304" pitchFamily="18" charset="0"/>
              </a:rPr>
              <a:t> 103/3)</a:t>
            </a:r>
            <a:endParaRPr lang="en-US"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Diskrecion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gjyqtarit</a:t>
            </a:r>
            <a:r>
              <a:rPr lang="en-US" b="1" dirty="0">
                <a:latin typeface="Times New Roman" panose="02020603050405020304" pitchFamily="18" charset="0"/>
                <a:cs typeface="Times New Roman" panose="02020603050405020304" pitchFamily="18" charset="0"/>
              </a:rPr>
              <a:t>? </a:t>
            </a:r>
          </a:p>
          <a:p>
            <a:pPr marL="0" indent="0">
              <a:buNone/>
            </a:pPr>
            <a:r>
              <a:rPr lang="en-US" b="1" dirty="0" err="1">
                <a:latin typeface="Times New Roman" panose="02020603050405020304" pitchFamily="18" charset="0"/>
                <a:cs typeface="Times New Roman" panose="02020603050405020304" pitchFamily="18" charset="0"/>
              </a:rPr>
              <a:t>Gjykimi</a:t>
            </a:r>
            <a:r>
              <a:rPr lang="en-US" b="1" dirty="0">
                <a:latin typeface="Times New Roman" panose="02020603050405020304" pitchFamily="18" charset="0"/>
                <a:cs typeface="Times New Roman" panose="02020603050405020304" pitchFamily="18" charset="0"/>
              </a:rPr>
              <a:t> me dyer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mbyllura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publiciteti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mund</a:t>
            </a:r>
            <a:r>
              <a:rPr lang="en-US" i="1"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të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dëmtojë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moralin</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shoqëror</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ose</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mund</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të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sjellë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përhapjen</a:t>
            </a:r>
            <a:r>
              <a:rPr lang="en-US" i="1" u="sng" dirty="0">
                <a:latin typeface="Times New Roman" panose="02020603050405020304" pitchFamily="18" charset="0"/>
                <a:cs typeface="Times New Roman" panose="02020603050405020304" pitchFamily="18" charset="0"/>
              </a:rPr>
              <a:t> e </a:t>
            </a:r>
            <a:r>
              <a:rPr lang="en-US" i="1" u="sng" dirty="0" err="1">
                <a:latin typeface="Times New Roman" panose="02020603050405020304" pitchFamily="18" charset="0"/>
                <a:cs typeface="Times New Roman" panose="02020603050405020304" pitchFamily="18" charset="0"/>
              </a:rPr>
              <a:t>të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dhënave</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që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duhet</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të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mbahen</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sekret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interes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shtetit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qoftë</a:t>
            </a:r>
            <a:r>
              <a:rPr lang="en-US" i="1" dirty="0">
                <a:latin typeface="Times New Roman" panose="02020603050405020304" pitchFamily="18" charset="0"/>
                <a:cs typeface="Times New Roman" panose="02020603050405020304" pitchFamily="18" charset="0"/>
              </a:rPr>
              <a:t> se </a:t>
            </a: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gjë</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tillë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kërkohet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organi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kompetent</a:t>
            </a:r>
            <a:r>
              <a:rPr lang="en-US" i="1" dirty="0">
                <a:latin typeface="Times New Roman" panose="02020603050405020304" pitchFamily="18" charset="0"/>
                <a:cs typeface="Times New Roman" panose="02020603050405020304" pitchFamily="18" charset="0"/>
              </a:rPr>
              <a:t>; c) </a:t>
            </a:r>
            <a:r>
              <a:rPr lang="en-US" i="1" dirty="0" err="1">
                <a:latin typeface="Times New Roman" panose="02020603050405020304" pitchFamily="18" charset="0"/>
                <a:cs typeface="Times New Roman" panose="02020603050405020304" pitchFamily="18" charset="0"/>
              </a:rPr>
              <a:t>kur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është</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nevojshme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mbrohet</a:t>
            </a:r>
            <a:r>
              <a:rPr lang="en-US" i="1"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siguria</a:t>
            </a:r>
            <a:r>
              <a:rPr lang="en-US" i="1" u="sng" dirty="0">
                <a:latin typeface="Times New Roman" panose="02020603050405020304" pitchFamily="18" charset="0"/>
                <a:cs typeface="Times New Roman" panose="02020603050405020304" pitchFamily="18" charset="0"/>
              </a:rPr>
              <a:t> e </a:t>
            </a:r>
            <a:r>
              <a:rPr lang="en-US" i="1" u="sng" dirty="0" err="1">
                <a:latin typeface="Times New Roman" panose="02020603050405020304" pitchFamily="18" charset="0"/>
                <a:cs typeface="Times New Roman" panose="02020603050405020304" pitchFamily="18" charset="0"/>
              </a:rPr>
              <a:t>dëshmitarëve</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ose</a:t>
            </a:r>
            <a:r>
              <a:rPr lang="en-US" i="1" u="sng" dirty="0">
                <a:latin typeface="Times New Roman" panose="02020603050405020304" pitchFamily="18" charset="0"/>
                <a:cs typeface="Times New Roman" panose="02020603050405020304" pitchFamily="18" charset="0"/>
              </a:rPr>
              <a:t> e </a:t>
            </a:r>
            <a:r>
              <a:rPr lang="en-US" i="1" u="sng" dirty="0" err="1">
                <a:latin typeface="Times New Roman" panose="02020603050405020304" pitchFamily="18" charset="0"/>
                <a:cs typeface="Times New Roman" panose="02020603050405020304" pitchFamily="18" charset="0"/>
              </a:rPr>
              <a:t>të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pandehurve</a:t>
            </a:r>
            <a:r>
              <a:rPr lang="en-US" i="1" dirty="0">
                <a:latin typeface="Times New Roman" panose="02020603050405020304" pitchFamily="18" charset="0"/>
                <a:cs typeface="Times New Roman" panose="02020603050405020304" pitchFamily="18" charset="0"/>
              </a:rPr>
              <a:t>; ç) </a:t>
            </a:r>
            <a:r>
              <a:rPr lang="en-US" i="1" dirty="0" err="1">
                <a:latin typeface="Times New Roman" panose="02020603050405020304" pitchFamily="18" charset="0"/>
                <a:cs typeface="Times New Roman" panose="02020603050405020304" pitchFamily="18" charset="0"/>
              </a:rPr>
              <a:t>kur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gjykohet</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nevojshme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pyetjen</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miturve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dëshmitarë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etj</a:t>
            </a:r>
            <a:r>
              <a:rPr lang="en-US" dirty="0">
                <a:latin typeface="Times New Roman" panose="02020603050405020304" pitchFamily="18" charset="0"/>
                <a:cs typeface="Times New Roman" panose="02020603050405020304" pitchFamily="18" charset="0"/>
              </a:rPr>
              <a:t>.) n. 340</a:t>
            </a:r>
          </a:p>
          <a:p>
            <a:endParaRPr lang="en-US" dirty="0"/>
          </a:p>
        </p:txBody>
      </p:sp>
    </p:spTree>
    <p:extLst>
      <p:ext uri="{BB962C8B-B14F-4D97-AF65-F5344CB8AC3E}">
        <p14:creationId xmlns:p14="http://schemas.microsoft.com/office/powerpoint/2010/main" val="70747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A68F2-15DB-43FB-9D75-534CE29721E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GARANCITË E KUADRIT LIGJOR:          </a:t>
            </a:r>
            <a:r>
              <a:rPr lang="en-US" dirty="0" err="1">
                <a:latin typeface="Times New Roman" panose="02020603050405020304" pitchFamily="18" charset="0"/>
                <a:cs typeface="Times New Roman" panose="02020603050405020304" pitchFamily="18" charset="0"/>
              </a:rPr>
              <a:t>Sekreti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Hetimor</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8E2D3BA-3516-4F32-AA3C-8B25E5BA1429}"/>
              </a:ext>
            </a:extLst>
          </p:cNvPr>
          <p:cNvSpPr>
            <a:spLocks noGrp="1"/>
          </p:cNvSpPr>
          <p:nvPr>
            <p:ph sz="half" idx="1"/>
          </p:nvPr>
        </p:nvSpPr>
        <p:spPr>
          <a:xfrm>
            <a:off x="680320" y="2336872"/>
            <a:ext cx="4698358" cy="3935589"/>
          </a:xfrm>
        </p:spPr>
        <p:txBody>
          <a:bodyPr>
            <a:normAutofit fontScale="55000" lnSpcReduction="20000"/>
          </a:bodyPr>
          <a:lstStyle/>
          <a:p>
            <a:r>
              <a:rPr lang="sq-AL" sz="2700" b="1" dirty="0">
                <a:latin typeface="Times New Roman" panose="02020603050405020304" pitchFamily="18" charset="0"/>
                <a:cs typeface="Times New Roman" panose="02020603050405020304" pitchFamily="18" charset="0"/>
              </a:rPr>
              <a:t>Kufizimi i sekretit hetimor – marrja dijeni e personit nën hetim</a:t>
            </a:r>
            <a:endParaRPr lang="en-US" sz="2700" dirty="0">
              <a:latin typeface="Times New Roman" panose="02020603050405020304" pitchFamily="18" charset="0"/>
              <a:cs typeface="Times New Roman" panose="02020603050405020304" pitchFamily="18" charset="0"/>
            </a:endParaRPr>
          </a:p>
          <a:p>
            <a:r>
              <a:rPr lang="sq-AL" sz="2700" dirty="0">
                <a:latin typeface="Times New Roman" panose="02020603050405020304" pitchFamily="18" charset="0"/>
                <a:cs typeface="Times New Roman" panose="02020603050405020304" pitchFamily="18" charset="0"/>
              </a:rPr>
              <a:t>“… derisa i pandehuri të mos ketë marrë dijeni për to.” (n.279.1)</a:t>
            </a:r>
            <a:endParaRPr lang="en-US" sz="2700" dirty="0">
              <a:latin typeface="Times New Roman" panose="02020603050405020304" pitchFamily="18" charset="0"/>
              <a:cs typeface="Times New Roman" panose="02020603050405020304" pitchFamily="18" charset="0"/>
            </a:endParaRPr>
          </a:p>
          <a:p>
            <a:endParaRPr lang="en-US" sz="2700" dirty="0">
              <a:latin typeface="Times New Roman" panose="02020603050405020304" pitchFamily="18" charset="0"/>
              <a:cs typeface="Times New Roman" panose="02020603050405020304" pitchFamily="18" charset="0"/>
            </a:endParaRPr>
          </a:p>
          <a:p>
            <a:pPr lvl="0"/>
            <a:r>
              <a:rPr lang="sq-AL" sz="2700" b="1" dirty="0">
                <a:latin typeface="Times New Roman" panose="02020603050405020304" pitchFamily="18" charset="0"/>
                <a:cs typeface="Times New Roman" panose="02020603050405020304" pitchFamily="18" charset="0"/>
              </a:rPr>
              <a:t>NEVOJA E VIJIMËSISË SË RUAJTJES SË SEKRETIT</a:t>
            </a:r>
            <a:r>
              <a:rPr lang="en-US" sz="2700" b="1" dirty="0">
                <a:latin typeface="Times New Roman" panose="02020603050405020304" pitchFamily="18" charset="0"/>
                <a:cs typeface="Times New Roman" panose="02020603050405020304" pitchFamily="18" charset="0"/>
              </a:rPr>
              <a:t> (n.279/3)</a:t>
            </a:r>
            <a:endParaRPr lang="en-US" sz="2700" dirty="0">
              <a:latin typeface="Times New Roman" panose="02020603050405020304" pitchFamily="18" charset="0"/>
              <a:cs typeface="Times New Roman" panose="02020603050405020304" pitchFamily="18" charset="0"/>
            </a:endParaRPr>
          </a:p>
          <a:p>
            <a:r>
              <a:rPr lang="sq-AL" sz="2700" dirty="0">
                <a:latin typeface="Times New Roman" panose="02020603050405020304" pitchFamily="18" charset="0"/>
                <a:cs typeface="Times New Roman" panose="02020603050405020304" pitchFamily="18" charset="0"/>
              </a:rPr>
              <a:t>Vetëm në rast nevoje të vijimësisë së hetimeve, vetëm për akte të veçanta, me akt të arsyetuar të prokurorit, kur plotësohen kushtet alternative vijuese:</a:t>
            </a:r>
            <a:endParaRPr lang="en-US" sz="2700" dirty="0">
              <a:latin typeface="Times New Roman" panose="02020603050405020304" pitchFamily="18" charset="0"/>
              <a:cs typeface="Times New Roman" panose="02020603050405020304" pitchFamily="18" charset="0"/>
            </a:endParaRPr>
          </a:p>
          <a:p>
            <a:r>
              <a:rPr lang="sq-AL" sz="2700" dirty="0">
                <a:latin typeface="Times New Roman" panose="02020603050405020304" pitchFamily="18" charset="0"/>
                <a:cs typeface="Times New Roman" panose="02020603050405020304" pitchFamily="18" charset="0"/>
              </a:rPr>
              <a:t>i- i pandehuri jep pëlqimin;</a:t>
            </a:r>
            <a:endParaRPr lang="en-US" sz="2700" dirty="0">
              <a:latin typeface="Times New Roman" panose="02020603050405020304" pitchFamily="18" charset="0"/>
              <a:cs typeface="Times New Roman" panose="02020603050405020304" pitchFamily="18" charset="0"/>
            </a:endParaRPr>
          </a:p>
          <a:p>
            <a:r>
              <a:rPr lang="sq-AL" sz="2700" dirty="0">
                <a:latin typeface="Times New Roman" panose="02020603050405020304" pitchFamily="18" charset="0"/>
                <a:cs typeface="Times New Roman" panose="02020603050405020304" pitchFamily="18" charset="0"/>
              </a:rPr>
              <a:t>ii- publikimi pengon hetimet ndaj personave të tjerë;</a:t>
            </a:r>
            <a:endParaRPr lang="en-US" sz="2700" dirty="0">
              <a:latin typeface="Times New Roman" panose="02020603050405020304" pitchFamily="18" charset="0"/>
              <a:cs typeface="Times New Roman" panose="02020603050405020304" pitchFamily="18" charset="0"/>
            </a:endParaRPr>
          </a:p>
          <a:p>
            <a:r>
              <a:rPr lang="sq-AL" sz="2700" dirty="0">
                <a:latin typeface="Times New Roman" panose="02020603050405020304" pitchFamily="18" charset="0"/>
                <a:cs typeface="Times New Roman" panose="02020603050405020304" pitchFamily="18" charset="0"/>
              </a:rPr>
              <a:t>iii- aktet apo të dhënat lidhen me veprime hetimore të caktuara.</a:t>
            </a:r>
            <a:endParaRPr lang="en-US" sz="2700"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431BB35E-C449-4848-B1C6-B8A08E9DC505}"/>
              </a:ext>
            </a:extLst>
          </p:cNvPr>
          <p:cNvSpPr>
            <a:spLocks noGrp="1"/>
          </p:cNvSpPr>
          <p:nvPr>
            <p:ph sz="half" idx="2"/>
          </p:nvPr>
        </p:nvSpPr>
        <p:spPr>
          <a:xfrm>
            <a:off x="5594123" y="2336873"/>
            <a:ext cx="4700058" cy="3935590"/>
          </a:xfrm>
        </p:spPr>
        <p:txBody>
          <a:bodyPr>
            <a:normAutofit fontScale="55000" lnSpcReduction="20000"/>
          </a:bodyPr>
          <a:lstStyle/>
          <a:p>
            <a:pPr lvl="0"/>
            <a:r>
              <a:rPr lang="en-US" sz="2700" b="1" dirty="0">
                <a:latin typeface="Times New Roman" panose="02020603050405020304" pitchFamily="18" charset="0"/>
                <a:cs typeface="Times New Roman" panose="02020603050405020304" pitchFamily="18" charset="0"/>
              </a:rPr>
              <a:t>E </a:t>
            </a:r>
            <a:r>
              <a:rPr lang="en-US" sz="2700" b="1" dirty="0" err="1">
                <a:latin typeface="Times New Roman" panose="02020603050405020304" pitchFamily="18" charset="0"/>
                <a:cs typeface="Times New Roman" panose="02020603050405020304" pitchFamily="18" charset="0"/>
              </a:rPr>
              <a:t>drejta</a:t>
            </a:r>
            <a:r>
              <a:rPr lang="en-US" sz="2700" b="1" dirty="0">
                <a:latin typeface="Times New Roman" panose="02020603050405020304" pitchFamily="18" charset="0"/>
                <a:cs typeface="Times New Roman" panose="02020603050405020304" pitchFamily="18" charset="0"/>
              </a:rPr>
              <a:t> e </a:t>
            </a:r>
            <a:r>
              <a:rPr lang="en-US" sz="2700" b="1" dirty="0" err="1">
                <a:latin typeface="Times New Roman" panose="02020603050405020304" pitchFamily="18" charset="0"/>
                <a:cs typeface="Times New Roman" panose="02020603050405020304" pitchFamily="18" charset="0"/>
              </a:rPr>
              <a:t>viktimës</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për</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informim</a:t>
            </a:r>
            <a:r>
              <a:rPr lang="sq-AL" sz="2700" b="1" dirty="0">
                <a:latin typeface="Times New Roman" panose="02020603050405020304" pitchFamily="18" charset="0"/>
                <a:cs typeface="Times New Roman" panose="02020603050405020304" pitchFamily="18" charset="0"/>
              </a:rPr>
              <a:t> (279/a)</a:t>
            </a:r>
            <a:endParaRPr lang="en-US" sz="2700" dirty="0">
              <a:latin typeface="Times New Roman" panose="02020603050405020304" pitchFamily="18" charset="0"/>
              <a:cs typeface="Times New Roman" panose="02020603050405020304" pitchFamily="18" charset="0"/>
            </a:endParaRPr>
          </a:p>
          <a:p>
            <a:r>
              <a:rPr lang="sq-AL" sz="2700" b="1" u="sng" dirty="0">
                <a:latin typeface="Times New Roman" panose="02020603050405020304" pitchFamily="18" charset="0"/>
                <a:cs typeface="Times New Roman" panose="02020603050405020304" pitchFamily="18" charset="0"/>
              </a:rPr>
              <a:t>Rregulli</a:t>
            </a:r>
            <a:r>
              <a:rPr lang="sq-AL" sz="2700" dirty="0">
                <a:latin typeface="Times New Roman" panose="02020603050405020304" pitchFamily="18" charset="0"/>
                <a:cs typeface="Times New Roman" panose="02020603050405020304" pitchFamily="18" charset="0"/>
              </a:rPr>
              <a:t>: viktima, përfaqësuesi ligjor ose mbrojtësi kanë të drejtë:</a:t>
            </a:r>
            <a:endParaRPr lang="en-US" sz="2700" dirty="0">
              <a:latin typeface="Times New Roman" panose="02020603050405020304" pitchFamily="18" charset="0"/>
              <a:cs typeface="Times New Roman" panose="02020603050405020304" pitchFamily="18" charset="0"/>
            </a:endParaRPr>
          </a:p>
          <a:p>
            <a:pPr lvl="0"/>
            <a:r>
              <a:rPr lang="sq-AL" sz="2700" dirty="0">
                <a:latin typeface="Times New Roman" panose="02020603050405020304" pitchFamily="18" charset="0"/>
                <a:cs typeface="Times New Roman" panose="02020603050405020304" pitchFamily="18" charset="0"/>
              </a:rPr>
              <a:t>të kërkojnë info mbi gjendjen e procedimit dhe masat e sigurimit;</a:t>
            </a:r>
            <a:endParaRPr lang="en-US" sz="2700" dirty="0">
              <a:latin typeface="Times New Roman" panose="02020603050405020304" pitchFamily="18" charset="0"/>
              <a:cs typeface="Times New Roman" panose="02020603050405020304" pitchFamily="18" charset="0"/>
            </a:endParaRPr>
          </a:p>
          <a:p>
            <a:pPr lvl="0"/>
            <a:r>
              <a:rPr lang="sq-AL" sz="2700" dirty="0">
                <a:latin typeface="Times New Roman" panose="02020603050405020304" pitchFamily="18" charset="0"/>
                <a:cs typeface="Times New Roman" panose="02020603050405020304" pitchFamily="18" charset="0"/>
              </a:rPr>
              <a:t>të njihen me aktet/provat;</a:t>
            </a:r>
            <a:endParaRPr lang="en-US" sz="2700" dirty="0">
              <a:latin typeface="Times New Roman" panose="02020603050405020304" pitchFamily="18" charset="0"/>
              <a:cs typeface="Times New Roman" panose="02020603050405020304" pitchFamily="18" charset="0"/>
            </a:endParaRPr>
          </a:p>
          <a:p>
            <a:pPr lvl="0"/>
            <a:r>
              <a:rPr lang="sq-AL" sz="2700" dirty="0">
                <a:latin typeface="Times New Roman" panose="02020603050405020304" pitchFamily="18" charset="0"/>
                <a:cs typeface="Times New Roman" panose="02020603050405020304" pitchFamily="18" charset="0"/>
              </a:rPr>
              <a:t>të marrin kopje të tyre.</a:t>
            </a:r>
            <a:endParaRPr lang="en-US" sz="2700" dirty="0">
              <a:latin typeface="Times New Roman" panose="02020603050405020304" pitchFamily="18" charset="0"/>
              <a:cs typeface="Times New Roman" panose="02020603050405020304" pitchFamily="18" charset="0"/>
            </a:endParaRPr>
          </a:p>
          <a:p>
            <a:r>
              <a:rPr lang="sq-AL" sz="2700" b="1" u="sng" dirty="0">
                <a:latin typeface="Times New Roman" panose="02020603050405020304" pitchFamily="18" charset="0"/>
                <a:cs typeface="Times New Roman" panose="02020603050405020304" pitchFamily="18" charset="0"/>
              </a:rPr>
              <a:t>Përjashtimi</a:t>
            </a:r>
            <a:r>
              <a:rPr lang="sq-AL" sz="2700" b="1" dirty="0">
                <a:latin typeface="Times New Roman" panose="02020603050405020304" pitchFamily="18" charset="0"/>
                <a:cs typeface="Times New Roman" panose="02020603050405020304" pitchFamily="18" charset="0"/>
              </a:rPr>
              <a:t>: </a:t>
            </a:r>
            <a:r>
              <a:rPr lang="sq-AL" sz="2700" dirty="0">
                <a:latin typeface="Times New Roman" panose="02020603050405020304" pitchFamily="18" charset="0"/>
                <a:cs typeface="Times New Roman" panose="02020603050405020304" pitchFamily="18" charset="0"/>
              </a:rPr>
              <a:t>(</a:t>
            </a:r>
            <a:r>
              <a:rPr lang="en-US" sz="2700" dirty="0" err="1">
                <a:latin typeface="Times New Roman" panose="02020603050405020304" pitchFamily="18" charset="0"/>
                <a:cs typeface="Times New Roman" panose="02020603050405020304" pitchFamily="18" charset="0"/>
              </a:rPr>
              <a:t>prokurori</a:t>
            </a:r>
            <a:r>
              <a:rPr lang="en-US" sz="2700" dirty="0">
                <a:latin typeface="Times New Roman" panose="02020603050405020304" pitchFamily="18" charset="0"/>
                <a:cs typeface="Times New Roman" panose="02020603050405020304" pitchFamily="18" charset="0"/>
              </a:rPr>
              <a:t> </a:t>
            </a:r>
            <a:r>
              <a:rPr lang="sq-AL" sz="2700" dirty="0">
                <a:latin typeface="Times New Roman" panose="02020603050405020304" pitchFamily="18" charset="0"/>
                <a:cs typeface="Times New Roman" panose="02020603050405020304" pitchFamily="18" charset="0"/>
              </a:rPr>
              <a:t>me vendim të arsyetuar)</a:t>
            </a:r>
            <a:endParaRPr lang="en-US" sz="2700" dirty="0">
              <a:latin typeface="Times New Roman" panose="02020603050405020304" pitchFamily="18" charset="0"/>
              <a:cs typeface="Times New Roman" panose="02020603050405020304" pitchFamily="18" charset="0"/>
            </a:endParaRPr>
          </a:p>
          <a:p>
            <a:r>
              <a:rPr lang="en-US" sz="2700" dirty="0" err="1">
                <a:latin typeface="Times New Roman" panose="02020603050405020304" pitchFamily="18" charset="0"/>
                <a:cs typeface="Times New Roman" panose="02020603050405020304" pitchFamily="18" charset="0"/>
              </a:rPr>
              <a:t>Interesi</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i</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ruajtjes</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së</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fshehtësisë</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së</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hetimit</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tejkalon</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interesin</a:t>
            </a:r>
            <a:r>
              <a:rPr lang="en-US" sz="2700" dirty="0">
                <a:latin typeface="Times New Roman" panose="02020603050405020304" pitchFamily="18" charset="0"/>
                <a:cs typeface="Times New Roman" panose="02020603050405020304" pitchFamily="18" charset="0"/>
              </a:rPr>
              <a:t> e </a:t>
            </a:r>
            <a:r>
              <a:rPr lang="en-US" sz="2700" dirty="0" err="1">
                <a:latin typeface="Times New Roman" panose="02020603050405020304" pitchFamily="18" charset="0"/>
                <a:cs typeface="Times New Roman" panose="02020603050405020304" pitchFamily="18" charset="0"/>
              </a:rPr>
              <a:t>viktimës</a:t>
            </a:r>
            <a:endParaRPr lang="en-US" sz="2700" dirty="0">
              <a:latin typeface="Times New Roman" panose="02020603050405020304" pitchFamily="18" charset="0"/>
              <a:cs typeface="Times New Roman" panose="02020603050405020304" pitchFamily="18" charset="0"/>
            </a:endParaRPr>
          </a:p>
          <a:p>
            <a:r>
              <a:rPr lang="en-US" sz="2700" dirty="0" err="1">
                <a:latin typeface="Times New Roman" panose="02020603050405020304" pitchFamily="18" charset="0"/>
                <a:cs typeface="Times New Roman" panose="02020603050405020304" pitchFamily="18" charset="0"/>
              </a:rPr>
              <a:t>Interesi</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i</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të</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pandehurit</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tejkalon</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interesin</a:t>
            </a:r>
            <a:r>
              <a:rPr lang="en-US" sz="2700" dirty="0">
                <a:latin typeface="Times New Roman" panose="02020603050405020304" pitchFamily="18" charset="0"/>
                <a:cs typeface="Times New Roman" panose="02020603050405020304" pitchFamily="18" charset="0"/>
              </a:rPr>
              <a:t> e </a:t>
            </a:r>
            <a:r>
              <a:rPr lang="en-US" sz="2700" dirty="0" err="1">
                <a:latin typeface="Times New Roman" panose="02020603050405020304" pitchFamily="18" charset="0"/>
                <a:cs typeface="Times New Roman" panose="02020603050405020304" pitchFamily="18" charset="0"/>
              </a:rPr>
              <a:t>viktimës</a:t>
            </a:r>
            <a:endParaRPr lang="en-US" sz="2700" dirty="0">
              <a:latin typeface="Times New Roman" panose="02020603050405020304" pitchFamily="18" charset="0"/>
              <a:cs typeface="Times New Roman" panose="02020603050405020304" pitchFamily="18" charset="0"/>
            </a:endParaRPr>
          </a:p>
          <a:p>
            <a:r>
              <a:rPr lang="en-US" sz="2700" dirty="0" err="1">
                <a:latin typeface="Times New Roman" panose="02020603050405020304" pitchFamily="18" charset="0"/>
                <a:cs typeface="Times New Roman" panose="02020603050405020304" pitchFamily="18" charset="0"/>
              </a:rPr>
              <a:t>Viktima</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nuk</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është</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pyetur</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ende</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si</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dëshmitar</a:t>
            </a:r>
            <a:endParaRPr lang="en-US" sz="2700" dirty="0">
              <a:latin typeface="Times New Roman" panose="02020603050405020304" pitchFamily="18" charset="0"/>
              <a:cs typeface="Times New Roman" panose="02020603050405020304" pitchFamily="18" charset="0"/>
            </a:endParaRPr>
          </a:p>
          <a:p>
            <a:pPr lvl="0"/>
            <a:r>
              <a:rPr lang="en-US" sz="2700" dirty="0">
                <a:latin typeface="Times New Roman" panose="02020603050405020304" pitchFamily="18" charset="0"/>
                <a:cs typeface="Times New Roman" panose="02020603050405020304" pitchFamily="18" charset="0"/>
              </a:rPr>
              <a:t>N</a:t>
            </a:r>
            <a:r>
              <a:rPr lang="sq-AL" sz="2700" dirty="0">
                <a:latin typeface="Times New Roman" panose="02020603050405020304" pitchFamily="18" charset="0"/>
                <a:cs typeface="Times New Roman" panose="02020603050405020304" pitchFamily="18" charset="0"/>
              </a:rPr>
              <a:t>joftimi për masat e sigurimit mund të rrezikojë jetën ose shëndetin e të pandehurit.</a:t>
            </a:r>
            <a:endParaRPr lang="en-US" sz="27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70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5DF69-3C7A-4089-AE7C-4C899942D91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SEKRETI HETIMOR vs. E DREJTA E MEDIAS PËR INFORMIM: </a:t>
            </a:r>
            <a:r>
              <a:rPr lang="en-US" dirty="0" err="1">
                <a:latin typeface="Times New Roman" panose="02020603050405020304" pitchFamily="18" charset="0"/>
                <a:cs typeface="Times New Roman" panose="02020603050405020304" pitchFamily="18" charset="0"/>
              </a:rPr>
              <a:t>Parimet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6A277E9-27AC-499A-ACF6-743F79138101}"/>
              </a:ext>
            </a:extLst>
          </p:cNvPr>
          <p:cNvSpPr>
            <a:spLocks noGrp="1"/>
          </p:cNvSpPr>
          <p:nvPr>
            <p:ph idx="1"/>
          </p:nvPr>
        </p:nvSpPr>
        <p:spPr>
          <a:xfrm>
            <a:off x="497305" y="2037347"/>
            <a:ext cx="9796877" cy="4491790"/>
          </a:xfrm>
        </p:spPr>
        <p:txBody>
          <a:bodyPr>
            <a:normAutofit fontScale="62500" lnSpcReduction="20000"/>
          </a:bodyPr>
          <a:lstStyle/>
          <a:p>
            <a:r>
              <a:rPr lang="sq-AL" dirty="0">
                <a:latin typeface="Times New Roman" panose="02020603050405020304" pitchFamily="18" charset="0"/>
                <a:cs typeface="Times New Roman" panose="02020603050405020304" pitchFamily="18" charset="0"/>
              </a:rPr>
              <a:t>Publiku ka të drejtën e marrjes së informacionit dhe mediat kanë për detyrë të japin informacione për çështje me interes publik</a:t>
            </a:r>
            <a:r>
              <a:rPr lang="en-US" dirty="0">
                <a:latin typeface="Times New Roman" panose="02020603050405020304" pitchFamily="18" charset="0"/>
                <a:cs typeface="Times New Roman" panose="02020603050405020304" pitchFamily="18" charset="0"/>
              </a:rPr>
              <a:t>;</a:t>
            </a:r>
          </a:p>
          <a:p>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konflikti</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sq-AL" dirty="0">
                <a:latin typeface="Times New Roman" panose="02020603050405020304" pitchFamily="18" charset="0"/>
                <a:cs typeface="Times New Roman" panose="02020603050405020304" pitchFamily="18" charset="0"/>
              </a:rPr>
              <a:t> drejtat e të dyshuarve, të pandehurve dhe viktimave dhe mbrojtjen e jetës private </a:t>
            </a:r>
            <a:r>
              <a:rPr lang="sq-AL" b="1" u="sng" dirty="0">
                <a:latin typeface="Times New Roman" panose="02020603050405020304" pitchFamily="18" charset="0"/>
                <a:cs typeface="Times New Roman" panose="02020603050405020304" pitchFamily="18" charset="0"/>
              </a:rPr>
              <a:t>duhet të ruhet ekuilibri i duhur midis secilit prej tyre.</a:t>
            </a:r>
            <a:endParaRPr lang="en-US" b="1" u="sng" dirty="0">
              <a:latin typeface="Times New Roman" panose="02020603050405020304" pitchFamily="18" charset="0"/>
              <a:cs typeface="Times New Roman" panose="02020603050405020304" pitchFamily="18" charset="0"/>
            </a:endParaRPr>
          </a:p>
          <a:p>
            <a:pPr lvl="0"/>
            <a:r>
              <a:rPr lang="sq-AL" dirty="0">
                <a:latin typeface="Times New Roman" panose="02020603050405020304" pitchFamily="18" charset="0"/>
                <a:cs typeface="Times New Roman" panose="02020603050405020304" pitchFamily="18" charset="0"/>
              </a:rPr>
              <a:t>E drejta e publikut për informacion </a:t>
            </a:r>
            <a:r>
              <a:rPr lang="sq-AL" b="1" u="sng" dirty="0">
                <a:latin typeface="Times New Roman" panose="02020603050405020304" pitchFamily="18" charset="0"/>
                <a:cs typeface="Times New Roman" panose="02020603050405020304" pitchFamily="18" charset="0"/>
              </a:rPr>
              <a:t>balancohet</a:t>
            </a:r>
            <a:r>
              <a:rPr lang="sq-AL" dirty="0">
                <a:latin typeface="Times New Roman" panose="02020603050405020304" pitchFamily="18" charset="0"/>
                <a:cs typeface="Times New Roman" panose="02020603050405020304" pitchFamily="18" charset="0"/>
              </a:rPr>
              <a:t> me përgjegjësinë dhe kompetencat e prokurorisë në funksion, si të mbrojtjes së hetimit dhe ndjekjes penale, ashtu dhe mbrojtjes së sigurisë publike.</a:t>
            </a:r>
            <a:endParaRPr lang="en-US" dirty="0">
              <a:latin typeface="Times New Roman" panose="02020603050405020304" pitchFamily="18" charset="0"/>
              <a:cs typeface="Times New Roman" panose="02020603050405020304" pitchFamily="18" charset="0"/>
            </a:endParaRPr>
          </a:p>
          <a:p>
            <a:pPr lvl="0"/>
            <a:r>
              <a:rPr lang="sq-AL" dirty="0">
                <a:latin typeface="Times New Roman" panose="02020603050405020304" pitchFamily="18" charset="0"/>
                <a:cs typeface="Times New Roman" panose="02020603050405020304" pitchFamily="18" charset="0"/>
              </a:rPr>
              <a:t>Asnjë koment publik nuk duhet të bëhet, për asnjë rrethanë që ka lidhje me ndonjë hetim të hapur ose ndjekje penale, </a:t>
            </a:r>
            <a:r>
              <a:rPr lang="sq-AL" b="1" u="sng" dirty="0">
                <a:latin typeface="Times New Roman" panose="02020603050405020304" pitchFamily="18" charset="0"/>
                <a:cs typeface="Times New Roman" panose="02020603050405020304" pitchFamily="18" charset="0"/>
              </a:rPr>
              <a:t>pa pëlqimin paraprak të dhënë nga prokurori përgjegjës i çështjes</a:t>
            </a:r>
            <a:r>
              <a:rPr lang="sq-AL"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0"/>
            <a:r>
              <a:rPr lang="sq-AL" dirty="0">
                <a:latin typeface="Times New Roman" panose="02020603050405020304" pitchFamily="18" charset="0"/>
                <a:cs typeface="Times New Roman" panose="02020603050405020304" pitchFamily="18" charset="0"/>
              </a:rPr>
              <a:t>Prokurori i çështjes </a:t>
            </a:r>
            <a:r>
              <a:rPr lang="sq-AL" b="1" u="sng" dirty="0">
                <a:latin typeface="Times New Roman" panose="02020603050405020304" pitchFamily="18" charset="0"/>
                <a:cs typeface="Times New Roman" panose="02020603050405020304" pitchFamily="18" charset="0"/>
              </a:rPr>
              <a:t>nuk është i detyruar të ndajë informata kur konfidencialiteti është i nevojshëm</a:t>
            </a:r>
            <a:r>
              <a:rPr lang="sq-AL" dirty="0">
                <a:latin typeface="Times New Roman" panose="02020603050405020304" pitchFamily="18" charset="0"/>
                <a:cs typeface="Times New Roman" panose="02020603050405020304" pitchFamily="18" charset="0"/>
              </a:rPr>
              <a:t> të ruhet në një hetim për të mos rrezikuar rezultatin e hetimit.</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N</a:t>
            </a:r>
            <a:r>
              <a:rPr lang="sq-AL" dirty="0">
                <a:latin typeface="Times New Roman" panose="02020603050405020304" pitchFamily="18" charset="0"/>
                <a:cs typeface="Times New Roman" panose="02020603050405020304" pitchFamily="18" charset="0"/>
              </a:rPr>
              <a:t>ë momentin që prokurori urdhëron regjistrimin e procedimit penal, </a:t>
            </a:r>
            <a:r>
              <a:rPr lang="sq-AL" u="sng" dirty="0">
                <a:latin typeface="Times New Roman" panose="02020603050405020304" pitchFamily="18" charset="0"/>
                <a:cs typeface="Times New Roman" panose="02020603050405020304" pitchFamily="18" charset="0"/>
              </a:rPr>
              <a:t>policia gjyqësore ndërpret çdo komunikim me publikun dhe mediat për të dhënat në atë referim, pa pëlqimin e prokurorit të çështjes dhe prokurorit për marrëdhëniet me publikun.</a:t>
            </a:r>
            <a:endParaRPr lang="en-US" u="sng"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Kur </a:t>
            </a:r>
            <a:r>
              <a:rPr lang="x-none" dirty="0">
                <a:latin typeface="Times New Roman" panose="02020603050405020304" pitchFamily="18" charset="0"/>
                <a:cs typeface="Times New Roman" panose="02020603050405020304" pitchFamily="18" charset="0"/>
              </a:rPr>
              <a:t>media disponon akte </a:t>
            </a:r>
            <a:r>
              <a:rPr lang="x-none" b="1" dirty="0">
                <a:latin typeface="Times New Roman" panose="02020603050405020304" pitchFamily="18" charset="0"/>
                <a:cs typeface="Times New Roman" panose="02020603050405020304" pitchFamily="18" charset="0"/>
              </a:rPr>
              <a:t>që përbëjnë sekret hetimor ose akte që ndalohet publikimi i tyre</a:t>
            </a:r>
            <a:r>
              <a:rPr lang="x-none" dirty="0">
                <a:latin typeface="Times New Roman" panose="02020603050405020304" pitchFamily="18" charset="0"/>
                <a:cs typeface="Times New Roman" panose="02020603050405020304" pitchFamily="18" charset="0"/>
              </a:rPr>
              <a:t>, për të cilat prokurori ka disponuar </a:t>
            </a:r>
            <a:r>
              <a:rPr lang="x-none" b="1" dirty="0">
                <a:latin typeface="Times New Roman" panose="02020603050405020304" pitchFamily="18" charset="0"/>
                <a:cs typeface="Times New Roman" panose="02020603050405020304" pitchFamily="18" charset="0"/>
              </a:rPr>
              <a:t>me vendim detyrimin e ruajtjes së sekretit dhe/ose ndalimin e publikimit të përmbajtjes së tyre, menjëherë një kopje të këtij vendimi ia dërgon medias përkatëse për zbatim</a:t>
            </a:r>
            <a:r>
              <a:rPr lang="x-none" dirty="0">
                <a:latin typeface="Times New Roman" panose="02020603050405020304" pitchFamily="18" charset="0"/>
                <a:cs typeface="Times New Roman" panose="02020603050405020304" pitchFamily="18" charset="0"/>
              </a:rPr>
              <a:t>, me qëllim për të ndaluar publikimin e akteve dhe të përmbajtjes së tyre.</a:t>
            </a:r>
            <a:endParaRPr lang="en-US"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Shkeljet</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ndalimeve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ligjore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detyrimeve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mësipërme</a:t>
            </a: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kur</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nuk</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përbëjnë</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vepër</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penale</a:t>
            </a:r>
            <a:r>
              <a:rPr lang="en-US" b="1" u="sng"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përbëjnë</a:t>
            </a:r>
            <a:r>
              <a:rPr lang="en-US" b="1" dirty="0">
                <a:latin typeface="Times New Roman" panose="02020603050405020304" pitchFamily="18" charset="0"/>
                <a:cs typeface="Times New Roman" panose="02020603050405020304" pitchFamily="18" charset="0"/>
              </a:rPr>
              <a:t> </a:t>
            </a:r>
            <a:r>
              <a:rPr lang="sq-AL" dirty="0">
                <a:latin typeface="Times New Roman" panose="02020603050405020304" pitchFamily="18" charset="0"/>
                <a:cs typeface="Times New Roman" panose="02020603050405020304" pitchFamily="18" charset="0"/>
              </a:rPr>
              <a:t>shkak për fillimin e hetimit disiplinor</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t>
            </a:r>
            <a:r>
              <a:rPr lang="sq-AL" dirty="0">
                <a:latin typeface="Times New Roman" panose="02020603050405020304" pitchFamily="18" charset="0"/>
                <a:cs typeface="Times New Roman" panose="02020603050405020304" pitchFamily="18" charset="0"/>
              </a:rPr>
              <a:t>Udhëzimin nr.5 datë 30.07.2019 </a:t>
            </a:r>
            <a:r>
              <a:rPr lang="en-US" dirty="0" err="1">
                <a:latin typeface="Times New Roman" panose="02020603050405020304" pitchFamily="18" charset="0"/>
                <a:cs typeface="Times New Roman" panose="02020603050405020304" pitchFamily="18" charset="0"/>
              </a:rPr>
              <a:t>i</a:t>
            </a:r>
            <a:r>
              <a:rPr lang="sq-AL" dirty="0">
                <a:latin typeface="Times New Roman" panose="02020603050405020304" pitchFamily="18" charset="0"/>
                <a:cs typeface="Times New Roman" panose="02020603050405020304" pitchFamily="18" charset="0"/>
              </a:rPr>
              <a:t> Prokurorit të Përgjithshëm “</a:t>
            </a:r>
            <a:r>
              <a:rPr lang="sq-AL" i="1" dirty="0">
                <a:latin typeface="Times New Roman" panose="02020603050405020304" pitchFamily="18" charset="0"/>
                <a:cs typeface="Times New Roman" panose="02020603050405020304" pitchFamily="18" charset="0"/>
              </a:rPr>
              <a:t>Për marrëdhëniet me publik</a:t>
            </a:r>
            <a:r>
              <a:rPr lang="en-US" i="1" dirty="0">
                <a:latin typeface="Times New Roman" panose="02020603050405020304" pitchFamily="18" charset="0"/>
                <a:cs typeface="Times New Roman" panose="02020603050405020304" pitchFamily="18" charset="0"/>
              </a:rPr>
              <a:t>u</a:t>
            </a:r>
            <a:r>
              <a:rPr lang="sq-AL" i="1" dirty="0">
                <a:latin typeface="Times New Roman" panose="02020603050405020304" pitchFamily="18" charset="0"/>
                <a:cs typeface="Times New Roman" panose="02020603050405020304" pitchFamily="18" charset="0"/>
              </a:rPr>
              <a:t>n në prokuroritë me juridiksion të përgjithshëm</a:t>
            </a:r>
            <a:r>
              <a:rPr lang="sq-AL"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p>
          <a:p>
            <a:endParaRPr lang="en-US" b="1" u="sng"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166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1E746-2F5B-44EE-A0BD-404F34BCBA0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SHKELJA E SEKRETIT HETIMOR</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Vepër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240CD01-E4CF-49C7-B69F-4CDC4D338F96}"/>
              </a:ext>
            </a:extLst>
          </p:cNvPr>
          <p:cNvSpPr>
            <a:spLocks noGrp="1"/>
          </p:cNvSpPr>
          <p:nvPr>
            <p:ph idx="1"/>
          </p:nvPr>
        </p:nvSpPr>
        <p:spPr>
          <a:xfrm>
            <a:off x="680321" y="2336873"/>
            <a:ext cx="9613861" cy="4192264"/>
          </a:xfrm>
        </p:spPr>
        <p:txBody>
          <a:bodyPr>
            <a:normAutofit fontScale="55000" lnSpcReduction="20000"/>
          </a:bodyPr>
          <a:lstStyle/>
          <a:p>
            <a:pPr lvl="0"/>
            <a:r>
              <a:rPr lang="sq-AL" sz="3200" dirty="0">
                <a:latin typeface="Times New Roman" panose="02020603050405020304" pitchFamily="18" charset="0"/>
                <a:cs typeface="Times New Roman" panose="02020603050405020304" pitchFamily="18" charset="0"/>
              </a:rPr>
              <a:t>Neni 295/a Zbulimi i akteve ose të dhënave sekrete </a:t>
            </a:r>
            <a:r>
              <a:rPr lang="sq-AL" sz="3200" i="1" dirty="0">
                <a:latin typeface="Times New Roman" panose="02020603050405020304" pitchFamily="18" charset="0"/>
                <a:cs typeface="Times New Roman" panose="02020603050405020304" pitchFamily="18" charset="0"/>
              </a:rPr>
              <a:t>(Shtuar me ligjin nr.9686, datë 26.2.2007, neni 26; ndryshuar me ligjin nr.23/2012, datë 1.3.2012)</a:t>
            </a:r>
            <a:endParaRPr lang="en-US" sz="3200" dirty="0">
              <a:latin typeface="Times New Roman" panose="02020603050405020304" pitchFamily="18" charset="0"/>
              <a:cs typeface="Times New Roman" panose="02020603050405020304" pitchFamily="18" charset="0"/>
            </a:endParaRPr>
          </a:p>
          <a:p>
            <a:pPr lvl="0"/>
            <a:r>
              <a:rPr lang="en-US" sz="3200" dirty="0">
                <a:latin typeface="Times New Roman" panose="02020603050405020304" pitchFamily="18" charset="0"/>
                <a:cs typeface="Times New Roman" panose="02020603050405020304" pitchFamily="18" charset="0"/>
              </a:rPr>
              <a:t>…</a:t>
            </a:r>
          </a:p>
          <a:p>
            <a:pPr lvl="0"/>
            <a:r>
              <a:rPr lang="sq-AL" sz="3200" b="1" dirty="0">
                <a:latin typeface="Times New Roman" panose="02020603050405020304" pitchFamily="18" charset="0"/>
                <a:cs typeface="Times New Roman" panose="02020603050405020304" pitchFamily="18" charset="0"/>
              </a:rPr>
              <a:t>Zbulimi i akteve sekrete ose i të dhënave, që përmbajnë aktet sekrete, nga prokurori ose oficeri i policisë gjyqësore, si dhe mosrespektimi i detyrimeve të përcaktuara në nenin 103 të Kodit të Procedurës Penale, dënohet me burgim nga një deri në pesë vjet.</a:t>
            </a:r>
            <a:endParaRPr lang="en-US" sz="3200" dirty="0">
              <a:latin typeface="Times New Roman" panose="02020603050405020304" pitchFamily="18" charset="0"/>
              <a:cs typeface="Times New Roman" panose="02020603050405020304" pitchFamily="18" charset="0"/>
            </a:endParaRPr>
          </a:p>
          <a:p>
            <a:pPr lvl="0"/>
            <a:r>
              <a:rPr lang="sq-AL" sz="3200" b="1" dirty="0">
                <a:latin typeface="Times New Roman" panose="02020603050405020304" pitchFamily="18" charset="0"/>
                <a:cs typeface="Times New Roman" panose="02020603050405020304" pitchFamily="18" charset="0"/>
              </a:rPr>
              <a:t>Zbulimi i akteve sekrete ose i të dhënave të përmbajtura në aktet sekrete nga  persona  të tjerë,  që kanë  dijeni  për  të  dhëna  për procedimin penal e që janë paralajmëruar nga prokurori ose oficeri i policisë gjyqësore për moszbulimin e tyre, dënohet me burgim deri në tre vjet.</a:t>
            </a:r>
            <a:endParaRPr lang="en-US" sz="3200" dirty="0">
              <a:latin typeface="Times New Roman" panose="02020603050405020304" pitchFamily="18" charset="0"/>
              <a:cs typeface="Times New Roman" panose="02020603050405020304" pitchFamily="18" charset="0"/>
            </a:endParaRPr>
          </a:p>
          <a:p>
            <a:pPr lvl="0"/>
            <a:r>
              <a:rPr lang="sq-AL" sz="3200" b="1" dirty="0">
                <a:latin typeface="Times New Roman" panose="02020603050405020304" pitchFamily="18" charset="0"/>
                <a:cs typeface="Times New Roman" panose="02020603050405020304" pitchFamily="18" charset="0"/>
              </a:rPr>
              <a:t>Zbulimi i të dhënave sekrete, që kanë lidhje me identitetin, procesin e bashkëpunimit, të mbrojtjes ose për vendndodhjen e dëshmitarëve e të bashkëpunëtorëve të drejtësisë, të cilët përfitojnë mbrojtje të veçantë, sipas ligjeve në fuqi, dënohet me burgim nga dy deri në gjashtë vjet.</a:t>
            </a:r>
            <a:endParaRPr lang="en-US" sz="3200" dirty="0">
              <a:latin typeface="Times New Roman" panose="02020603050405020304" pitchFamily="18" charset="0"/>
              <a:cs typeface="Times New Roman" panose="02020603050405020304" pitchFamily="18" charset="0"/>
            </a:endParaRPr>
          </a:p>
          <a:p>
            <a:pPr lvl="0"/>
            <a:r>
              <a:rPr lang="sq-AL" sz="3200" b="1" dirty="0">
                <a:latin typeface="Times New Roman" panose="02020603050405020304" pitchFamily="18" charset="0"/>
                <a:cs typeface="Times New Roman" panose="02020603050405020304" pitchFamily="18" charset="0"/>
              </a:rPr>
              <a:t>Zbulimi i sekretit që ka sjellë si pasojë vdekjen, plagosjen e rëndë ose ka rrezikuar seriozisht jetën apo shëndetin e dëshmitarëve ose të bashkëpunëtorëve të drejtësisë, të familjarëve të tyre apo të punonjësve të policisë, të ngarkuar me mbrojtjen e tyre, dënohet me burgim nga tre deri në tetë vjet.</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73901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DCDE-CBB5-47D7-BB44-25E324ACAD7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GJYQTARI I MEDIAS</a:t>
            </a:r>
          </a:p>
        </p:txBody>
      </p:sp>
      <p:sp>
        <p:nvSpPr>
          <p:cNvPr id="3" name="Text Placeholder 2">
            <a:extLst>
              <a:ext uri="{FF2B5EF4-FFF2-40B4-BE49-F238E27FC236}">
                <a16:creationId xmlns:a16="http://schemas.microsoft.com/office/drawing/2014/main" id="{E97B0FC6-6EDE-4144-912A-556A127A5A12}"/>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NË RUAJTJEN E BALANCËS NDËRMJET KOMUNIKIMIT ME MEDIAN DHE MOSCENIMIT TË VEPRIMTARISË GJYQËSORE</a:t>
            </a:r>
          </a:p>
        </p:txBody>
      </p:sp>
    </p:spTree>
    <p:extLst>
      <p:ext uri="{BB962C8B-B14F-4D97-AF65-F5344CB8AC3E}">
        <p14:creationId xmlns:p14="http://schemas.microsoft.com/office/powerpoint/2010/main" val="330898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2A60-567A-4B30-9AB0-F3C9AF7590E3}"/>
              </a:ext>
            </a:extLst>
          </p:cNvPr>
          <p:cNvSpPr>
            <a:spLocks noGrp="1"/>
          </p:cNvSpPr>
          <p:nvPr>
            <p:ph type="title"/>
          </p:nvPr>
        </p:nvSpPr>
        <p:spPr>
          <a:xfrm>
            <a:off x="680321" y="753228"/>
            <a:ext cx="9613861" cy="1080938"/>
          </a:xfrm>
        </p:spPr>
        <p:txBody>
          <a:bodyPr/>
          <a:lstStyle/>
          <a:p>
            <a:pPr algn="ctr"/>
            <a:r>
              <a:rPr lang="en-US" dirty="0">
                <a:latin typeface="Times New Roman" panose="02020603050405020304" pitchFamily="18" charset="0"/>
                <a:cs typeface="Times New Roman" panose="02020603050405020304" pitchFamily="18" charset="0"/>
              </a:rPr>
              <a:t>GJYQTARËT E MEDIAS</a:t>
            </a:r>
          </a:p>
        </p:txBody>
      </p:sp>
      <p:sp>
        <p:nvSpPr>
          <p:cNvPr id="3" name="Content Placeholder 2">
            <a:extLst>
              <a:ext uri="{FF2B5EF4-FFF2-40B4-BE49-F238E27FC236}">
                <a16:creationId xmlns:a16="http://schemas.microsoft.com/office/drawing/2014/main" id="{12BA8747-B682-49D1-B568-AE506575CD90}"/>
              </a:ext>
            </a:extLst>
          </p:cNvPr>
          <p:cNvSpPr>
            <a:spLocks noGrp="1"/>
          </p:cNvSpPr>
          <p:nvPr>
            <p:ph idx="1"/>
          </p:nvPr>
        </p:nvSpPr>
        <p:spPr>
          <a:xfrm>
            <a:off x="257175" y="2101516"/>
            <a:ext cx="10229850" cy="4546934"/>
          </a:xfrm>
        </p:spPr>
        <p:txBody>
          <a:bodyPr>
            <a:normAutofit fontScale="32500" lnSpcReduction="20000"/>
          </a:bodyPr>
          <a:lstStyle/>
          <a:p>
            <a:r>
              <a:rPr lang="sq-AL" sz="5500" b="1" u="sng" dirty="0">
                <a:latin typeface="Times New Roman" panose="02020603050405020304" pitchFamily="18" charset="0"/>
                <a:cs typeface="Times New Roman" panose="02020603050405020304" pitchFamily="18" charset="0"/>
              </a:rPr>
              <a:t>KLGJ cakton Gjyqtarët e Medias në konsultim me kryetarët e gjykatave dhe gjyqtarët e tjerë,</a:t>
            </a:r>
            <a:r>
              <a:rPr lang="sq-AL" sz="5500" dirty="0">
                <a:latin typeface="Times New Roman" panose="02020603050405020304" pitchFamily="18" charset="0"/>
                <a:cs typeface="Times New Roman" panose="02020603050405020304" pitchFamily="18" charset="0"/>
              </a:rPr>
              <a:t> për të garantuar që ata gëzojnë </a:t>
            </a:r>
            <a:r>
              <a:rPr lang="sq-AL" sz="5500" u="sng" dirty="0">
                <a:latin typeface="Times New Roman" panose="02020603050405020304" pitchFamily="18" charset="0"/>
                <a:cs typeface="Times New Roman" panose="02020603050405020304" pitchFamily="18" charset="0"/>
              </a:rPr>
              <a:t>besimin e kolegëve, si edhe për cilësitë e tyre etike, aftësitë personale dhe aftësitë komunikuese;</a:t>
            </a:r>
            <a:endParaRPr lang="en-US" sz="5500" u="sng" dirty="0">
              <a:latin typeface="Times New Roman" panose="02020603050405020304" pitchFamily="18" charset="0"/>
              <a:cs typeface="Times New Roman" panose="02020603050405020304" pitchFamily="18" charset="0"/>
            </a:endParaRPr>
          </a:p>
          <a:p>
            <a:r>
              <a:rPr lang="sq-AL" sz="5500" dirty="0">
                <a:latin typeface="Times New Roman" panose="02020603050405020304" pitchFamily="18" charset="0"/>
                <a:cs typeface="Times New Roman" panose="02020603050405020304" pitchFamily="18" charset="0"/>
              </a:rPr>
              <a:t>Gjyqtarët e Medias </a:t>
            </a:r>
            <a:r>
              <a:rPr lang="sq-AL" sz="5500" u="sng" dirty="0">
                <a:latin typeface="Times New Roman" panose="02020603050405020304" pitchFamily="18" charset="0"/>
                <a:cs typeface="Times New Roman" panose="02020603050405020304" pitchFamily="18" charset="0"/>
              </a:rPr>
              <a:t>do të jenë transparentë për veprimtarinë e sistemit gjyqësor, do të ruajn</a:t>
            </a:r>
            <a:r>
              <a:rPr lang="en-US" sz="5500" u="sng" dirty="0">
                <a:latin typeface="Times New Roman" panose="02020603050405020304" pitchFamily="18" charset="0"/>
                <a:cs typeface="Times New Roman" panose="02020603050405020304" pitchFamily="18" charset="0"/>
              </a:rPr>
              <a:t>ë</a:t>
            </a:r>
            <a:r>
              <a:rPr lang="sq-AL" sz="5500" u="sng" dirty="0">
                <a:latin typeface="Times New Roman" panose="02020603050405020304" pitchFamily="18" charset="0"/>
                <a:cs typeface="Times New Roman" panose="02020603050405020304" pitchFamily="18" charset="0"/>
              </a:rPr>
              <a:t> standardet më të larta të profesionalizmit, do të jenë të besueshëm në marrëdhëniet e tyre me gjyqtarët, personelin e gjykatës, përfaqësuesit e medias dhe publikun.</a:t>
            </a:r>
            <a:r>
              <a:rPr lang="sq-AL" sz="5500" dirty="0">
                <a:latin typeface="Times New Roman" panose="02020603050405020304" pitchFamily="18" charset="0"/>
                <a:cs typeface="Times New Roman" panose="02020603050405020304" pitchFamily="18" charset="0"/>
              </a:rPr>
              <a:t> </a:t>
            </a:r>
            <a:endParaRPr lang="en-US" sz="5500" dirty="0">
              <a:latin typeface="Times New Roman" panose="02020603050405020304" pitchFamily="18" charset="0"/>
              <a:cs typeface="Times New Roman" panose="02020603050405020304" pitchFamily="18" charset="0"/>
            </a:endParaRPr>
          </a:p>
          <a:p>
            <a:r>
              <a:rPr lang="sq-AL" sz="5500" b="1" u="sng" dirty="0">
                <a:latin typeface="Times New Roman" panose="02020603050405020304" pitchFamily="18" charset="0"/>
                <a:cs typeface="Times New Roman" panose="02020603050405020304" pitchFamily="18" charset="0"/>
              </a:rPr>
              <a:t>Në rastet e çështjeve me interes të veçantë publik, Gjyqtari i Medias</a:t>
            </a:r>
            <a:r>
              <a:rPr lang="sq-AL" sz="5500" dirty="0">
                <a:latin typeface="Times New Roman" panose="02020603050405020304" pitchFamily="18" charset="0"/>
                <a:cs typeface="Times New Roman" panose="02020603050405020304" pitchFamily="18" charset="0"/>
              </a:rPr>
              <a:t> dhe NMMP (nëpunësi civil gjyqësor për marrëdhëniet me median dhe publikun) do të koordinojnë </a:t>
            </a:r>
            <a:r>
              <a:rPr lang="sq-AL" sz="5500" b="1" dirty="0">
                <a:latin typeface="Times New Roman" panose="02020603050405020304" pitchFamily="18" charset="0"/>
                <a:cs typeface="Times New Roman" panose="02020603050405020304" pitchFamily="18" charset="0"/>
              </a:rPr>
              <a:t>veprimtarinë e tyre ngushtësisht me gjyqtarin e çështjes dhe Kryetarin e Gjykatës, sa i përket marrëdhënieve me median</a:t>
            </a:r>
            <a:endParaRPr lang="en-US" sz="5500" u="sng" dirty="0">
              <a:latin typeface="Times New Roman" panose="02020603050405020304" pitchFamily="18" charset="0"/>
              <a:cs typeface="Times New Roman" panose="02020603050405020304" pitchFamily="18" charset="0"/>
            </a:endParaRPr>
          </a:p>
          <a:p>
            <a:pPr lvl="0" fontAlgn="base"/>
            <a:r>
              <a:rPr lang="sq-AL" sz="5500" dirty="0">
                <a:latin typeface="Times New Roman" panose="02020603050405020304" pitchFamily="18" charset="0"/>
                <a:cs typeface="Times New Roman" panose="02020603050405020304" pitchFamily="18" charset="0"/>
              </a:rPr>
              <a:t>Gjyqtarët e Medias marrin të gjitha masat për zbatimin e legjislacionit </a:t>
            </a:r>
            <a:r>
              <a:rPr lang="sq-AL" sz="5500" b="1" u="sng" dirty="0">
                <a:latin typeface="Times New Roman" panose="02020603050405020304" pitchFamily="18" charset="0"/>
                <a:cs typeface="Times New Roman" panose="02020603050405020304" pitchFamily="18" charset="0"/>
              </a:rPr>
              <a:t>për mbrojtjen e të dhënave personale, duke mos lejuar përpunimin e të dhënave sensitive e konfidenciale dhe të informacionit që cenon veprimtarinë gjyqësore</a:t>
            </a:r>
            <a:r>
              <a:rPr lang="en-US" sz="5500" b="1" u="sng" dirty="0">
                <a:latin typeface="Times New Roman" panose="02020603050405020304" pitchFamily="18" charset="0"/>
                <a:cs typeface="Times New Roman" panose="02020603050405020304" pitchFamily="18" charset="0"/>
              </a:rPr>
              <a:t>.</a:t>
            </a:r>
            <a:endParaRPr lang="en-US" sz="5500" dirty="0">
              <a:latin typeface="Times New Roman" panose="02020603050405020304" pitchFamily="18" charset="0"/>
              <a:cs typeface="Times New Roman" panose="02020603050405020304" pitchFamily="18" charset="0"/>
            </a:endParaRPr>
          </a:p>
          <a:p>
            <a:pPr lvl="0"/>
            <a:r>
              <a:rPr lang="sq-AL" sz="5500" dirty="0">
                <a:latin typeface="Times New Roman" panose="02020603050405020304" pitchFamily="18" charset="0"/>
                <a:cs typeface="Times New Roman" panose="02020603050405020304" pitchFamily="18" charset="0"/>
              </a:rPr>
              <a:t>Gjyqtarët e Medias </a:t>
            </a:r>
            <a:r>
              <a:rPr lang="sq-AL" sz="5500" b="1" u="sng" dirty="0">
                <a:latin typeface="Times New Roman" panose="02020603050405020304" pitchFamily="18" charset="0"/>
                <a:cs typeface="Times New Roman" panose="02020603050405020304" pitchFamily="18" charset="0"/>
              </a:rPr>
              <a:t>nuk përfshihen në zgjidhjen e një çështjeje me interes të veçantë publik, por do të jenë në dispozicion për të shpjeguar procedurat për median dhe publikun.</a:t>
            </a:r>
            <a:r>
              <a:rPr lang="sq-AL" sz="5500" dirty="0">
                <a:latin typeface="Times New Roman" panose="02020603050405020304" pitchFamily="18" charset="0"/>
                <a:cs typeface="Times New Roman" panose="02020603050405020304" pitchFamily="18" charset="0"/>
              </a:rPr>
              <a:t> Përfaqësuesve të medias u bëhet e qartë që gjyqtarët nuk mund të bëjnë deklarata publike në media për çështjet në shqyrtim</a:t>
            </a:r>
            <a:r>
              <a:rPr lang="en-US" sz="5500" dirty="0">
                <a:latin typeface="Times New Roman" panose="02020603050405020304" pitchFamily="18" charset="0"/>
                <a:cs typeface="Times New Roman" panose="02020603050405020304" pitchFamily="18" charset="0"/>
              </a:rPr>
              <a:t>.</a:t>
            </a:r>
            <a:r>
              <a:rPr lang="sq-AL" sz="5500" dirty="0">
                <a:latin typeface="Times New Roman" panose="02020603050405020304" pitchFamily="18" charset="0"/>
                <a:cs typeface="Times New Roman" panose="02020603050405020304" pitchFamily="18" charset="0"/>
              </a:rPr>
              <a:t> </a:t>
            </a:r>
            <a:endParaRPr lang="en-US" sz="5500" b="1" dirty="0">
              <a:latin typeface="Times New Roman" panose="02020603050405020304" pitchFamily="18" charset="0"/>
              <a:cs typeface="Times New Roman" panose="02020603050405020304" pitchFamily="18" charset="0"/>
            </a:endParaRPr>
          </a:p>
          <a:p>
            <a:r>
              <a:rPr lang="sq-AL" sz="5500" dirty="0">
                <a:latin typeface="Times New Roman" panose="02020603050405020304" pitchFamily="18" charset="0"/>
                <a:cs typeface="Times New Roman" panose="02020603050405020304" pitchFamily="18" charset="0"/>
              </a:rPr>
              <a:t>Gjyqtarët e Medias do të sigurojnë sjelljen me përgjegjshmëri të gjykatave ndaj publikut të cilit i shërbejnë, duke pranuar që kur gjykatat nuk veprojnë në mënyrën më të mirë të mundshme, të marrin masat për të adresuar çdo mangësi, sa më parë që të jetë e mundur.</a:t>
            </a:r>
            <a:endParaRPr lang="en-US" sz="5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696231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177</TotalTime>
  <Words>2049</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Trebuchet MS</vt:lpstr>
      <vt:lpstr>Berlin</vt:lpstr>
      <vt:lpstr>GJYQTARI I MEDIAS</vt:lpstr>
      <vt:lpstr>KUADRI LIGJOR </vt:lpstr>
      <vt:lpstr>Një balancë të drejtash …</vt:lpstr>
      <vt:lpstr>GARANCITË E KUADRIT LIGJOR:           Procesi Gjyqësor</vt:lpstr>
      <vt:lpstr>GARANCITË E KUADRIT LIGJOR:          Sekreti Hetimor</vt:lpstr>
      <vt:lpstr>SEKRETI HETIMOR vs. E DREJTA E MEDIAS PËR INFORMIM: Parimet</vt:lpstr>
      <vt:lpstr>SHKELJA E SEKRETIT HETIMOR Vepër Penale</vt:lpstr>
      <vt:lpstr>GJYQTARI I MEDIAS</vt:lpstr>
      <vt:lpstr>GJYQTARËT E MEDIAS</vt:lpstr>
      <vt:lpstr>PARIMET E KODIT TË ETIKËS GJYQËSORE vs.  MEDIA </vt:lpstr>
      <vt:lpstr>GjEDNj - MBI MBULIMIN MEDIATIK TË PROCEDURAVE GJYQËSORE (Neni 10 Liria e Shprehjes)</vt:lpstr>
      <vt:lpstr>FALEMINDERIT PËR VËMENDJEN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GJYQTARI I MEDIAS</dc:title>
  <dc:creator>admin</dc:creator>
  <cp:lastModifiedBy>admin</cp:lastModifiedBy>
  <cp:revision>1</cp:revision>
  <dcterms:created xsi:type="dcterms:W3CDTF">2023-06-12T18:04:30Z</dcterms:created>
  <dcterms:modified xsi:type="dcterms:W3CDTF">2024-03-20T08:42:45Z</dcterms:modified>
</cp:coreProperties>
</file>