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9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1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2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5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1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0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9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7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8AF92-5E92-4D7B-BB99-FF344553360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5CA5C-7A29-4C3F-B790-F65FFF585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0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lgerian" panose="04020705040A02060702" pitchFamily="82" charset="0"/>
              </a:rPr>
              <a:t>Vendimet</a:t>
            </a:r>
            <a:r>
              <a:rPr lang="en-US" dirty="0" smtClean="0">
                <a:latin typeface="Algerian" panose="04020705040A02060702" pitchFamily="82" charset="0"/>
              </a:rPr>
              <a:t> e </a:t>
            </a:r>
            <a:r>
              <a:rPr lang="en-US" dirty="0" err="1" smtClean="0">
                <a:latin typeface="Algerian" panose="04020705040A02060702" pitchFamily="82" charset="0"/>
              </a:rPr>
              <a:t>Gjykatës</a:t>
            </a:r>
            <a:r>
              <a:rPr lang="en-US" dirty="0" smtClean="0"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latin typeface="Algerian" panose="04020705040A02060702" pitchFamily="82" charset="0"/>
              </a:rPr>
              <a:t>kundër</a:t>
            </a:r>
            <a:r>
              <a:rPr lang="en-US" dirty="0" smtClean="0"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latin typeface="Algerian" panose="04020705040A02060702" pitchFamily="82" charset="0"/>
              </a:rPr>
              <a:t>Keshillave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Vendime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Vendime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Kolegji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98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Diskutime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381"/>
            <a:ext cx="10515600" cy="5085582"/>
          </a:xfrm>
        </p:spPr>
        <p:txBody>
          <a:bodyPr/>
          <a:lstStyle/>
          <a:p>
            <a:pPr algn="just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shkarkimit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magjistratit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KPK,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konsiderohet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disiplinore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procedure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ngritjes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vijohet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ngritjenë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lëvizje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paralele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 u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shqyrtuar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ankimi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magjistratit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skualifikuar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favor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ankuesit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ç’farë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efektesh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sjell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36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03" y="2341409"/>
            <a:ext cx="10515600" cy="1325563"/>
          </a:xfrm>
        </p:spPr>
        <p:txBody>
          <a:bodyPr/>
          <a:lstStyle/>
          <a:p>
            <a:pPr algn="ctr"/>
            <a:r>
              <a:rPr lang="en-US" b="1" i="1" dirty="0" err="1" smtClean="0">
                <a:latin typeface="Algerian" panose="04020705040A02060702" pitchFamily="82" charset="0"/>
              </a:rPr>
              <a:t>Faleminderit</a:t>
            </a:r>
            <a:r>
              <a:rPr lang="en-US" b="1" i="1" dirty="0" smtClean="0">
                <a:latin typeface="Algerian" panose="04020705040A02060702" pitchFamily="82" charset="0"/>
              </a:rPr>
              <a:t>!</a:t>
            </a:r>
            <a:endParaRPr lang="en-US" b="1" i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 31003-00180-00-2022 Regjistrit Themeltar, Nr. 00-2022-2178 i Vendimit </a:t>
            </a:r>
            <a:r>
              <a:rPr lang="sq-A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datë 06.10.2022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PADITËS:</a:t>
            </a:r>
            <a:r>
              <a:rPr lang="sq-A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X.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PADITUR:</a:t>
            </a:r>
            <a:r>
              <a:rPr lang="sq-A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Këshilli i Lartë i Prokurorisë.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I TRETË</a:t>
            </a:r>
            <a:r>
              <a:rPr lang="sq-A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Shfuqizimin e vendimit </a:t>
            </a:r>
            <a:r>
              <a:rPr lang="sq-A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q-A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 miratimin e listës me renditjen e kandidatëve për pozicionin vakant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Shfuqizimin e vendimit </a:t>
            </a:r>
            <a:r>
              <a:rPr lang="sq-A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q-A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 miratimin e listës së kandidatëve që plotësojnë kushtet për kandidim për ngritjen në detyrë në pozicionin e Drejtuesit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sq-A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q-A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vetëm për sa i përket disponimit përmes së cilit është kualifikuar z. Y si kandidat që plotëson kushtet për kandidim për ngritje në detyrë </a:t>
            </a:r>
            <a:r>
              <a:rPr lang="sq-A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sq-A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Shfuqizimin e Vendimit </a:t>
            </a:r>
            <a:r>
              <a:rPr lang="sq-A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q-A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 miratimin e nivelit të vlerësimit të kritereve të posaçme të kandidatëve për ngritjen në detyrë </a:t>
            </a:r>
            <a:r>
              <a:rPr lang="sq-A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sq-A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duke detyruar Këshillin e Lartë të Prokurorisë që të rikuperojë shkeljet ligjore në këto drejtime.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Në lidhje me kandidatin z. Y vlerësimi për kriterin “Aftësitë e organizimit në punë dhe drejtim”, të vlerësohet me nivelin e ulët dhe mbi bazën e këtij niveli vlerësimi të rikryhet pikëzimi i këtij kriteri, duke e vlerësuar me 0 (zero) pikë, sipas parashikimit të nenit 15, pika 4 të Rregullores.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Në lidhje me kandidatin z.Y vlerësimi për kriterin “Aftësitë në hartimin dhe miratimin e akteve administrative dhe ligjore”, të vlerësohet me 0 (zero) pikë, sipas parashikimit të nenit 15, pika 4 të Rregullores.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Në lidhje me kandidatin z.Y vlerësimi për kriterin “Aftësi të tjera”, të vlerësohet me 0 (zero) pikë, sipas parashikimit të nenit 15, pika 4 të Rregullores.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Në lidhje me kandidatin z.X vlerësimi për kriterin “Aftësi të tjera”, të vlerësohet me nivelin e mesëm dhe mbi bazën e këtij niveli vlerësimi të rikryhet pikëzimi i këtij kriteri, sipas rëndësisë së dy nënkritereve të plotësuara.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 Në lidhje me kandidatin z.X vlerësimi për kriterin “Aftësitë në hartimin dhe miratimin e akteve administrative dhe ligjore”, të vlerësohet me 0 (zero) pikë, sipas parashikimit të nenit 15, pika 4 të Rregullores.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1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311"/>
            <a:ext cx="10515600" cy="18288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Gjykata </a:t>
            </a:r>
            <a:r>
              <a:rPr lang="sq-A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e Apelit me vendimin nr. 28 (86-2022-196) datë</a:t>
            </a:r>
            <a:r>
              <a:rPr lang="sq-A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28.04.2022 </a:t>
            </a:r>
            <a:r>
              <a:rPr lang="sq-A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vendosur</a:t>
            </a:r>
            <a:r>
              <a:rPr lang="sq-A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sq-A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Rrëzimin e padisë. Shpenzimet gjyqësore në ngarkim të palës paditëse.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 </a:t>
            </a:r>
            <a:r>
              <a:rPr lang="sq-A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lidhje me rrëzimin e padisë për pikën e parë të objektit të padisë, ky vendim është përfundimtar dhe i formës së </a:t>
            </a:r>
            <a:r>
              <a:rPr lang="sq-A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prerë.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 </a:t>
            </a:r>
            <a:r>
              <a:rPr lang="sq-A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lidhje me rrëzimin e padisë për pikën e dytë dhe të tretë të objektit të padisë, palët kanë të drejtën e ankimit të veçantë në Kolegjin Administrativ të Gjykatës së Lartë, </a:t>
            </a:r>
            <a:r>
              <a:rPr lang="sq-A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brenda </a:t>
            </a:r>
            <a:r>
              <a:rPr lang="sq-A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ditëve nga e nesërmja e njoftimit të këtij vendimi të arsyetuar</a:t>
            </a:r>
            <a:r>
              <a:rPr lang="sq-A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3767"/>
            <a:ext cx="10515600" cy="3647767"/>
          </a:xfrm>
        </p:spPr>
        <p:txBody>
          <a:bodyPr/>
          <a:lstStyle/>
          <a:p>
            <a:pPr algn="just"/>
            <a:r>
              <a:rPr lang="sq-AL" sz="2400" b="1" dirty="0"/>
              <a:t>Gjykata Administrative e Apelit, në lidhje </a:t>
            </a:r>
            <a:r>
              <a:rPr lang="sq-AL" sz="2400" b="1" dirty="0" smtClean="0"/>
              <a:t>me</a:t>
            </a:r>
            <a:r>
              <a:rPr lang="en-US" sz="2400" b="1" dirty="0" smtClean="0"/>
              <a:t> </a:t>
            </a:r>
            <a:r>
              <a:rPr lang="sq-AL" sz="2400" b="1" dirty="0" smtClean="0"/>
              <a:t>kërkim</a:t>
            </a:r>
            <a:r>
              <a:rPr lang="en-US" sz="2400" b="1" dirty="0" smtClean="0"/>
              <a:t>in e </a:t>
            </a:r>
            <a:r>
              <a:rPr lang="en-US" sz="2400" b="1" dirty="0" err="1" smtClean="0"/>
              <a:t>pikës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dytë</a:t>
            </a:r>
            <a:r>
              <a:rPr lang="sq-AL" sz="2400" b="1" dirty="0" smtClean="0"/>
              <a:t> </a:t>
            </a:r>
            <a:r>
              <a:rPr lang="sq-AL" sz="2400" b="1" dirty="0"/>
              <a:t>të paditësit, çmon se ai nuk ka interes të ligjshëm për të </a:t>
            </a:r>
            <a:r>
              <a:rPr lang="sq-AL" sz="2400" b="1" dirty="0" smtClean="0"/>
              <a:t>ngritur </a:t>
            </a:r>
            <a:r>
              <a:rPr lang="sq-AL" sz="2400" b="1" dirty="0"/>
              <a:t>këtë kërkim sipas nenit 15 të ligjit nr. 49/2012. </a:t>
            </a:r>
            <a:r>
              <a:rPr lang="sq-AL" sz="2400" b="1" dirty="0" smtClean="0"/>
              <a:t>...</a:t>
            </a:r>
            <a:r>
              <a:rPr lang="sq-AL" sz="2400" b="1" dirty="0"/>
              <a:t> është padi që nuk mund të ngrihet </a:t>
            </a:r>
            <a:endParaRPr lang="en-US" sz="2400" b="1" dirty="0" smtClean="0"/>
          </a:p>
          <a:p>
            <a:pPr marL="228600" lvl="1" algn="just">
              <a:spcBef>
                <a:spcPts val="1000"/>
              </a:spcBef>
            </a:pPr>
            <a:r>
              <a:rPr lang="sq-AL" b="1" dirty="0"/>
              <a:t>Gjykata çmon se paditësi X nuk legjitimohet në kundërshtimin e këtij vendimi, për sa i </a:t>
            </a:r>
            <a:r>
              <a:rPr lang="sq-AL" b="1" dirty="0" smtClean="0"/>
              <a:t>përket</a:t>
            </a:r>
            <a:r>
              <a:rPr lang="en-US" b="1" dirty="0" smtClean="0"/>
              <a:t> </a:t>
            </a:r>
            <a:r>
              <a:rPr lang="en-US" b="1" dirty="0" err="1" smtClean="0"/>
              <a:t>pikës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tretë</a:t>
            </a:r>
            <a:r>
              <a:rPr lang="en-US" b="1" dirty="0" smtClean="0"/>
              <a:t>,</a:t>
            </a:r>
            <a:r>
              <a:rPr lang="sq-AL" b="1" dirty="0" smtClean="0"/>
              <a:t> </a:t>
            </a:r>
            <a:r>
              <a:rPr lang="sq-AL" b="1" dirty="0"/>
              <a:t>vlerësimeve të bëra për kandidatin – person i tretë Y nga pala e paditur KLP </a:t>
            </a:r>
            <a:r>
              <a:rPr lang="sq-AL" b="1" dirty="0" smtClean="0"/>
              <a:t>...</a:t>
            </a:r>
            <a:r>
              <a:rPr lang="sq-AL" b="1" dirty="0"/>
              <a:t> është padi që nuk mund të ngrihet </a:t>
            </a:r>
            <a:r>
              <a:rPr lang="en-US" b="1" dirty="0" smtClean="0"/>
              <a:t>…</a:t>
            </a:r>
          </a:p>
          <a:p>
            <a:pPr marL="228600" lvl="1" algn="just">
              <a:spcBef>
                <a:spcPts val="1000"/>
              </a:spcBef>
            </a:pP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lidhje</a:t>
            </a:r>
            <a:r>
              <a:rPr lang="en-US" b="1" dirty="0" smtClean="0"/>
              <a:t> me </a:t>
            </a:r>
            <a:r>
              <a:rPr lang="en-US" b="1" dirty="0" err="1" smtClean="0"/>
              <a:t>pikën</a:t>
            </a:r>
            <a:r>
              <a:rPr lang="en-US" b="1" dirty="0" smtClean="0"/>
              <a:t> e </a:t>
            </a:r>
            <a:r>
              <a:rPr lang="en-US" b="1" dirty="0" err="1" smtClean="0"/>
              <a:t>parë</a:t>
            </a:r>
            <a:r>
              <a:rPr lang="sq-AL" b="1" dirty="0" smtClean="0"/>
              <a:t>, </a:t>
            </a:r>
            <a:r>
              <a:rPr lang="sq-AL" b="1" dirty="0"/>
              <a:t>Gjykata Administrative e Apelit vlerëson se këto pretendime nuk lidhen me procedurën e ndjekur dhe kriteret e zbatuara në vendimin e renditjes së kandidatëve, por me kundërshtimin e tre vlerësimeve të  kriterit profesional, të personi të </a:t>
            </a:r>
            <a:r>
              <a:rPr lang="sq-AL" b="1" dirty="0" smtClean="0"/>
              <a:t>tretë.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17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08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Qëndrimi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Gj.Lartë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2890"/>
            <a:ext cx="10515600" cy="51740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Kolegji vlerëson se neni 41, pika 2 dhe 3 i ligjit nr. 96/2016, është një dispozitë “kuadër” që zbatohet për emërimin e magjistratëve, procedurat e ngritjes në detyrë, lëvizjeve paralele, si dhe në raste të tjera të parashikuara shprehimisht prej  ligjit.</a:t>
            </a:r>
            <a:r>
              <a:rPr lang="sq-A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Në analizë të  dispozitave të sipërcituara, rezulton se ka diferencë mes terminologjisë ligjore të nenit 41, pika 2 të ligjit nr. 96/2016 dhe pikës së tretë të dispozitivit të vendimit nr. 28 (86-2022-196) datë 28.04.2022. Konstatohet se Gjykata Administrative e Apelit ka vendosur shenjën e barazisë mes një “vendimi gjyqësor të formës së prerë” dhe një “vendimi gjyqësor përfundimtar dhe të formës së prerë”. Arritja në një përfundim të tillë nuk është i drejtë, sepse jo vetëm tejkalon kuptimin e ligjit dhe kufizon në mënyrë të paarsyeshme të drejtën e rekursit në Gjykatën e Lartë, por nuk përputhet as me praktikën gjyqësore që ka zhvilluar së fundmi Kolegji Administrativ i Gjykatës së Lartë.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Pyetje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referohemi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caktimit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pozicion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rekursit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9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Vijon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pPr algn="just"/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Formulimi nga ligjvënësi i togfjalëshit “</a:t>
            </a:r>
            <a:r>
              <a:rPr lang="sq-A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vendim është i formës së prerë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ndryshon rrënjësisht nga rasti kur parashikohet se “</a:t>
            </a:r>
            <a:r>
              <a:rPr lang="sq-A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vendimi është përfundimtar dhe i formës së prerë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Ky dallim është thelbësor dhe nevojitet të bëhet në çdo rast, për të mos ngatërruar lejimin e ushtrimit të rekursit në Gjykatën e Lartë nga kufizimi i kësaj të drejte. Në</a:t>
            </a:r>
            <a:r>
              <a:rPr lang="sq-A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jurisprudencën e Gjykatës së Lartë janë analizuar parashikimet e ligjit nr. 115/2016, por edhe të ligjit 96/2016, të cilat i japin vendimit të Gjykatës Administrative të Apelit statusin e një vendimi përfundimtar dhe të formës së prerë, duke arritur në përfundimin se, se një vendim i kësaj natyre është i parekursueshëm në Gjykatën e Lartë. (</a:t>
            </a:r>
            <a:r>
              <a:rPr lang="sq-A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Shih vendimi nr. 00 – 2022 – 684, datë 17.03.2022 të Kolegjit Administrativ të Gjykatës së Lartë).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2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08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Vijon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729"/>
            <a:ext cx="10515600" cy="5223234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lnSpc>
                <a:spcPct val="12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jurisprudenca e Gjykatës Kushtetuese, e cila në  vendimin nr. 55, datë 31.03.2021 të Mbledhjes së Gjyqtarëve ka vlerësuar se shprehja e vënë në dyshim nga gjykata referuese (Gjykata e Lartë) “</a:t>
            </a:r>
            <a:r>
              <a:rPr lang="sq-A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formë e prerë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është përdorur nga legjislacioni procedural edhe në raste të tjera, pa penguar kontrollin gjyqësor deri në Gjykatën e Lartë </a:t>
            </a:r>
            <a:r>
              <a:rPr lang="sq-A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(shih ligjin nr. 115/2016 “Për Organet e Qeverisjes së Sistemit të Drejtësisë”, i ndryshuar; ligji nr. 96/2016 “Për statusin e gjyqtarëve dhe prokurorëve në RSH”, të ndryshuar; ligjin 133/2015 “Për Trajtimin e Pronës dhe përfundimin e procesit të kompensimit të pronave”).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 konstatohet se edhe jurisprudenca e Gjykatës Kushtetuese orienton kuptimin e togfjalëshit “formë e prerë” në drejtim të mospengimit të të drejtës së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ankimit.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Kolegji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çmon se duhet të marrë në vlerësim të gjitha shkaqet në rekurs të palës paditëse, mbi të gjitha pikat e dispozitivit të vendimit nr. 28 (86-2022-196) datë 28.04.2022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Gjykatës Administrative të Apelit.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8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Diskutime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838"/>
            <a:ext cx="10515600" cy="51717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Gjykata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e Apelit 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përmes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vendimit objekt 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rekursi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ka bërë veprimtarinë e Këshillit të Lartë të Prokurorisë të 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pakontrollueshme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Nëse në një garë, hipotetikisht, njëri kandidat vlerësohet në mënyrë korrekte dhe tjetri “favorizohet”, atëherë favorizimi i konkurrentit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është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penalizim për bashkëkonkurrentin 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A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duhej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mbajtur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standardin tre hapësh të elaboruar në këtë vendim dhe të analizonte (1) a kishte ndonjë shkelje të hapur të rregullave të konkurrimit, (2) a ishte kjo shkelje (nëse ka) themelore në lidhje me procedurën e caktimit të drejtuesit të Prokurorisë Vlorë dhe (3) gjykata ti trajtonte dhe analizonte efektivisht pretendimet e paditësit, i cili pretendonte se për shkak të shkeljeve të rënda procedurale ishte diskriminuar negativisht si rrjedhojë e trajtimit jo të barabartë të 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bashkëkonkurrentit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7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Nr.751,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25.03.2022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GJL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174"/>
            <a:ext cx="10515600" cy="472178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Kolegj Administrativ i Gjykatës së Lartë, në dy çështje pothuajse identike (dallon vetëm paditësi, lloji i krimit dhe lloji i vendimmarrjes së Gjykatës Administrative të Apelit) ka mbajtur dy qëndrime diametralisht të kundërta.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Në rastin e paditësit Sh M ai ishte dënuar për vjedhje kur kishte qenë i mitur dhe ishte rehabilituar plotësisht në kuptim të nenit 69 të Kodit Penal duke u “quajtur i padënuar” në kohën e konkurrimit në Shkollën e Magjistraturës, për shkak të kalimit të një kohe të gjatë nga momenti i dënimit me vendim penal të formës së prerë. Ndërsa paditësja A K rreth një vit para se të konkurronte në Shkollën e Magjistraturës, duke qenë madhore, ka kryer krimin e “Drejtimi i automjeteve në mënyrë të parregullt”, parashikuar nga neni 291 i Kodit Penal, pasi ka drejtuar automjetin në gjendje të dehur. Ajo është dënuar me burg me vendimin penal të formës së prerë nr.1843, datë: 16.07.2019 të Gjykatës së Rrethit Gjyqësor Tiranë, por në zbatim të nenit 63 të Kodit Penal është vendosur pezullimi i ekzekutimit të vendimit me burgim dhe detyrimi për kryerjen e një pune në interes publik. Sipas nenit 63 të Kodit Penal, njësoj siç ishte rasti sipas nenit 69 të Kodit Penal, pas përfundimit të punës, “dënimi konsiderohet i paqenë”. Pra si në rastin e Sh M, ku ai ishte dënuar, por quhej i padënuar për shkak të zbatimit të nenit 69 të Kodit Penal, ashtu edhe në rastin e paditëses A K ajo është dënuar, por quhet e padënuar apo dënimi i paqenë, për shkak të zbatimit të nenit 63 të Kodit Penal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Pyetje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sq-A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janë njësoj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efektet e nenit 63 dhe ato të nenit 69 të Kodit </a:t>
            </a:r>
            <a:r>
              <a:rPr lang="sq-A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2732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Diskutime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Rekursuesi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pretenduar se Këshilli i Lartë Gjyqësor është organ kontrollues i Gjykatës Administrative të Apelit dhe i Gjykatës së Lartë dhe se gjyqtarët nuk mund të marrin vendime kundër organit që i kontrollon, pezullon dhe i shkarkon ata, duke pretenduar se të dyja këto gjykata nuk mund të cilësohen mjete efektive ankimi në përputhje me kërkesat e nenit 43 të Kushtetutës së Republikës së Shqipërisë dhe nenit 13 të Konventës Evropiane të të Drejtave të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Njeriut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shprehet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Kolegji çmon se ligjvënësi jo vetëm ka garantuar të drejtën për ankim ndaj vendimeve të ngjashme me atë objekt gjykimi por ka ofruar garanci shtesë për efektivitetitn e gjykimit duke parashikuar juridiksionin e posaçëm në nivel apeli për gjykimin e mosmarrëveshjeve të ngjashme me atë objekt gjykimi.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Pretendimi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rekursuesit niset nga prezumimi i anësisë së gjyqtarit, por krejt e kundërta është gjen zbatim. GJEDNJ ka deklaruar gjithmonë kur ka zbatuar qasjen subjektive, se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q-A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paanshmëria personale e një magjistrati prezumohet deri sa të jepen prova për të kundërtën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19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1744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Algerian</vt:lpstr>
      <vt:lpstr>Arial</vt:lpstr>
      <vt:lpstr>Calibri</vt:lpstr>
      <vt:lpstr>Calibri Light</vt:lpstr>
      <vt:lpstr>Times New Roman</vt:lpstr>
      <vt:lpstr>Office Theme</vt:lpstr>
      <vt:lpstr>Vendimet e Gjykatës kundër Keshillave</vt:lpstr>
      <vt:lpstr>Nr. 31003-00180-00-2022 Regjistrit Themeltar, Nr. 00-2022-2178 i Vendimit datë 06.10.2022    PADITËS:   X.   I PADITUR:   Këshilli i Lartë i Prokurorisë.   PERSON I TRETË:  Y</vt:lpstr>
      <vt:lpstr>  Gjykata Administrative e Apelit me vendimin nr. 28 (86-2022-196) datë 28.04.2022 ka vendosur:  “Rrëzimin e padisë. Shpenzimet gjyqësore në ngarkim të palës paditëse.  Në lidhje me rrëzimin e padisë për pikën e parë të objektit të padisë, ky vendim është përfundimtar dhe i formës së prerë.  Në lidhje me rrëzimin e padisë për pikën e dytë dhe të tretë të objektit të padisë, palët kanë të drejtën e ankimit të veçantë në Kolegjin Administrativ të Gjykatës së Lartë, brenda 5 ditëve nga e nesërmja e njoftimit të këtij vendimi të arsyetuar”.  </vt:lpstr>
      <vt:lpstr>Qëndrimi i Gj.Lartë</vt:lpstr>
      <vt:lpstr>Vijon…</vt:lpstr>
      <vt:lpstr>Vijon…</vt:lpstr>
      <vt:lpstr>Diskutime</vt:lpstr>
      <vt:lpstr>Vendimi Nr.751, datë 25.03.2022 i GJL</vt:lpstr>
      <vt:lpstr>Diskutime</vt:lpstr>
      <vt:lpstr>Diskutime</vt:lpstr>
      <vt:lpstr>Faleminderit!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Vendimet e Gjykatws kundwr Keshillave</dc:title>
  <dc:creator>HP</dc:creator>
  <cp:lastModifiedBy>admin</cp:lastModifiedBy>
  <cp:revision>9</cp:revision>
  <dcterms:created xsi:type="dcterms:W3CDTF">2024-03-26T22:11:04Z</dcterms:created>
  <dcterms:modified xsi:type="dcterms:W3CDTF">2024-03-27T12:35:41Z</dcterms:modified>
</cp:coreProperties>
</file>