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ED3A9-5AA3-4532-84F9-76D38C7776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D5F543-1506-4C3C-99BC-8CB28CCE05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74F0A-AEFF-4EF1-9750-911F8D9D8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A79A-864D-4E6D-BD47-B3443C6C82B1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8546C-92B1-47EF-B45A-69BEB9B19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5BA02-72D2-4A3B-876E-971C6B483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D058-917A-400D-8914-CAECED49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30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7D25C-AECD-41B4-A091-35EE73E20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115025-BA43-4885-9856-29192B521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01968-DE9B-47CF-BD0F-0D97B934F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A79A-864D-4E6D-BD47-B3443C6C82B1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B5F89-6F39-495C-927E-51C2128EC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7C979-B135-4876-982B-2472CD5E3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D058-917A-400D-8914-CAECED49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52AB93-CA17-422E-B83E-23132E9283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F95646-0D0D-43F4-9F0A-AE436ED7E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36B5C-16B6-46E2-ABC3-12ED0B440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A79A-864D-4E6D-BD47-B3443C6C82B1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B5C38-2F7B-48F4-9C27-20B3A1297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33A31-D29E-4131-8A1A-A9FC55FC2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D058-917A-400D-8914-CAECED49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94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5CEB8-2594-4F70-85FD-3C3B61E85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BAC9E-C101-47C7-B9B5-8BF0CCF0F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DB3D5-9E58-4E40-A8E0-7DA25A181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A79A-864D-4E6D-BD47-B3443C6C82B1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20759-2CC9-4DDE-A624-F55988A04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DE2AD-BEBF-4CB9-A9A0-B619C3126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D058-917A-400D-8914-CAECED49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C18CB-CD5F-4513-9ECC-C69D82931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0B30DB-3192-44DC-937E-C18C10BEF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0E661-4262-4D8F-9976-74CAF4909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A79A-864D-4E6D-BD47-B3443C6C82B1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A9BDC-FFDA-4E3C-AB7D-D5EE8DF5D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314E1-3D9A-4D36-8861-289E9CBB3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D058-917A-400D-8914-CAECED49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41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6CE1C-7AD4-4CC4-8D8F-1789A4031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86179-D40B-4AEF-90EA-D8E7F43C83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BCEEF2-E2DE-4177-BB90-5F32309EC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640ED1-D984-4142-B3C2-D71C18554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A79A-864D-4E6D-BD47-B3443C6C82B1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1394BD-73C9-4B9A-95D0-680AF500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1EFA54-0826-418A-AA4A-AB6C9BCDB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D058-917A-400D-8914-CAECED49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8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41030-D95E-4BC1-91EC-14C8B53A9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D5D641-E729-4C64-A77E-3CC37A7E8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C1A567-9D45-4574-8E97-E0B7DD96D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D53329-D84B-4641-BF3B-4E71F17823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16EF81-1C58-4854-A608-9D10D9056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33E1D2-8DAC-4E56-927E-78E73A660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A79A-864D-4E6D-BD47-B3443C6C82B1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B3CA1B-1B86-4582-AAD7-BA0A7E962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E60C48-9B21-4893-BCE1-A39FD302B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D058-917A-400D-8914-CAECED49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6AF8C-5619-400F-9812-951CBA202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C5CACE-2EB0-43B7-9729-6D7F76427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A79A-864D-4E6D-BD47-B3443C6C82B1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0F7A49-5E32-4CDE-9ED7-1281FA05B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EF57E9-C98A-47DD-AF5C-EED76392A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D058-917A-400D-8914-CAECED49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7F7180-D679-4FD2-B777-57D1612BB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A79A-864D-4E6D-BD47-B3443C6C82B1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DAA8DD-6B1C-4D61-8489-A6BBF7797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341774-C3EB-4718-B8C4-D8C652AF2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D058-917A-400D-8914-CAECED49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0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27665-D123-4E50-A926-D82F92B6C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7D0AE-E420-47DB-B391-ED52DE01C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6BEAAF-35A9-4BD7-A68D-F8E1317C48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FB9369-7CDC-4196-95EB-7C4D34A28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A79A-864D-4E6D-BD47-B3443C6C82B1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19441B-F151-44AB-A1E5-FB0E819D7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B9FE3-FDA2-4953-BB8D-54D356E43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D058-917A-400D-8914-CAECED49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987BA-8931-4F91-A3CC-796B392E9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2ED52A-0F13-42CE-B874-3EF9118B79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CBA454-77D1-4CA7-8B97-76D19EE3C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B32F0-FCB6-4F58-AE32-6935777A4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A79A-864D-4E6D-BD47-B3443C6C82B1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607B7-6C12-4922-AC17-D617EE613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1E707-3F8F-4AE0-870B-48FA1B7CF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D058-917A-400D-8914-CAECED49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70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3978E3-08F3-46F5-8C4F-FD3D87D23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998C11-13BC-475D-8F20-10E795B7D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CDB77-3ACF-4385-81D6-CC8A5D10B8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8A79A-864D-4E6D-BD47-B3443C6C82B1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3AC01-27A1-460B-A916-700BB54A30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1465D-4011-4A00-8E69-3584CE760D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1D058-917A-400D-8914-CAECED49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55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B2F56-8038-41EF-8CCA-861F39021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1F229-CB0E-48FB-91D8-C410E54EE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q-AL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Interpretoni k</a:t>
            </a:r>
            <a:r>
              <a:rPr lang="sq-A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sq-AL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 pikë të nenit 156 të ligjit: “çdo emërim, i bërë në kundërshtim me pikën 2 të këtij neni, është absolutisht i pavlefshëm. Të drejtat e palëve të treta mbrohen sipas nenit 12 të këtij ligji”. 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q-AL" sz="2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Pyetjet që shtrohen për zgjidhje: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sq-AL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Ndërtoni se si do të jet</a:t>
            </a:r>
            <a:r>
              <a:rPr lang="sq-A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sq-AL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ndërgjyqësia në këtë rast.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sq-AL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Çfarë zgjidh gjykata në përfundim t</a:t>
            </a:r>
            <a:r>
              <a:rPr lang="sq-A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sq-AL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gjykimit (dispozitivi) në rast se do t</a:t>
            </a:r>
            <a:r>
              <a:rPr lang="sq-A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 </a:t>
            </a:r>
            <a:r>
              <a:rPr lang="sq-AL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konstatojë shkeljen e pikës 2 të dispozitës në analizë?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874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EB2CB-7DDC-4DAF-8070-73D8EA7B6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QUIZ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10A3B-7C6A-42DF-82D5-018C0691D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A do ta </a:t>
            </a:r>
            <a:r>
              <a:rPr lang="en-US" sz="1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mernit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nç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shqyrtim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një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padi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 me </a:t>
            </a:r>
            <a:r>
              <a:rPr lang="en-US" sz="1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natyrç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tregtare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 me </a:t>
            </a:r>
            <a:r>
              <a:rPr lang="en-US" sz="1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shkak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ligjor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kontrollin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 e </a:t>
            </a:r>
            <a:r>
              <a:rPr lang="en-US" sz="1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akteve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të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shoqërisë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tregtare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si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më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poshtë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 : </a:t>
            </a:r>
          </a:p>
          <a:p>
            <a:endParaRPr lang="en-US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r>
              <a:rPr lang="en-US" sz="1800" b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Objekti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: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Konstatimin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pavlefshmerise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absolute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te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Vendimit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te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Asamblese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Ortakeve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te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shoqërisë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“TT”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sh.p.k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 Nr. 5 dt. 19. 11. 2016,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fshirjen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tij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nga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regjistri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tregtar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dhe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rikthimin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shoqërisç</a:t>
            </a:r>
            <a:r>
              <a:rPr lang="en-US" sz="1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ë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në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status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aktiv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 </a:t>
            </a:r>
          </a:p>
          <a:p>
            <a:endParaRPr lang="en-US" sz="1800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228600" algn="just">
              <a:lnSpc>
                <a:spcPct val="115000"/>
              </a:lnSpc>
            </a:pP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Shih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vendimin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nr. 4573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datë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24. 05. 2017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të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Gjykatës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së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S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hkallës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së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P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arë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Tiranë</a:t>
            </a: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728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BD160-9E93-4A56-9D6A-B5D66D7F2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QUIZ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3116A-0FD5-49C5-B304-5E26B1490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0" indent="-2286000" algn="just"/>
            <a:endParaRPr lang="en-US" sz="1800" dirty="0">
              <a:effectLst/>
              <a:latin typeface="Bookman Old Style" panose="02050604050505020204" pitchFamily="18" charset="0"/>
              <a:ea typeface="MS Mincho" panose="02020609040205080304" pitchFamily="49" charset="-128"/>
              <a:cs typeface="Bookman Old Style" panose="02050604050505020204" pitchFamily="18" charset="0"/>
            </a:endParaRPr>
          </a:p>
          <a:p>
            <a:pPr marL="2286000" indent="-2286000" algn="just"/>
            <a:endParaRPr lang="en-US" sz="1800" dirty="0">
              <a:effectLst/>
              <a:latin typeface="Bookman Old Style" panose="02050604050505020204" pitchFamily="18" charset="0"/>
              <a:ea typeface="MS Mincho" panose="02020609040205080304" pitchFamily="49" charset="-128"/>
              <a:cs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A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është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ngritur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drejtë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një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objekt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i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tillë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padie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: </a:t>
            </a:r>
          </a:p>
          <a:p>
            <a:pPr marL="0" indent="0" algn="just">
              <a:buNone/>
            </a:pPr>
            <a:endParaRPr lang="en-US" sz="1800" dirty="0">
              <a:effectLst/>
              <a:latin typeface="Bookman Old Style" panose="02050604050505020204" pitchFamily="18" charset="0"/>
              <a:ea typeface="MS Mincho" panose="02020609040205080304" pitchFamily="49" charset="-128"/>
              <a:cs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en-US" sz="1800" b="1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Objekti</a:t>
            </a:r>
            <a:r>
              <a:rPr lang="en-US" sz="1800" b="1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:</a:t>
            </a:r>
          </a:p>
          <a:p>
            <a:pPr marL="0" indent="0" algn="just">
              <a:buNone/>
            </a:pP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-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Pavlefshmerine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e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vendimit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dt. 04. 06. 2015,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vendimit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dt. 12. 06. 2014,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vendimit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dt. 23. 07. 2013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te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Asamblese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se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Pergjithshme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te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Ortakeve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te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shoqerise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“GJSPP”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sh.p.k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1800" dirty="0"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-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Detyrimin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e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shoqerise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se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paditur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per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shperndarjen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e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dividentit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per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vitet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2012, 2013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dhe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2014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pasi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mbahen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te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bllokuara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ne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llogarine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bankare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nga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ana e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ortakeve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te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shoqerise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me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ane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te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vendimeve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te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paligjshme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te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Asamblese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se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kesaj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shoqerie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. </a:t>
            </a:r>
          </a:p>
          <a:p>
            <a:pPr marL="0" indent="0" algn="just">
              <a:buNone/>
            </a:pPr>
            <a:endParaRPr lang="en-US" sz="1800" dirty="0">
              <a:latin typeface="Bookman Old Style" panose="02050604050505020204" pitchFamily="18" charset="0"/>
              <a:ea typeface="MS Mincho" panose="02020609040205080304" pitchFamily="49" charset="-128"/>
            </a:endParaRPr>
          </a:p>
          <a:p>
            <a:pPr marL="0" indent="0" algn="just">
              <a:buNone/>
            </a:pP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</a:rPr>
              <a:t>Vendimi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</a:rPr>
              <a:t> Nr. 707 ,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</a:rPr>
              <a:t>datë</a:t>
            </a:r>
            <a:r>
              <a:rPr lang="en-US" sz="1800" dirty="0">
                <a:latin typeface="Bookman Old Style" panose="020506040505050202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06. 02. 2017,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</a:rPr>
              <a:t>Gjykata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</a:rPr>
              <a:t> e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</a:rPr>
              <a:t>Shkallës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</a:rPr>
              <a:t>së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</a:rPr>
              <a:t>parë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</a:rPr>
              <a:t>Tiranë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</a:rPr>
              <a:t>.</a:t>
            </a:r>
            <a:r>
              <a:rPr lang="en-US" sz="1800" b="1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</a:rPr>
              <a:t>		    </a:t>
            </a:r>
            <a:endParaRPr lang="en-US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 algn="just">
              <a:buNone/>
            </a:pPr>
            <a:endParaRPr lang="en-US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880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6180F-CF00-48A0-920C-148E56175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QUIZ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7646C-76D2-4A28-A434-D49D9972F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dirty="0">
              <a:effectLst/>
              <a:latin typeface="Bookman Old Style" panose="02050604050505020204" pitchFamily="18" charset="0"/>
              <a:ea typeface="MS Mincho" panose="02020609040205080304" pitchFamily="49" charset="-128"/>
              <a:cs typeface="Bookman Old Style" panose="02050604050505020204" pitchFamily="18" charset="0"/>
            </a:endParaRPr>
          </a:p>
          <a:p>
            <a:endParaRPr lang="en-US" sz="1800" dirty="0">
              <a:latin typeface="Bookman Old Style" panose="02050604050505020204" pitchFamily="18" charset="0"/>
              <a:ea typeface="MS Mincho" panose="02020609040205080304" pitchFamily="49" charset="-128"/>
              <a:cs typeface="Bookman Old Style" panose="02050604050505020204" pitchFamily="18" charset="0"/>
            </a:endParaRPr>
          </a:p>
          <a:p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A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është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 i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saktë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një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objekt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padie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me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natyrë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tregtare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me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këtë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shkak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ligjor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? </a:t>
            </a:r>
          </a:p>
          <a:p>
            <a:endParaRPr lang="en-US" sz="1800" dirty="0">
              <a:effectLst/>
              <a:latin typeface="Bookman Old Style" panose="02050604050505020204" pitchFamily="18" charset="0"/>
              <a:ea typeface="MS Mincho" panose="02020609040205080304" pitchFamily="49" charset="-128"/>
              <a:cs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Objekti</a:t>
            </a:r>
            <a:r>
              <a:rPr lang="en-US" sz="1800" b="1" dirty="0"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: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Konstatimin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e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pavlefshmerise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se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vendimit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te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Asamblese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se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Ortakeve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te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shoqerise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“M…”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sh.p.k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. dt. 12. 09. 2015, per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ndryshimin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e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administratorit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te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shoqerise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duke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sjelle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per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pasoje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dhe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pavlefshmerine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e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regjistrimit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te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realizuar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nga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QKR ne dt. 17. 09. 2015,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si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dhe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urdherimin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e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fshirjes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se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ketij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regjistrimi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nga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aktet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e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shoqerise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prane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Bookman Old Style" panose="02050604050505020204" pitchFamily="18" charset="0"/>
              </a:rPr>
              <a:t> QKR-se. </a:t>
            </a:r>
          </a:p>
          <a:p>
            <a:pPr marL="0" indent="0">
              <a:buNone/>
            </a:pPr>
            <a:endParaRPr lang="en-US" sz="1800" dirty="0">
              <a:latin typeface="Bookman Old Style" panose="02050604050505020204" pitchFamily="18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Nr: 785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Vendimi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datë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08. 02. 2016,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Gjykata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e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Shkllës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së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Parë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Tiranë</a:t>
            </a:r>
            <a:r>
              <a:rPr lang="en-US" sz="1800" dirty="0">
                <a:effectLst/>
                <a:latin typeface="Bookman Old Style" panose="0205060405050502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35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5D2D9-9882-4BE7-9ACE-6076F43A2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Cështje</a:t>
            </a:r>
            <a:r>
              <a:rPr lang="en-US" b="1" dirty="0"/>
              <a:t>  </a:t>
            </a:r>
            <a:r>
              <a:rPr lang="en-US" b="1" dirty="0" err="1"/>
              <a:t>praktike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26999-EDC8-40E5-8509-46CDB8859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q-A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sq-AL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 interpretim t</a:t>
            </a:r>
            <a:r>
              <a:rPr lang="sq-A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sq-AL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pikës 3 të nenit 151 </a:t>
            </a:r>
            <a:r>
              <a:rPr lang="en-US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a) </a:t>
            </a:r>
            <a:r>
              <a:rPr lang="sq-AL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mbi k</a:t>
            </a:r>
            <a:r>
              <a:rPr lang="sq-A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sq-AL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bie legjitimimi aktiv dhe ai pasiv në çështjet me objekt anulimin e vendimit t</a:t>
            </a:r>
            <a:r>
              <a:rPr lang="sq-A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sq-AL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organeve t</a:t>
            </a:r>
            <a:r>
              <a:rPr lang="sq-A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sq-AL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administrimit dhe </a:t>
            </a:r>
            <a:r>
              <a:rPr lang="en-US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sq-AL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çfarë duhet t</a:t>
            </a:r>
            <a:r>
              <a:rPr lang="sq-A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sq-AL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vendos</a:t>
            </a:r>
            <a:r>
              <a:rPr lang="sq-A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sq-AL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gjykata në varësi t</a:t>
            </a:r>
            <a:r>
              <a:rPr lang="sq-A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sq-AL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pranimit ose rrëzimit të kërkesës padisë</a:t>
            </a:r>
            <a:r>
              <a:rPr lang="sq-A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173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48845-DCC4-4F18-BCB9-FD2072E3C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Kazus</a:t>
            </a:r>
            <a:r>
              <a:rPr lang="en-US" b="1" dirty="0"/>
              <a:t> </a:t>
            </a:r>
            <a:r>
              <a:rPr lang="en-US" b="1" dirty="0" err="1"/>
              <a:t>Praktik</a:t>
            </a:r>
            <a:r>
              <a:rPr lang="en-US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44B75-14DD-4C48-AB4D-2CAB72063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Bookman Old Style" panose="02050604050505020204" pitchFamily="18" charset="0"/>
            </a:endParaRPr>
          </a:p>
          <a:p>
            <a:r>
              <a:rPr lang="en-US" sz="2000" b="1" dirty="0" err="1">
                <a:latin typeface="Bookman Old Style" panose="02050604050505020204" pitchFamily="18" charset="0"/>
              </a:rPr>
              <a:t>Rrethanat</a:t>
            </a:r>
            <a:r>
              <a:rPr lang="en-US" sz="2000" b="1" dirty="0">
                <a:latin typeface="Bookman Old Style" panose="02050604050505020204" pitchFamily="18" charset="0"/>
              </a:rPr>
              <a:t> e </a:t>
            </a:r>
            <a:r>
              <a:rPr lang="en-US" sz="2000" b="1" dirty="0" err="1">
                <a:latin typeface="Bookman Old Style" panose="02050604050505020204" pitchFamily="18" charset="0"/>
              </a:rPr>
              <a:t>cështjes</a:t>
            </a:r>
            <a:r>
              <a:rPr lang="en-US" sz="2000" b="1" dirty="0">
                <a:latin typeface="Bookman Old Style" panose="02050604050505020204" pitchFamily="18" charset="0"/>
              </a:rPr>
              <a:t> : </a:t>
            </a:r>
            <a:r>
              <a:rPr lang="en-US" sz="2000" dirty="0" err="1">
                <a:latin typeface="Bookman Old Style" panose="02050604050505020204" pitchFamily="18" charset="0"/>
              </a:rPr>
              <a:t>Ortaku</a:t>
            </a:r>
            <a:r>
              <a:rPr lang="en-US" sz="2000" dirty="0">
                <a:latin typeface="Bookman Old Style" panose="02050604050505020204" pitchFamily="18" charset="0"/>
              </a:rPr>
              <a:t> me 75 % </a:t>
            </a:r>
            <a:r>
              <a:rPr lang="en-US" sz="2000" dirty="0" err="1">
                <a:latin typeface="Bookman Old Style" panose="02050604050505020204" pitchFamily="18" charset="0"/>
              </a:rPr>
              <a:t>të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pjesmarjes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në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shoqëri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njëkohësisht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dhe</a:t>
            </a:r>
            <a:r>
              <a:rPr lang="en-US" sz="2000" dirty="0">
                <a:latin typeface="Bookman Old Style" panose="02050604050505020204" pitchFamily="18" charset="0"/>
              </a:rPr>
              <a:t> administrator i </a:t>
            </a:r>
            <a:r>
              <a:rPr lang="en-US" sz="2000" dirty="0" err="1">
                <a:latin typeface="Bookman Old Style" panose="02050604050505020204" pitchFamily="18" charset="0"/>
              </a:rPr>
              <a:t>shoqërisë</a:t>
            </a:r>
            <a:r>
              <a:rPr lang="en-US" sz="2000" dirty="0">
                <a:latin typeface="Bookman Old Style" panose="02050604050505020204" pitchFamily="18" charset="0"/>
              </a:rPr>
              <a:t> ka </a:t>
            </a:r>
            <a:r>
              <a:rPr lang="en-US" sz="2000" dirty="0" err="1">
                <a:latin typeface="Bookman Old Style" panose="02050604050505020204" pitchFamily="18" charset="0"/>
              </a:rPr>
              <a:t>votuar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në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asamblenë</a:t>
            </a:r>
            <a:r>
              <a:rPr lang="en-US" sz="2000" dirty="0">
                <a:latin typeface="Bookman Old Style" panose="02050604050505020204" pitchFamily="18" charset="0"/>
              </a:rPr>
              <a:t> e </a:t>
            </a:r>
            <a:r>
              <a:rPr lang="en-US" sz="2000" dirty="0" err="1">
                <a:latin typeface="Bookman Old Style" panose="02050604050505020204" pitchFamily="18" charset="0"/>
              </a:rPr>
              <a:t>shoqërisë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dhe</a:t>
            </a:r>
            <a:r>
              <a:rPr lang="en-US" sz="2000" dirty="0">
                <a:latin typeface="Bookman Old Style" panose="02050604050505020204" pitchFamily="18" charset="0"/>
              </a:rPr>
              <a:t> ka </a:t>
            </a:r>
            <a:r>
              <a:rPr lang="en-US" sz="2000" dirty="0" err="1">
                <a:latin typeface="Bookman Old Style" panose="02050604050505020204" pitchFamily="18" charset="0"/>
              </a:rPr>
              <a:t>marë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vendim</a:t>
            </a:r>
            <a:r>
              <a:rPr lang="en-US" sz="2000" dirty="0">
                <a:latin typeface="Bookman Old Style" panose="02050604050505020204" pitchFamily="18" charset="0"/>
              </a:rPr>
              <a:t> pro </a:t>
            </a:r>
            <a:r>
              <a:rPr lang="en-US" sz="2000" dirty="0" err="1">
                <a:latin typeface="Bookman Old Style" panose="02050604050505020204" pitchFamily="18" charset="0"/>
              </a:rPr>
              <a:t>ndryshimit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të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kompetencave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të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administrimit</a:t>
            </a:r>
            <a:r>
              <a:rPr lang="en-US" sz="2000" dirty="0">
                <a:latin typeface="Bookman Old Style" panose="02050604050505020204" pitchFamily="18" charset="0"/>
              </a:rPr>
              <a:t>. </a:t>
            </a:r>
          </a:p>
          <a:p>
            <a:r>
              <a:rPr lang="en-US" sz="2000" dirty="0" err="1">
                <a:latin typeface="Bookman Old Style" panose="02050604050505020204" pitchFamily="18" charset="0"/>
              </a:rPr>
              <a:t>Ortaku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që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qërfaqëson</a:t>
            </a:r>
            <a:r>
              <a:rPr lang="en-US" sz="2000" dirty="0">
                <a:latin typeface="Bookman Old Style" panose="02050604050505020204" pitchFamily="18" charset="0"/>
              </a:rPr>
              <a:t> 25 % </a:t>
            </a:r>
            <a:r>
              <a:rPr lang="en-US" sz="2000" dirty="0" err="1">
                <a:latin typeface="Bookman Old Style" panose="02050604050505020204" pitchFamily="18" charset="0"/>
              </a:rPr>
              <a:t>të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pjesmarjes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në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kapitalin</a:t>
            </a:r>
            <a:r>
              <a:rPr lang="en-US" sz="2000" dirty="0">
                <a:latin typeface="Bookman Old Style" panose="02050604050505020204" pitchFamily="18" charset="0"/>
              </a:rPr>
              <a:t> e </a:t>
            </a:r>
            <a:r>
              <a:rPr lang="en-US" sz="2000" dirty="0" err="1">
                <a:latin typeface="Bookman Old Style" panose="02050604050505020204" pitchFamily="18" charset="0"/>
              </a:rPr>
              <a:t>shoqërisë</a:t>
            </a:r>
            <a:r>
              <a:rPr lang="en-US" sz="2000" dirty="0">
                <a:latin typeface="Bookman Old Style" panose="02050604050505020204" pitchFamily="18" charset="0"/>
              </a:rPr>
              <a:t> ka </a:t>
            </a:r>
            <a:r>
              <a:rPr lang="en-US" sz="2000" dirty="0" err="1">
                <a:latin typeface="Bookman Old Style" panose="02050604050505020204" pitchFamily="18" charset="0"/>
              </a:rPr>
              <a:t>ngritur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këtë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padi</a:t>
            </a:r>
            <a:r>
              <a:rPr lang="en-US" sz="2000" dirty="0">
                <a:latin typeface="Bookman Old Style" panose="02050604050505020204" pitchFamily="18" charset="0"/>
              </a:rPr>
              <a:t> me </a:t>
            </a:r>
            <a:r>
              <a:rPr lang="en-US" sz="2000" dirty="0" err="1">
                <a:latin typeface="Bookman Old Style" panose="02050604050505020204" pitchFamily="18" charset="0"/>
              </a:rPr>
              <a:t>objekt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dhe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shkak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ligjor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si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më</a:t>
            </a:r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</a:rPr>
              <a:t>poshtë</a:t>
            </a:r>
            <a:r>
              <a:rPr lang="en-US" sz="2000" dirty="0">
                <a:latin typeface="Bookman Old Style" panose="02050604050505020204" pitchFamily="18" charset="0"/>
              </a:rPr>
              <a:t> : </a:t>
            </a:r>
          </a:p>
          <a:p>
            <a:r>
              <a:rPr lang="en-US" sz="2000" b="1" dirty="0" err="1">
                <a:effectLst/>
                <a:latin typeface="Bookman Old Style" panose="02050604050505020204" pitchFamily="18" charset="0"/>
                <a:ea typeface="Arial Unicode MS"/>
              </a:rPr>
              <a:t>Objekti</a:t>
            </a:r>
            <a:r>
              <a:rPr lang="en-US" sz="2000" b="1" dirty="0">
                <a:effectLst/>
                <a:latin typeface="Bookman Old Style" panose="02050604050505020204" pitchFamily="18" charset="0"/>
                <a:ea typeface="Arial Unicode MS"/>
              </a:rPr>
              <a:t> </a:t>
            </a:r>
            <a:r>
              <a:rPr lang="en-US" sz="2000" b="1" dirty="0" err="1">
                <a:effectLst/>
                <a:latin typeface="Bookman Old Style" panose="02050604050505020204" pitchFamily="18" charset="0"/>
                <a:ea typeface="Arial Unicode MS"/>
              </a:rPr>
              <a:t>Padisë</a:t>
            </a:r>
            <a:r>
              <a:rPr lang="en-US" sz="2000" b="1" dirty="0">
                <a:effectLst/>
                <a:latin typeface="Bookman Old Style" panose="02050604050505020204" pitchFamily="18" charset="0"/>
                <a:ea typeface="Arial Unicode MS"/>
              </a:rPr>
              <a:t> : </a:t>
            </a:r>
            <a:r>
              <a:rPr lang="sq-AL" sz="2000" dirty="0">
                <a:effectLst/>
                <a:latin typeface="Bookman Old Style" panose="02050604050505020204" pitchFamily="18" charset="0"/>
                <a:ea typeface="Arial Unicode MS"/>
              </a:rPr>
              <a:t>Konstatimin e pavlefshmërisë absolute të vendimit të datës 16.11.2022 të Asamblesë së Përgjithshme të Ortakëve të Shoqërisë "A</a:t>
            </a:r>
            <a:r>
              <a:rPr lang="en-US" sz="2000" dirty="0">
                <a:effectLst/>
                <a:latin typeface="Bookman Old Style" panose="02050604050505020204" pitchFamily="18" charset="0"/>
                <a:ea typeface="Arial Unicode MS"/>
              </a:rPr>
              <a:t>….</a:t>
            </a:r>
            <a:r>
              <a:rPr lang="sq-AL" sz="2000" dirty="0">
                <a:effectLst/>
                <a:latin typeface="Bookman Old Style" panose="02050604050505020204" pitchFamily="18" charset="0"/>
                <a:ea typeface="Arial Unicode MS"/>
              </a:rPr>
              <a:t>" shpk në lidhje me kompetencat e administratorit të shoqërisë dhe vazhdimin e administrimit të shoqërisë në të njëjtat kushte para daljes së këtij</a:t>
            </a:r>
            <a:r>
              <a:rPr lang="en-US" sz="2000" dirty="0">
                <a:latin typeface="Bookman Old Style" panose="02050604050505020204" pitchFamily="18" charset="0"/>
                <a:ea typeface="Arial Unicode MS"/>
              </a:rPr>
              <a:t>.</a:t>
            </a:r>
          </a:p>
          <a:p>
            <a:r>
              <a:rPr lang="en-US" sz="2000" b="1" dirty="0" err="1">
                <a:effectLst/>
                <a:latin typeface="Bookman Old Style" panose="02050604050505020204" pitchFamily="18" charset="0"/>
                <a:ea typeface="Arial Unicode MS"/>
              </a:rPr>
              <a:t>Argumen</a:t>
            </a:r>
            <a:r>
              <a:rPr lang="en-US" sz="2000" b="1" dirty="0" err="1">
                <a:latin typeface="Bookman Old Style" panose="02050604050505020204" pitchFamily="18" charset="0"/>
                <a:ea typeface="Arial Unicode MS"/>
              </a:rPr>
              <a:t>ti</a:t>
            </a:r>
            <a:r>
              <a:rPr lang="en-US" sz="2000" b="1" dirty="0">
                <a:latin typeface="Bookman Old Style" panose="02050604050505020204" pitchFamily="18" charset="0"/>
                <a:ea typeface="Arial Unicode MS"/>
              </a:rPr>
              <a:t> i </a:t>
            </a:r>
            <a:r>
              <a:rPr lang="en-US" sz="2000" b="1" dirty="0" err="1">
                <a:latin typeface="Bookman Old Style" panose="02050604050505020204" pitchFamily="18" charset="0"/>
                <a:ea typeface="Arial Unicode MS"/>
              </a:rPr>
              <a:t>Paditësit</a:t>
            </a:r>
            <a:r>
              <a:rPr lang="en-US" sz="2000" b="1" dirty="0">
                <a:latin typeface="Bookman Old Style" panose="02050604050505020204" pitchFamily="18" charset="0"/>
                <a:ea typeface="Arial Unicode MS"/>
              </a:rPr>
              <a:t> : </a:t>
            </a:r>
            <a:r>
              <a:rPr lang="en-US" sz="2000" dirty="0" err="1">
                <a:latin typeface="Bookman Old Style" panose="02050604050505020204" pitchFamily="18" charset="0"/>
                <a:ea typeface="Arial Unicode MS"/>
              </a:rPr>
              <a:t>Janë</a:t>
            </a:r>
            <a:r>
              <a:rPr lang="en-US" sz="2000" dirty="0">
                <a:latin typeface="Bookman Old Style" panose="02050604050505020204" pitchFamily="18" charset="0"/>
                <a:ea typeface="Arial Unicode MS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Arial Unicode MS"/>
              </a:rPr>
              <a:t>për</a:t>
            </a:r>
            <a:r>
              <a:rPr lang="en-US" sz="2000" dirty="0">
                <a:effectLst/>
                <a:latin typeface="Bookman Old Style" panose="02050604050505020204" pitchFamily="18" charset="0"/>
                <a:ea typeface="Arial Unicode MS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Arial Unicode MS"/>
              </a:rPr>
              <a:t>shkelur</a:t>
            </a:r>
            <a:r>
              <a:rPr lang="en-US" sz="2000" dirty="0">
                <a:effectLst/>
                <a:latin typeface="Bookman Old Style" panose="02050604050505020204" pitchFamily="18" charset="0"/>
                <a:ea typeface="Arial Unicode MS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Arial Unicode MS"/>
              </a:rPr>
              <a:t>rregullat</a:t>
            </a:r>
            <a:r>
              <a:rPr lang="en-US" sz="2000" dirty="0">
                <a:effectLst/>
                <a:latin typeface="Bookman Old Style" panose="02050604050505020204" pitchFamily="18" charset="0"/>
                <a:ea typeface="Arial Unicode MS"/>
              </a:rPr>
              <a:t> me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Arial Unicode MS"/>
              </a:rPr>
              <a:t>natyrë</a:t>
            </a:r>
            <a:r>
              <a:rPr lang="en-US" sz="2000" dirty="0">
                <a:effectLst/>
                <a:latin typeface="Bookman Old Style" panose="02050604050505020204" pitchFamily="18" charset="0"/>
                <a:ea typeface="Arial Unicode MS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Arial Unicode MS"/>
              </a:rPr>
              <a:t>proceduriale</a:t>
            </a:r>
            <a:r>
              <a:rPr lang="en-US" sz="2000" dirty="0">
                <a:effectLst/>
                <a:latin typeface="Bookman Old Style" panose="02050604050505020204" pitchFamily="18" charset="0"/>
                <a:ea typeface="Arial Unicode MS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Arial Unicode MS"/>
              </a:rPr>
              <a:t>për</a:t>
            </a:r>
            <a:r>
              <a:rPr lang="en-US" sz="2000" dirty="0">
                <a:effectLst/>
                <a:latin typeface="Bookman Old Style" panose="02050604050505020204" pitchFamily="18" charset="0"/>
                <a:ea typeface="Arial Unicode MS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Arial Unicode MS"/>
              </a:rPr>
              <a:t>shkak</a:t>
            </a:r>
            <a:r>
              <a:rPr lang="en-US" sz="2000" dirty="0">
                <a:effectLst/>
                <a:latin typeface="Bookman Old Style" panose="02050604050505020204" pitchFamily="18" charset="0"/>
                <a:ea typeface="Arial Unicode MS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Arial Unicode MS"/>
              </a:rPr>
              <a:t>të</a:t>
            </a:r>
            <a:r>
              <a:rPr lang="en-US" sz="2000" dirty="0">
                <a:effectLst/>
                <a:latin typeface="Bookman Old Style" panose="02050604050505020204" pitchFamily="18" charset="0"/>
                <a:ea typeface="Arial Unicode MS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Arial Unicode MS"/>
              </a:rPr>
              <a:t>votimit</a:t>
            </a:r>
            <a:r>
              <a:rPr lang="en-US" sz="2000" dirty="0">
                <a:effectLst/>
                <a:latin typeface="Bookman Old Style" panose="02050604050505020204" pitchFamily="18" charset="0"/>
                <a:ea typeface="Arial Unicode MS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Arial Unicode MS"/>
              </a:rPr>
              <a:t>nga</a:t>
            </a:r>
            <a:r>
              <a:rPr lang="en-US" sz="2000" dirty="0">
                <a:effectLst/>
                <a:latin typeface="Bookman Old Style" panose="02050604050505020204" pitchFamily="18" charset="0"/>
                <a:ea typeface="Arial Unicode MS"/>
              </a:rPr>
              <a:t> ana e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Arial Unicode MS"/>
              </a:rPr>
              <a:t>ortakut</a:t>
            </a:r>
            <a:r>
              <a:rPr lang="en-US" sz="2000" dirty="0">
                <a:effectLst/>
                <a:latin typeface="Bookman Old Style" panose="02050604050505020204" pitchFamily="18" charset="0"/>
                <a:ea typeface="Arial Unicode MS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Arial Unicode MS"/>
              </a:rPr>
              <a:t>të</a:t>
            </a:r>
            <a:r>
              <a:rPr lang="en-US" sz="2000" dirty="0">
                <a:effectLst/>
                <a:latin typeface="Bookman Old Style" panose="02050604050505020204" pitchFamily="18" charset="0"/>
                <a:ea typeface="Arial Unicode MS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Arial Unicode MS"/>
              </a:rPr>
              <a:t>shumicës</a:t>
            </a:r>
            <a:r>
              <a:rPr lang="en-US" sz="2000" dirty="0">
                <a:latin typeface="Bookman Old Style" panose="02050604050505020204" pitchFamily="18" charset="0"/>
                <a:ea typeface="Arial Unicode MS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  <a:ea typeface="Arial Unicode MS"/>
              </a:rPr>
              <a:t>pasi</a:t>
            </a:r>
            <a:r>
              <a:rPr lang="en-US" sz="2000" dirty="0">
                <a:latin typeface="Bookman Old Style" panose="02050604050505020204" pitchFamily="18" charset="0"/>
                <a:ea typeface="Arial Unicode MS"/>
              </a:rPr>
              <a:t> ai </a:t>
            </a:r>
            <a:r>
              <a:rPr lang="en-US" sz="2000" dirty="0" err="1">
                <a:latin typeface="Bookman Old Style" panose="02050604050505020204" pitchFamily="18" charset="0"/>
                <a:ea typeface="Arial Unicode MS"/>
              </a:rPr>
              <a:t>është</a:t>
            </a:r>
            <a:r>
              <a:rPr lang="en-US" sz="2000" dirty="0">
                <a:latin typeface="Bookman Old Style" panose="02050604050505020204" pitchFamily="18" charset="0"/>
                <a:ea typeface="Arial Unicode MS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  <a:ea typeface="Arial Unicode MS"/>
              </a:rPr>
              <a:t>njëkohësisht</a:t>
            </a:r>
            <a:r>
              <a:rPr lang="en-US" sz="2000" dirty="0">
                <a:latin typeface="Bookman Old Style" panose="02050604050505020204" pitchFamily="18" charset="0"/>
                <a:ea typeface="Arial Unicode MS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  <a:ea typeface="Arial Unicode MS"/>
              </a:rPr>
              <a:t>dhe</a:t>
            </a:r>
            <a:r>
              <a:rPr lang="en-US" sz="2000" dirty="0">
                <a:latin typeface="Bookman Old Style" panose="02050604050505020204" pitchFamily="18" charset="0"/>
                <a:ea typeface="Arial Unicode MS"/>
              </a:rPr>
              <a:t> </a:t>
            </a:r>
            <a:r>
              <a:rPr lang="en-US" sz="2000" dirty="0" err="1">
                <a:latin typeface="Bookman Old Style" panose="02050604050505020204" pitchFamily="18" charset="0"/>
                <a:ea typeface="Arial Unicode MS"/>
              </a:rPr>
              <a:t>adiministrator</a:t>
            </a:r>
            <a:r>
              <a:rPr lang="en-US" sz="2000" dirty="0">
                <a:latin typeface="Bookman Old Style" panose="02050604050505020204" pitchFamily="18" charset="0"/>
                <a:ea typeface="Arial Unicode MS"/>
              </a:rPr>
              <a:t> i </a:t>
            </a:r>
            <a:r>
              <a:rPr lang="en-US" sz="2000" dirty="0" err="1">
                <a:latin typeface="Bookman Old Style" panose="02050604050505020204" pitchFamily="18" charset="0"/>
                <a:ea typeface="Arial Unicode MS"/>
              </a:rPr>
              <a:t>shoqërisë</a:t>
            </a:r>
            <a:r>
              <a:rPr lang="en-US" sz="2000" dirty="0">
                <a:latin typeface="Bookman Old Style" panose="02050604050505020204" pitchFamily="18" charset="0"/>
                <a:ea typeface="Arial Unicode MS"/>
              </a:rPr>
              <a:t>. </a:t>
            </a:r>
            <a:r>
              <a:rPr lang="en-US" sz="2000" dirty="0">
                <a:effectLst/>
                <a:latin typeface="Bookman Old Style" panose="02050604050505020204" pitchFamily="18" charset="0"/>
                <a:ea typeface="Arial Unicode MS"/>
              </a:rPr>
              <a:t> </a:t>
            </a:r>
            <a:endParaRPr lang="en-US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279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595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Bookman Old Style</vt:lpstr>
      <vt:lpstr>Calibri</vt:lpstr>
      <vt:lpstr>Calibri Light</vt:lpstr>
      <vt:lpstr>Times New Roman</vt:lpstr>
      <vt:lpstr>Office Theme</vt:lpstr>
      <vt:lpstr>QUIZ</vt:lpstr>
      <vt:lpstr>QUIZ </vt:lpstr>
      <vt:lpstr>QUIZ </vt:lpstr>
      <vt:lpstr>QUIZ </vt:lpstr>
      <vt:lpstr>Cështje  praktike</vt:lpstr>
      <vt:lpstr>Kazus Praktik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</dc:title>
  <dc:creator>Artan Hajdari</dc:creator>
  <cp:lastModifiedBy>Rudina</cp:lastModifiedBy>
  <cp:revision>10</cp:revision>
  <dcterms:created xsi:type="dcterms:W3CDTF">2025-04-01T16:00:22Z</dcterms:created>
  <dcterms:modified xsi:type="dcterms:W3CDTF">2025-04-04T14:15:10Z</dcterms:modified>
</cp:coreProperties>
</file>