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87E20-CEF0-4A84-87F5-6C6B33FCAAB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8313-B857-4A7C-9B79-EA23D3D28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7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0204-F48F-4689-AF79-DED0031B4B8C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4C16-745E-490D-ACBE-B1C8B174D5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7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ABF8E-A702-4507-8E8B-4D536A3E2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5203"/>
            <a:ext cx="9144000" cy="1563034"/>
          </a:xfrm>
        </p:spPr>
        <p:txBody>
          <a:bodyPr anchor="b">
            <a:noAutofit/>
          </a:bodyPr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0FD255-D9F1-4B88-BB87-32CADC85E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5988"/>
            <a:ext cx="9144000" cy="1043609"/>
          </a:xfrm>
        </p:spPr>
        <p:txBody>
          <a:bodyPr/>
          <a:lstStyle>
            <a:lvl1pPr marL="0" indent="0" algn="ctr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2D1535-1637-4B36-989D-D52BEC5E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7" y="6470631"/>
            <a:ext cx="2743200" cy="3651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GB"/>
              <a:t>www.coe.int/cybercrime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81BB2A-144C-4EA4-8B5F-766A1035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3" y="6470630"/>
            <a:ext cx="2743200" cy="3651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B1D9BA23-6223-4617-9598-728E7A9462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24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C887A0-FF8C-4BA2-B239-1287D46F6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9A82B0-300A-44E9-9F5A-878AF7BC7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BF13A3-ECB4-4B60-B785-FA9CEE2A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www.coe.int/cybercrime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B403D-24B3-4374-8BBA-1B32CBE6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5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12F1B-BD14-443A-8D0B-F2E86047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02F08A-E1DE-4570-9355-50DC3F5DD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8B6C54-E857-4688-8BED-6C07EE2DC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www.coe.int/cybercrime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E5DA1A-A5B8-4920-A9CF-39AFCC62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9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E761A8-7BCE-4578-A52D-3D0AB4AD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A9E2AF-983F-4FF5-9D75-A7977C90F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75775"/>
            <a:ext cx="5181600" cy="360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96853E-678C-44C3-BFE7-3526360D2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75775"/>
            <a:ext cx="5181600" cy="360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826CB5-DC3F-4C95-A8A8-5914BF46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www.coe.int/cybercrime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33B7A1-BDE6-4E3D-A5AC-55F538D0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709F5-C56C-4F7D-8F29-31C9FE41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878D743-D25B-45A6-ACEC-70E1F328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www.coe.int/cybercrime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FB3A7A0-6868-4B48-895F-D2BB6C09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7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3BE15E5-49F2-4C9B-BEB8-E06A1BA0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www.coe.int/cybercrime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512758-8157-4415-A225-9F639F06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5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62BF7-9AB1-45A0-99CA-40D83E31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29559"/>
            <a:ext cx="3932237" cy="10303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192B6E-BC7F-4266-B9A1-6AA0C4651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29556"/>
            <a:ext cx="6172200" cy="44314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527B0D-F5CC-419C-938D-CD9FB7376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59868"/>
            <a:ext cx="3932237" cy="340912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486430-719A-422F-876B-43513CDF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www.coe.int/cybercrime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57F7B5-3BC4-4ABA-968D-B7A6A0BC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2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C37F18-4598-47BE-A080-E256B96A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1224"/>
            <a:ext cx="3932237" cy="98147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E9E2B2-7150-415E-9FF8-EA65FD881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71224"/>
            <a:ext cx="6172200" cy="428982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F216A4-F985-4119-A46A-4F34B3E9B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FBAD67-0A21-4572-A95C-65885B41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www.coe.int/cybercrime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317742-1C64-4E92-A9CC-B3630CE8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5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A6623E4-09F6-44A1-8EC3-B0714BDDC971}"/>
              </a:ext>
            </a:extLst>
          </p:cNvPr>
          <p:cNvSpPr/>
          <p:nvPr userDrawn="1"/>
        </p:nvSpPr>
        <p:spPr>
          <a:xfrm>
            <a:off x="0" y="6419919"/>
            <a:ext cx="12191998" cy="438081"/>
          </a:xfrm>
          <a:prstGeom prst="rect">
            <a:avLst/>
          </a:prstGeom>
          <a:gradFill flip="none" rotWithShape="1">
            <a:gsLst>
              <a:gs pos="0">
                <a:srgbClr val="2F618F">
                  <a:shade val="30000"/>
                  <a:satMod val="115000"/>
                </a:srgbClr>
              </a:gs>
              <a:gs pos="50000">
                <a:srgbClr val="2F618F">
                  <a:shade val="67500"/>
                  <a:satMod val="115000"/>
                </a:srgbClr>
              </a:gs>
              <a:gs pos="100000">
                <a:srgbClr val="2F618F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1F6F09A-5FB2-4BD4-B0D2-B85F1A6D5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439"/>
            <a:ext cx="10515600" cy="907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FA3B5B-7A8A-4CA8-A2E7-30D5A77BC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91685"/>
            <a:ext cx="10515600" cy="3485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813316-9A1D-482B-A304-A853204A6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64687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GB"/>
              <a:t>www.coe.int/cybercrime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B60CAE-468A-4E7E-B51B-62244565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3" y="64687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B1D9BA23-6223-4617-9598-728E7A9462B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66A88AE-FBCF-44BD-A1A0-A72E47EF78A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4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A24BEE-F080-4497-B183-2AA405912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0327"/>
            <a:ext cx="8845118" cy="1944826"/>
          </a:xfrm>
        </p:spPr>
        <p:txBody>
          <a:bodyPr/>
          <a:lstStyle/>
          <a:p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Shfrytëzimi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miturve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metodat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praktikës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gjyqësore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Problematikat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sfidat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luftën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kundër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shfrytëzimit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miturve</a:t>
            </a:r>
            <a:r>
              <a:rPr lang="en-GB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A3C767-8F6C-4238-A52C-53F1945DE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074"/>
            <a:ext cx="9144000" cy="1944826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DENISA ASKO,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Prokuror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Prokuroria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pranë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Gjykatës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Shkallës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Parë</a:t>
            </a:r>
            <a:r>
              <a:rPr lang="en-GB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Tiranë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Tiranë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D77E1A-6E83-4ECF-810B-CE5090C0F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1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8FF612B-21F4-C088-0581-43008ED6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950" y="207624"/>
            <a:ext cx="4841243" cy="83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2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8B4B34-4EBF-46A2-B5F2-CE5462CC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535837"/>
            <a:ext cx="11007571" cy="464112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1989: Neni 1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KDF-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përcakton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se, “[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qëllimet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kësaj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Konvente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nënkupton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qenie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njerëzore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moshën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tetëmbëdhjetë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vjeç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përveç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nëse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sipas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ligjit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fuqi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fëmija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pjekuria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arrihet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herët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1999: Neni 2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Konventës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 182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Organizatës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Ndërkombëtare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Punës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(ILO)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format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këqija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punës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(WFCL) (ILO C182)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përcakton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do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zbatohet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moshën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vjeç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2000: Neni 3(d)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Protokollit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Parandalimin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Shtypjen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Ndëshkimin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Trafikimit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Njerëzve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veçanërisht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duke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plotësuar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Konventën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OKB-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Organizuar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Transnacional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(“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Protokolli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Palermos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”), 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përkufizon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person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vjeç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GB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2001: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Konventa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Këshillit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Evropës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kibernetik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(“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Konventa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Budapestit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përdor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termin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bëjë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pornografinë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fëmijëve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thekson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ai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gjithë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vjeç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Megjithatë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shtet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kërkojë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kufi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moshe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ulët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cili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jetë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më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16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vjet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2007: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Konventa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Lanzarote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përcakton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nenin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3(a) se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është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çdo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person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nën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moshen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 </a:t>
            </a:r>
            <a:r>
              <a:rPr lang="en-GB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vjeç</a:t>
            </a:r>
            <a:r>
              <a:rPr lang="en-GB" sz="24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GB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6B0F37-B3A6-457D-90CA-5F704878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2</a:t>
            </a:fld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8C93CF0-6BAA-2FCD-466C-288B051BEFD1}"/>
              </a:ext>
            </a:extLst>
          </p:cNvPr>
          <p:cNvSpPr txBox="1"/>
          <p:nvPr/>
        </p:nvSpPr>
        <p:spPr>
          <a:xfrm>
            <a:off x="1305018" y="198629"/>
            <a:ext cx="108130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Terminologjia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Fëmijë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/ I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mitur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0772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7FDBCF-89D7-4F46-92AF-3CDFA2BFB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1438183"/>
            <a:ext cx="11202881" cy="51579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1989: KDF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referohet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formave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shfrytëzimit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mbrojtur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“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këto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Shtetet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veçanti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marrin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përshtatshme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dypalëshe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shumëpalëshe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parandaluar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(a)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Nxitja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shtrëngimi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përfshirja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aktivitet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paligjshëm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(b)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shfrytëzues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prostitucion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praktika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paligjshme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(c)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shfrytëzues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shfaqje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pornografike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2001: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Budapestit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lidhura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mitur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penalizon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elektronik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posedimit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shpërndarjes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pornografisë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duke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forcuar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instrumentat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ligjore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luftuar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përhapjes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internetit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shpjegues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Konventës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synohet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mbrojtja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2007: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Lanzarote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referohet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shfrytëzimit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preambulë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parashikohet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“[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 e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përfshirë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aktet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kryera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vendit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shkatërruese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shëndetin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zhvillimin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-social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tej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3(b) se “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shfrytëzimi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sjelljen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përmendur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nenet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kësaj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Konvente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2011: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Direktiva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BE-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2011/93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parashtron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veprave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lidhje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abuzimin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73FBF6-9B08-4F6A-8DA8-A6C505E4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3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3038DF6-FD0F-7990-0ABB-8BCD10318CE0}"/>
              </a:ext>
            </a:extLst>
          </p:cNvPr>
          <p:cNvSpPr txBox="1"/>
          <p:nvPr/>
        </p:nvSpPr>
        <p:spPr>
          <a:xfrm>
            <a:off x="1162976" y="404038"/>
            <a:ext cx="103950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Terminologjia</a:t>
            </a: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dhuna</a:t>
            </a: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GB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shfrytëzimi</a:t>
            </a: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GB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abuzimi</a:t>
            </a: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GB" sz="3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pornografia</a:t>
            </a:r>
            <a:r>
              <a:rPr lang="en-GB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7976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469C25B6-EB6C-B355-CAA3-1FCAD1A8B8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863" y="1411550"/>
            <a:ext cx="6773662" cy="476541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adaptojë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legjislacion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nevojshme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përcaktojnë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sipas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ligjit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brendshëm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kryhet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mëposhtme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pornografisë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shpërndarjes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ofrimi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vënia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disponim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pornografisë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transmetimi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pornografisë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prokurimi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pornografisë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tjetër</a:t>
            </a:r>
            <a:endParaRPr lang="en-GB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zotërimi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pornografisë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nëpërmjet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memorizimit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dhënave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mësipërm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do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dallon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pamore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minoren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angazhohet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është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minoren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angazhuar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imazhe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realiste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prezantojnë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minoren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angazhuar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drejtime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qëllimin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mësipërm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minoren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do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gjithëpersonat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moshën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vjeç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megjithatë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kërkojë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moshe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vogël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cila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duhet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16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vjeç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rezervojë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drejtën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aplikojë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apo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pjesërisht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paragrafin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1(d)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1(e)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d </a:t>
            </a:r>
            <a:r>
              <a:rPr lang="en-GB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(c). 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56C6BA0-1444-C638-D0EB-E3C5FF669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46524" y="1411550"/>
            <a:ext cx="4758430" cy="476541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reklamimi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shitja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materialeve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pornografike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mjediset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përbëjnë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kundërvajtje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dënohen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burgim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ofrimi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vënia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dispozicion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shpërndarja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transmetimi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pornografisë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fëmijëve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aksesit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mënyrë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vetëdijshme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mjet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dënohet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burgim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Rekrutimi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shtrëngimi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bindja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një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shfaqje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pornografike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marrja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pjesë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shfaqje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pornografike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përfshijnë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dënohet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burgim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dhjetë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vjet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7F5464-3464-4CF9-B58E-73337C2C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4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DC69F6F-6406-B6E3-153E-8852E17E9816}"/>
              </a:ext>
            </a:extLst>
          </p:cNvPr>
          <p:cNvSpPr txBox="1"/>
          <p:nvPr/>
        </p:nvSpPr>
        <p:spPr>
          <a:xfrm>
            <a:off x="1908699" y="127039"/>
            <a:ext cx="88066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Konventa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 </a:t>
            </a:r>
            <a:r>
              <a:rPr lang="en-GB" sz="3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Budapestit</a:t>
            </a:r>
            <a:r>
              <a:rPr lang="en-GB" sz="3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3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neni</a:t>
            </a:r>
            <a:r>
              <a:rPr lang="en-GB" sz="3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Kodi </a:t>
            </a:r>
            <a:r>
              <a:rPr lang="en-GB" sz="3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enal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RSH–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neni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117 “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Pornografia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6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ED498-FD95-7CAA-C376-993728D4C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1348"/>
            <a:ext cx="10667260" cy="46056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Mungesa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përkufizimit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fëmijë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”-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objektive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kryerjes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veprës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penale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Specifikimi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përdorimit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term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përgjithshëm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shpjegues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"material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pornografik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>
              <a:buFontTx/>
              <a:buChar char="-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sjellje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seksuale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buFontTx/>
              <a:buChar char="-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Imazhe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sz="20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nuk</a:t>
            </a:r>
            <a:r>
              <a:rPr lang="en-GB" sz="20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përfshijnë</a:t>
            </a:r>
            <a:r>
              <a:rPr lang="en-GB" sz="20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fëmijë</a:t>
            </a:r>
            <a:r>
              <a:rPr lang="en-GB" sz="20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0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vërtetë</a:t>
            </a:r>
            <a:r>
              <a:rPr lang="en-GB" sz="200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Imazhe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modifikuara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personave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apo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edhe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krijuara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tërësisht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kompjuteri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95B89B-CC58-7A7A-2E65-EFBFE3D2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5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F9D18E-0243-F0EF-729C-251133F705FB}"/>
              </a:ext>
            </a:extLst>
          </p:cNvPr>
          <p:cNvSpPr txBox="1"/>
          <p:nvPr/>
        </p:nvSpPr>
        <p:spPr>
          <a:xfrm>
            <a:off x="2972539" y="213911"/>
            <a:ext cx="71657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Ndryshimet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0240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ED498-FD95-7CAA-C376-993728D4C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1348"/>
            <a:ext cx="10667260" cy="4605615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Shkalla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ërhapjes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automatizimi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Leht</a:t>
            </a: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ësia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aksesit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zhvillimi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teknologjik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Anonimiteti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darknet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Deepweb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Transportueshmëria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transferueshmëria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riviktimizimi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Juridiksioni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kompleksiteti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private,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bashkëpunimi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efektet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financiare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Natyra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e t</a:t>
            </a: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ë dhëna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elektronike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Identifikimi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viktimave</a:t>
            </a:r>
            <a:endParaRPr lang="en-GB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95B89B-CC58-7A7A-2E65-EFBFE3D2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6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F9D18E-0243-F0EF-729C-251133F705FB}"/>
              </a:ext>
            </a:extLst>
          </p:cNvPr>
          <p:cNvSpPr txBox="1"/>
          <p:nvPr/>
        </p:nvSpPr>
        <p:spPr>
          <a:xfrm>
            <a:off x="2655902" y="404038"/>
            <a:ext cx="648957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Problematikat</a:t>
            </a:r>
            <a:r>
              <a:rPr lang="en-GB" sz="3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30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hetimit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2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3F236B-411C-030D-AABE-281D2D721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57779"/>
            <a:ext cx="9912658" cy="4419184"/>
          </a:xfrm>
        </p:spPr>
        <p:txBody>
          <a:bodyPr>
            <a:normAutofit/>
          </a:bodyPr>
          <a:lstStyle/>
          <a:p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viteve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1980: 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v.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Hollandës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Subbings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v.Mbretërisë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Bashkuar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MC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v.Bullgarisë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Y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v.Sllovenisë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etj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Fillimisht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mw pas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rastet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nenit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KEDNJ</a:t>
            </a:r>
          </a:p>
          <a:p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Kroacisë</a:t>
            </a:r>
            <a:endParaRPr lang="en-GB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tjerët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kundër</a:t>
            </a:r>
            <a:r>
              <a:rPr lang="en-GB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Bullgarisë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993E69-3713-0D4E-6DA6-660B0F8A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7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8996C89-429D-D5A4-541E-41F71D50E516}"/>
              </a:ext>
            </a:extLst>
          </p:cNvPr>
          <p:cNvSpPr txBox="1"/>
          <p:nvPr/>
        </p:nvSpPr>
        <p:spPr>
          <a:xfrm>
            <a:off x="2592278" y="293810"/>
            <a:ext cx="648957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Jurisprudenca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 GJEDNJ</a:t>
            </a:r>
          </a:p>
        </p:txBody>
      </p:sp>
    </p:spTree>
    <p:extLst>
      <p:ext uri="{BB962C8B-B14F-4D97-AF65-F5344CB8AC3E}">
        <p14:creationId xmlns:p14="http://schemas.microsoft.com/office/powerpoint/2010/main" val="187693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A534F22-7BF5-0307-8FB9-7EB5C487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BA23-6223-4617-9598-728E7A9462B0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B91E122-5837-0B7F-F12F-72E90D43E520}"/>
              </a:ext>
            </a:extLst>
          </p:cNvPr>
          <p:cNvSpPr txBox="1"/>
          <p:nvPr/>
        </p:nvSpPr>
        <p:spPr>
          <a:xfrm>
            <a:off x="3048740" y="3242114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Faleminderit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vëmëndjen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5691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1214</Words>
  <Application>Microsoft Office PowerPoint</Application>
  <PresentationFormat>Custom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Shfrytëzimi seksual online i të miturve dhe metodat e hetimit. Raste të praktikës gjyqësore. Problematikat dhe sfidat në luftën kundër shfrytëzimit seksual të të miturve.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ELEFTERESCU Ana</dc:creator>
  <cp:lastModifiedBy>admin</cp:lastModifiedBy>
  <cp:revision>26</cp:revision>
  <cp:lastPrinted>2023-01-26T09:55:03Z</cp:lastPrinted>
  <dcterms:created xsi:type="dcterms:W3CDTF">2019-11-14T14:27:48Z</dcterms:created>
  <dcterms:modified xsi:type="dcterms:W3CDTF">2023-01-26T09:55:32Z</dcterms:modified>
</cp:coreProperties>
</file>