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90" r:id="rId13"/>
    <p:sldId id="289" r:id="rId14"/>
    <p:sldId id="291"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92" r:id="rId36"/>
    <p:sldId id="294" r:id="rId37"/>
    <p:sldId id="295" r:id="rId38"/>
    <p:sldId id="296" r:id="rId39"/>
    <p:sldId id="288" r:id="rId40"/>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9FD47F74-6BE4-494E-915C-ED13E823D23D}" type="datetimeFigureOut">
              <a:rPr lang="en-US" smtClean="0"/>
              <a:t>1/26/2023</a:t>
            </a:fld>
            <a:endParaRPr lang="en-US"/>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D75EA221-1C4E-48F3-9C46-8C55BC01CA8C}" type="slidenum">
              <a:rPr lang="en-US" smtClean="0"/>
              <a:t>‹#›</a:t>
            </a:fld>
            <a:endParaRPr lang="en-US"/>
          </a:p>
        </p:txBody>
      </p:sp>
    </p:spTree>
    <p:extLst>
      <p:ext uri="{BB962C8B-B14F-4D97-AF65-F5344CB8AC3E}">
        <p14:creationId xmlns:p14="http://schemas.microsoft.com/office/powerpoint/2010/main" val="23173166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303B25-EE34-4ACB-87CF-3E42901B5B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7950C86-E901-41E8-A53C-E36949D65F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19EE2DA-9A1F-418D-A7C0-84096BF06F7E}"/>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830A13CB-D9E4-4BB0-B551-A09598672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7682F2-D03A-491C-A936-30A020E062B0}"/>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391574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AA78FC-1F36-412E-8AC6-464A5B6158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42376E1-FD3F-4525-B7EA-217C375072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01AC71-0F45-41ED-9FB4-07A5C06B868A}"/>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17AE2B3C-729F-4B38-921B-E665FBA95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8FE339-55A9-48E0-8D00-8F8B0A6E4FE0}"/>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137107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A8A04D-7EA0-4D30-9CE3-D2D6CB13F2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4474D63-EBF9-4D88-BF0F-DBE075DA64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230082A-7E14-4218-B455-6492712F7EA2}"/>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5F2B89C0-B5A2-4AB0-949D-380A64A9C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29D786-9FCE-47D5-B58C-3D5B1CBFE957}"/>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392404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89F346-930B-41B9-8C0B-9C160A1BC7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C4F2537-26BF-40A8-99B8-9212B42F61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2EAD02-16C5-406F-BF51-9AFACB1F426F}"/>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ABD9C5C4-69B0-48B5-8EF4-915A3D265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AC6091F-3224-456F-9A6A-02BB0D730E66}"/>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20173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F529D-C011-4BA5-B338-64CE56B010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12B332E-E053-4DF5-B834-293786054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69C4E0A-6F5C-4C89-818A-AF210D88F24A}"/>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F475197E-4003-4AE0-B996-9688D53CC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3746A4-E725-4B54-A988-82C2E0793AE9}"/>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172451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64D26-F6DD-40BB-8F38-D57EA3C6E1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A6617AD-3E1A-4735-AFA3-DB081B244B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4B8EAC2-FF15-4704-891F-0C04ACEE36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D4A5DF0-D866-4F6D-9EEA-037FAC3265E6}"/>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6" name="Footer Placeholder 5">
            <a:extLst>
              <a:ext uri="{FF2B5EF4-FFF2-40B4-BE49-F238E27FC236}">
                <a16:creationId xmlns:a16="http://schemas.microsoft.com/office/drawing/2014/main" xmlns="" id="{A0A66BE1-31B0-4C79-BF28-7B6001A954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8D0C3D-4643-4520-BFCF-550DB3D47905}"/>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305635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359BC-3317-44AE-9E48-7BCDEE584C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6AC3B89-BE42-4345-A8F0-5E71A3C931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515D1E2-0518-48A9-AD59-4926AB1A85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AF8D5F2-DD8F-419B-A021-3F4420ABE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6989098-3015-4D4A-970C-9F72ECB002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36906DE-DF0F-4A54-A919-74CEF65530C9}"/>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8" name="Footer Placeholder 7">
            <a:extLst>
              <a:ext uri="{FF2B5EF4-FFF2-40B4-BE49-F238E27FC236}">
                <a16:creationId xmlns:a16="http://schemas.microsoft.com/office/drawing/2014/main" xmlns="" id="{79F0CF54-0ADD-44B1-A399-5F73801FC3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29802EF-5C50-4F3F-BA6F-40CF45B3E90F}"/>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40523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DD092-507E-4FD8-84DF-55A12D4AB5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FA0575E-A12B-4271-8F5F-B8488D980F60}"/>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4" name="Footer Placeholder 3">
            <a:extLst>
              <a:ext uri="{FF2B5EF4-FFF2-40B4-BE49-F238E27FC236}">
                <a16:creationId xmlns:a16="http://schemas.microsoft.com/office/drawing/2014/main" xmlns="" id="{6EAF83C9-D77D-48B4-B817-22626E5F32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D61BDA9-12FB-4ABE-B693-7D47CD0D079B}"/>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286189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DE740B0-1400-4D88-A648-586AC88186A2}"/>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3" name="Footer Placeholder 2">
            <a:extLst>
              <a:ext uri="{FF2B5EF4-FFF2-40B4-BE49-F238E27FC236}">
                <a16:creationId xmlns:a16="http://schemas.microsoft.com/office/drawing/2014/main" xmlns="" id="{B5CDDDB8-EE7E-4F96-B095-A6FA27B802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61171C8-90BC-4D50-B0F5-D22DD27B6AF3}"/>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371115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5AD6E-D927-46F5-8AA9-319211751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5F53AB6-19D7-4114-AC57-72EB309C69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61874BB-10D7-4FEB-B7AE-E72A6AB3D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C3C86F8-25F7-4BA4-BD1F-8A134DCC9606}"/>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6" name="Footer Placeholder 5">
            <a:extLst>
              <a:ext uri="{FF2B5EF4-FFF2-40B4-BE49-F238E27FC236}">
                <a16:creationId xmlns:a16="http://schemas.microsoft.com/office/drawing/2014/main" xmlns="" id="{A88CD3F1-2C72-42C8-9E0A-E60EBA72CE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7ED4544-8439-4A71-BD85-9CEF90F35169}"/>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159481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6C6F8-C377-42F2-BB20-B41270F6A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BAF673E-9FB0-4FB3-89F3-907F9A41FB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0E998DB-9023-4B66-8B63-43FF6297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5D90EA-0D9E-4BBD-ADD6-78099A9A54A1}"/>
              </a:ext>
            </a:extLst>
          </p:cNvPr>
          <p:cNvSpPr>
            <a:spLocks noGrp="1"/>
          </p:cNvSpPr>
          <p:nvPr>
            <p:ph type="dt" sz="half" idx="10"/>
          </p:nvPr>
        </p:nvSpPr>
        <p:spPr/>
        <p:txBody>
          <a:bodyPr/>
          <a:lstStyle/>
          <a:p>
            <a:fld id="{7D3415D1-CF3F-4979-9219-F8DAAFACB8E3}" type="datetimeFigureOut">
              <a:rPr lang="en-US" smtClean="0"/>
              <a:t>1/26/2023</a:t>
            </a:fld>
            <a:endParaRPr lang="en-US"/>
          </a:p>
        </p:txBody>
      </p:sp>
      <p:sp>
        <p:nvSpPr>
          <p:cNvPr id="6" name="Footer Placeholder 5">
            <a:extLst>
              <a:ext uri="{FF2B5EF4-FFF2-40B4-BE49-F238E27FC236}">
                <a16:creationId xmlns:a16="http://schemas.microsoft.com/office/drawing/2014/main" xmlns="" id="{52DED745-1D20-4FFF-95CF-269B42B3B9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FA4D9A4-2F4B-42A9-AE72-3B23E0DB5DBD}"/>
              </a:ext>
            </a:extLst>
          </p:cNvPr>
          <p:cNvSpPr>
            <a:spLocks noGrp="1"/>
          </p:cNvSpPr>
          <p:nvPr>
            <p:ph type="sldNum" sz="quarter" idx="12"/>
          </p:nvPr>
        </p:nvSpPr>
        <p:spPr/>
        <p:txBody>
          <a:bodyPr/>
          <a:lstStyle/>
          <a:p>
            <a:fld id="{D901ACCF-A68A-4828-998A-7A18B14796E3}" type="slidenum">
              <a:rPr lang="en-US" smtClean="0"/>
              <a:t>‹#›</a:t>
            </a:fld>
            <a:endParaRPr lang="en-US"/>
          </a:p>
        </p:txBody>
      </p:sp>
    </p:spTree>
    <p:extLst>
      <p:ext uri="{BB962C8B-B14F-4D97-AF65-F5344CB8AC3E}">
        <p14:creationId xmlns:p14="http://schemas.microsoft.com/office/powerpoint/2010/main" val="424694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4A71AD5-973F-41E5-AA86-F09119B52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0B9E1C1-5C2E-4F23-AE06-27E96F089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8C3A897-879D-408F-AB98-9EB23C81E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415D1-CF3F-4979-9219-F8DAAFACB8E3}" type="datetimeFigureOut">
              <a:rPr lang="en-US" smtClean="0"/>
              <a:t>1/26/2023</a:t>
            </a:fld>
            <a:endParaRPr lang="en-US"/>
          </a:p>
        </p:txBody>
      </p:sp>
      <p:sp>
        <p:nvSpPr>
          <p:cNvPr id="5" name="Footer Placeholder 4">
            <a:extLst>
              <a:ext uri="{FF2B5EF4-FFF2-40B4-BE49-F238E27FC236}">
                <a16:creationId xmlns:a16="http://schemas.microsoft.com/office/drawing/2014/main" xmlns="" id="{2C762A8D-1D49-4279-9A80-8E17D5CBB6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EC0029D-7C18-40C3-A793-781965F491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1ACCF-A68A-4828-998A-7A18B14796E3}" type="slidenum">
              <a:rPr lang="en-US" smtClean="0"/>
              <a:t>‹#›</a:t>
            </a:fld>
            <a:endParaRPr lang="en-US"/>
          </a:p>
        </p:txBody>
      </p:sp>
    </p:spTree>
    <p:extLst>
      <p:ext uri="{BB962C8B-B14F-4D97-AF65-F5344CB8AC3E}">
        <p14:creationId xmlns:p14="http://schemas.microsoft.com/office/powerpoint/2010/main" val="387772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se1.mm.bing.net/" TargetMode="External"/><Relationship Id="rId2" Type="http://schemas.openxmlformats.org/officeDocument/2006/relationships/hyperlink" Target="https://im2-tub-r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251AFC-CEB1-4DCE-B7AF-7827E05578A3}"/>
              </a:ext>
            </a:extLst>
          </p:cNvPr>
          <p:cNvSpPr>
            <a:spLocks noGrp="1"/>
          </p:cNvSpPr>
          <p:nvPr>
            <p:ph type="ctr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Shfrytëzimi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online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miturve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metodat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hetimit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Raste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praktikës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gjyqësore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Problematikat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sfidat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luftën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kundër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shfrytëzimit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miturve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7D44674-6442-409E-9C97-FAD7064FC591}"/>
              </a:ext>
            </a:extLst>
          </p:cNvPr>
          <p:cNvSpPr>
            <a:spLocks noGrp="1"/>
          </p:cNvSpPr>
          <p:nvPr>
            <p:ph type="subTitle" idx="1"/>
          </p:nvPr>
        </p:nvSpPr>
        <p:spPr>
          <a:xfrm>
            <a:off x="1524000" y="3607496"/>
            <a:ext cx="9144000" cy="1650304"/>
          </a:xfrm>
        </p:spPr>
        <p:txBody>
          <a:bodyPr>
            <a:normAutofit fontScale="70000" lnSpcReduction="20000"/>
          </a:bodyPr>
          <a:lstStyle/>
          <a:p>
            <a:pPr algn="r"/>
            <a:endParaRPr lang="en-US" sz="1800" b="1" i="1" dirty="0"/>
          </a:p>
          <a:p>
            <a:pPr algn="r"/>
            <a:endParaRPr lang="en-US" sz="1800" b="1" i="1" dirty="0"/>
          </a:p>
          <a:p>
            <a:pPr algn="r"/>
            <a:r>
              <a:rPr lang="en-US" sz="2200" b="1" i="1" dirty="0" err="1"/>
              <a:t>Punoi</a:t>
            </a:r>
            <a:r>
              <a:rPr lang="en-US" sz="2200" b="1" i="1" dirty="0"/>
              <a:t> </a:t>
            </a:r>
            <a:r>
              <a:rPr lang="en-US" sz="2200" b="1" i="1" dirty="0" err="1"/>
              <a:t>Marjeta</a:t>
            </a:r>
            <a:r>
              <a:rPr lang="en-US" sz="2200" b="1" i="1" dirty="0"/>
              <a:t> ZAIMI</a:t>
            </a:r>
          </a:p>
          <a:p>
            <a:pPr algn="r"/>
            <a:r>
              <a:rPr lang="en-US" sz="2200" b="1" i="1" dirty="0" err="1"/>
              <a:t>Prokurore</a:t>
            </a:r>
            <a:r>
              <a:rPr lang="en-US" sz="2200" b="1" i="1" dirty="0"/>
              <a:t>, </a:t>
            </a:r>
            <a:r>
              <a:rPr lang="en-US" sz="2200" b="1" i="1" dirty="0" err="1"/>
              <a:t>Prokuroria</a:t>
            </a:r>
            <a:r>
              <a:rPr lang="en-US" sz="2200" b="1" i="1" dirty="0"/>
              <a:t> </a:t>
            </a:r>
            <a:r>
              <a:rPr lang="en-US" sz="2200" b="1" i="1" dirty="0" err="1"/>
              <a:t>pranë</a:t>
            </a:r>
            <a:r>
              <a:rPr lang="en-US" sz="2200" b="1" i="1" dirty="0"/>
              <a:t> </a:t>
            </a:r>
          </a:p>
          <a:p>
            <a:pPr algn="r"/>
            <a:r>
              <a:rPr lang="en-US" sz="2200" b="1" i="1" dirty="0" err="1"/>
              <a:t>Gjykatës</a:t>
            </a:r>
            <a:r>
              <a:rPr lang="en-US" sz="2200" b="1" i="1" dirty="0"/>
              <a:t> </a:t>
            </a:r>
            <a:r>
              <a:rPr lang="en-US" sz="2200" b="1" i="1" dirty="0" err="1"/>
              <a:t>së</a:t>
            </a:r>
            <a:r>
              <a:rPr lang="en-US" sz="2200" b="1" i="1" dirty="0"/>
              <a:t> </a:t>
            </a:r>
            <a:r>
              <a:rPr lang="en-US" sz="2200" b="1" i="1" dirty="0" err="1"/>
              <a:t>Shkallës</a:t>
            </a:r>
            <a:r>
              <a:rPr lang="en-US" sz="2200" b="1" i="1" dirty="0"/>
              <a:t> </a:t>
            </a:r>
            <a:r>
              <a:rPr lang="en-US" sz="2200" b="1" i="1" dirty="0" err="1"/>
              <a:t>së</a:t>
            </a:r>
            <a:r>
              <a:rPr lang="en-US" sz="2200" b="1" i="1" dirty="0"/>
              <a:t> </a:t>
            </a:r>
            <a:r>
              <a:rPr lang="en-US" sz="2200" b="1" i="1" dirty="0" err="1"/>
              <a:t>Parë</a:t>
            </a:r>
            <a:r>
              <a:rPr lang="en-US" sz="2200" b="1" i="1" dirty="0"/>
              <a:t> </a:t>
            </a:r>
            <a:r>
              <a:rPr lang="en-US" sz="2200" b="1" i="1" dirty="0" smtClean="0"/>
              <a:t>TIRANE</a:t>
            </a:r>
          </a:p>
          <a:p>
            <a:pPr algn="r"/>
            <a:r>
              <a:rPr lang="en-US" sz="2200" b="1" i="1" dirty="0" err="1" smtClean="0"/>
              <a:t>Tiranë</a:t>
            </a:r>
            <a:r>
              <a:rPr lang="en-US" sz="2200" b="1" i="1" dirty="0" smtClean="0"/>
              <a:t>, </a:t>
            </a:r>
            <a:r>
              <a:rPr lang="en-US" sz="2200" b="1" i="1" smtClean="0"/>
              <a:t>më 26.01.2023</a:t>
            </a:r>
            <a:endParaRPr lang="en-US" sz="2200" b="1" i="1" dirty="0"/>
          </a:p>
        </p:txBody>
      </p:sp>
    </p:spTree>
    <p:extLst>
      <p:ext uri="{BB962C8B-B14F-4D97-AF65-F5344CB8AC3E}">
        <p14:creationId xmlns:p14="http://schemas.microsoft.com/office/powerpoint/2010/main" val="148396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237432-BF05-41C6-BBCE-92AC4C4B692F}"/>
              </a:ext>
            </a:extLst>
          </p:cNvPr>
          <p:cNvSpPr>
            <a:spLocks noGrp="1"/>
          </p:cNvSpPr>
          <p:nvPr>
            <p:ph type="title"/>
          </p:nvPr>
        </p:nvSpPr>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Mënyra</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2400" b="1" dirty="0" err="1" smtClean="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raportimit</a:t>
            </a:r>
            <a:r>
              <a:rPr lang="en-GB" sz="2400" b="1" dirty="0" smtClean="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veprave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2400" b="1" dirty="0" err="1" smtClean="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objekt</a:t>
            </a:r>
            <a:r>
              <a:rPr lang="en-GB" sz="2400" b="1" dirty="0" smtClean="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abuzimin</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82172B6-9ECC-4199-ADD4-93699F7341E0}"/>
              </a:ext>
            </a:extLst>
          </p:cNvPr>
          <p:cNvSpPr>
            <a:spLocks noGrp="1"/>
          </p:cNvSpPr>
          <p:nvPr>
            <p:ph idx="1"/>
          </p:nvPr>
        </p:nvSpPr>
        <p:spPr>
          <a:xfrm>
            <a:off x="838200" y="1690687"/>
            <a:ext cx="10515600" cy="4486275"/>
          </a:xfrm>
        </p:spPr>
        <p:txBody>
          <a:bodyPr>
            <a:normAutofit fontScale="85000" lnSpcReduction="10000"/>
          </a:bodyPr>
          <a:lstStyle/>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kryesisht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dy</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formave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u="sng"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prindërit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u="sng"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dyti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agjencitë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ndryshme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ligjzbatuese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dyja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rastet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ndodhur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vijuar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procesi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hetimor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identifikimin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autorit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vënien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para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përgjegjësisë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Procesi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hetimor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identifikimin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autorit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bazohet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verifikimin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dhëne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jepet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lidhje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psh</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numri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telefonit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adresa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postës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elektronike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regjistruar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profilin social)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emërtimi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profilit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rrjetin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social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pas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procedimi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kërkesa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vendim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gjykate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kundrejt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kompanive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disponojnë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informacion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identifikues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dhëna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agjencive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ligjzbatuese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Policia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Shtetit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referon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prokurori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bazën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njoftimeve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marra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qendrat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ndryshme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këtyre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njoftimeve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117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bëhet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Qendra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Kombëtare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Humbur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”(NCMEC),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qendër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Shtetet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Bashkuara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Amerikës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krahas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kohën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konstatimit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bashkëlidh</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foto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material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filmik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dukje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mund</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jenë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zhveshur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foto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përmbajtje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postuar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rrjetin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social “Snapchat”,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fotos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mbishkrimin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“porn child good prices”.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Sipas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personi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dyshuar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cili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dërguar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rrjetin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social “Snapchat”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materialin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foto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përmbajtje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ngarkuar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llogarinë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“Snapchat”,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ndodhet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vendin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tonë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gn="just">
              <a:lnSpc>
                <a:spcPct val="107000"/>
              </a:lnSpc>
              <a:spcBef>
                <a:spcPts val="0"/>
              </a:spcBef>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Por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krahas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informacioneve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referuar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Përgjithshme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mitur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materialet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referohen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Trafiqet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4126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59DBA-1CF7-4587-9F17-CD26D3B0D38F}"/>
              </a:ext>
            </a:extLst>
          </p:cNvPr>
          <p:cNvSpPr>
            <a:spLocks noGrp="1"/>
          </p:cNvSpPr>
          <p:nvPr>
            <p:ph type="title"/>
          </p:nvPr>
        </p:nvSpPr>
        <p:spPr>
          <a:xfrm>
            <a:off x="838200" y="834887"/>
            <a:ext cx="10515600" cy="855801"/>
          </a:xfrm>
        </p:spPr>
        <p:txBody>
          <a:bodyPr>
            <a:noAutofit/>
          </a:bodyPr>
          <a:lstStyle/>
          <a:p>
            <a:pPr marL="0" marR="0">
              <a:lnSpc>
                <a:spcPct val="107000"/>
              </a:lnSpc>
              <a:spcBef>
                <a:spcPts val="0"/>
              </a:spcBef>
              <a:spcAft>
                <a:spcPts val="800"/>
              </a:spcAft>
            </a:pP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Raste</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praktikës</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gjyqësore</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çështjeve</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me object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abuzimin</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effectLst/>
                <a:latin typeface="Times New Roman" panose="02020603050405020304" pitchFamily="18" charset="0"/>
                <a:ea typeface="Calibri" panose="020F0502020204030204" pitchFamily="34" charset="0"/>
                <a:cs typeface="Times New Roman" panose="02020603050405020304" pitchFamily="18" charset="0"/>
              </a:rPr>
              <a:t>fëmijëve</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Çështja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Nr.2540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datë</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28.03.2018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veprën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Pornografia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117/2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117/3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Penal)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A8CC4E7-DF44-4BBC-833C-D4FD62512A30}"/>
              </a:ext>
            </a:extLst>
          </p:cNvPr>
          <p:cNvSpPr>
            <a:spLocks noGrp="1"/>
          </p:cNvSpPr>
          <p:nvPr>
            <p:ph idx="1"/>
          </p:nvPr>
        </p:nvSpPr>
        <p:spPr>
          <a:xfrm>
            <a:off x="838200" y="2120347"/>
            <a:ext cx="10515600" cy="4056615"/>
          </a:xfrm>
        </p:spPr>
        <p:txBody>
          <a:bodyPr>
            <a:normAutofit fontScale="92500" lnSpcReduction="20000"/>
          </a:bodyPr>
          <a:lstStyle/>
          <a:p>
            <a:pPr marL="0" marR="0" algn="just">
              <a:lnSpc>
                <a:spcPct val="107000"/>
              </a:lnSpc>
              <a:spcBef>
                <a:spcPts val="0"/>
              </a:spcBef>
              <a:spcAft>
                <a:spcPts val="800"/>
              </a:spcAft>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Prokuroria pranë Gjykatës së Shallës së Parë Tiranë mbi bazën e materialit referues të ardhur nga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shkresën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Nr.6176/k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28.03.2018,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procedimit penal Nr.2540, të vitit 2018,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Shfrytëzimi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 A., E.S.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Pas përfundimit të hetimit të kundër të pandehurve rezultoi se e pandehura:</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M. A., ka kryer veprën penale “Pornografia”, parashikuar nga neni 117/3 i Kodit Penal,</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E. S., e akuzuar se ka kryer veprën penale “Pornografia”, parashikuar nga neni 117/3 i Kodit Penal,</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B. S., akuzuar se ka kryer veprën penale “Pornografia”, parashikuar nga neni 117/2 i Kodit Penal,</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gn="just">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Rrethanat e faktit penal:</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800"/>
              </a:spcAft>
              <a:buNone/>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Trafoqeve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informacion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banesë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rrugën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Reshit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Petrela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ushtrohej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kushte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organnizuar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datën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27.03.2018,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rrugën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Reshit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Petrela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pallati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Tani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ap.15,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3-të,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konstatuar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A.K.,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dyshohej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bisedonin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adresë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kqyrja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ngjarjes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sekuestruar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qëndrore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lodra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0401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370DEC-1D8D-4F2C-88DA-EFEA0DBB9103}"/>
              </a:ext>
            </a:extLst>
          </p:cNvPr>
          <p:cNvSpPr>
            <a:spLocks noGrp="1"/>
          </p:cNvSpPr>
          <p:nvPr>
            <p:ph type="title"/>
          </p:nvPr>
        </p:nvSpPr>
        <p:spPr/>
        <p:txBody>
          <a:bodyPr/>
          <a:lstStyle/>
          <a:p>
            <a:r>
              <a:rPr lang="en-GB" sz="1800" b="1" dirty="0">
                <a:effectLst/>
                <a:latin typeface="Times New Roman" panose="02020603050405020304" pitchFamily="18" charset="0"/>
                <a:ea typeface="Calibri" panose="020F0502020204030204" pitchFamily="34" charset="0"/>
              </a:rPr>
              <a:t> </a:t>
            </a:r>
            <a:r>
              <a:rPr lang="en-GB" sz="2400" b="1" dirty="0" err="1">
                <a:effectLst/>
                <a:latin typeface="Times New Roman" panose="02020603050405020304" pitchFamily="18" charset="0"/>
                <a:ea typeface="Calibri" panose="020F0502020204030204" pitchFamily="34" charset="0"/>
              </a:rPr>
              <a:t>Vijon</a:t>
            </a:r>
            <a:r>
              <a:rPr lang="en-GB" sz="2400" b="1" dirty="0">
                <a:effectLst/>
                <a:latin typeface="Times New Roman" panose="02020603050405020304" pitchFamily="18" charset="0"/>
                <a:ea typeface="Calibri" panose="020F0502020204030204" pitchFamily="34" charset="0"/>
              </a:rPr>
              <a:t> - </a:t>
            </a:r>
            <a:r>
              <a:rPr lang="en-GB" sz="2400" b="1" dirty="0" err="1">
                <a:effectLst/>
                <a:latin typeface="Times New Roman" panose="02020603050405020304" pitchFamily="18" charset="0"/>
                <a:ea typeface="Calibri" panose="020F0502020204030204" pitchFamily="34" charset="0"/>
              </a:rPr>
              <a:t>Çështja</a:t>
            </a:r>
            <a:r>
              <a:rPr lang="en-GB" sz="2400" b="1" dirty="0">
                <a:effectLst/>
                <a:latin typeface="Times New Roman" panose="02020603050405020304" pitchFamily="18" charset="0"/>
                <a:ea typeface="Calibri" panose="020F0502020204030204" pitchFamily="34" charset="0"/>
              </a:rPr>
              <a:t> </a:t>
            </a:r>
            <a:r>
              <a:rPr lang="en-GB" sz="2400" b="1" dirty="0" err="1">
                <a:effectLst/>
                <a:latin typeface="Times New Roman" panose="02020603050405020304" pitchFamily="18" charset="0"/>
                <a:ea typeface="Calibri" panose="020F0502020204030204" pitchFamily="34" charset="0"/>
              </a:rPr>
              <a:t>penale</a:t>
            </a:r>
            <a:r>
              <a:rPr lang="en-GB" sz="2400" b="1" dirty="0">
                <a:effectLst/>
                <a:latin typeface="Times New Roman" panose="02020603050405020304" pitchFamily="18" charset="0"/>
                <a:ea typeface="Calibri" panose="020F0502020204030204" pitchFamily="34" charset="0"/>
              </a:rPr>
              <a:t> Nr.2540 </a:t>
            </a:r>
            <a:r>
              <a:rPr lang="en-GB" sz="2400" b="1" dirty="0" err="1">
                <a:effectLst/>
                <a:latin typeface="Times New Roman" panose="02020603050405020304" pitchFamily="18" charset="0"/>
                <a:ea typeface="Calibri" panose="020F0502020204030204" pitchFamily="34" charset="0"/>
              </a:rPr>
              <a:t>datë</a:t>
            </a:r>
            <a:r>
              <a:rPr lang="en-GB" sz="2400" b="1" dirty="0">
                <a:effectLst/>
                <a:latin typeface="Times New Roman" panose="02020603050405020304" pitchFamily="18" charset="0"/>
                <a:ea typeface="Calibri" panose="020F0502020204030204" pitchFamily="34" charset="0"/>
              </a:rPr>
              <a:t> 28.03.2018 </a:t>
            </a:r>
            <a:endParaRPr lang="en-US" sz="2400" dirty="0"/>
          </a:p>
        </p:txBody>
      </p:sp>
      <p:sp>
        <p:nvSpPr>
          <p:cNvPr id="3" name="Content Placeholder 2">
            <a:extLst>
              <a:ext uri="{FF2B5EF4-FFF2-40B4-BE49-F238E27FC236}">
                <a16:creationId xmlns:a16="http://schemas.microsoft.com/office/drawing/2014/main" xmlns="" id="{35DC9A2F-E0A7-4A53-BA2D-0D4E3AD16725}"/>
              </a:ext>
            </a:extLst>
          </p:cNvPr>
          <p:cNvSpPr>
            <a:spLocks noGrp="1"/>
          </p:cNvSpPr>
          <p:nvPr>
            <p:ph idx="1"/>
          </p:nvPr>
        </p:nvSpPr>
        <p:spPr/>
        <p:txBody>
          <a:bodyPr/>
          <a:lstStyle/>
          <a:p>
            <a:pPr marL="0" marR="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dhëna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Monjana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Ahmeti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shpjeguar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Brikena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Sajaras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thënë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mund</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shkonte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apartamentin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chat line,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bëheshin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biseda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ndryshme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Ajo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shpjegon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Brikena I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ofruar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por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kohë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shkurtër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vetëm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biseduar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pagesën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Sips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Monjana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Ahmetit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Brikena I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thënë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pagesa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do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bëhej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llogarinë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dhëna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Adevina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shpjegon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chat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hot line,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apartamentin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ndodhet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rrugën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Reshit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Petela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Ajo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shpjegon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profili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emrin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Theschoolie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pagesat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krediteve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grumbullonte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merte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dorë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Brikena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Sajdarasi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vijim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kqyrur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aparatët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telefonikë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secilit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personave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përmendur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fundit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komunikojnë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ndërmjet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tyre,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lidhje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organizuar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ana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Brikena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Sejdaras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987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437793-E62D-42BA-B7BD-16A154CA6988}"/>
              </a:ext>
            </a:extLst>
          </p:cNvPr>
          <p:cNvSpPr>
            <a:spLocks noGrp="1"/>
          </p:cNvSpPr>
          <p:nvPr>
            <p:ph type="title"/>
          </p:nvPr>
        </p:nvSpPr>
        <p:spPr/>
        <p:txBody>
          <a:bodyPr/>
          <a:lstStyle/>
          <a:p>
            <a:r>
              <a:rPr lang="en-US" sz="2400" dirty="0" err="1">
                <a:latin typeface="Times New Roman" panose="02020603050405020304" pitchFamily="18" charset="0"/>
                <a:cs typeface="Times New Roman" panose="02020603050405020304" pitchFamily="18" charset="0"/>
              </a:rPr>
              <a:t>Vijon</a:t>
            </a:r>
            <a:r>
              <a:rPr lang="en-US" sz="2400" dirty="0">
                <a:latin typeface="Times New Roman" panose="02020603050405020304" pitchFamily="18" charset="0"/>
                <a:cs typeface="Times New Roman" panose="02020603050405020304" pitchFamily="18" charset="0"/>
              </a:rPr>
              <a:t> -</a:t>
            </a:r>
            <a:r>
              <a:rPr lang="en-US" dirty="0"/>
              <a:t> </a:t>
            </a:r>
            <a:r>
              <a:rPr lang="en-GB" sz="2400" b="1" dirty="0" err="1">
                <a:effectLst/>
                <a:latin typeface="Times New Roman" panose="02020603050405020304" pitchFamily="18" charset="0"/>
                <a:ea typeface="Calibri" panose="020F0502020204030204" pitchFamily="34" charset="0"/>
              </a:rPr>
              <a:t>Çështja</a:t>
            </a:r>
            <a:r>
              <a:rPr lang="en-GB" sz="2400" b="1" dirty="0">
                <a:effectLst/>
                <a:latin typeface="Times New Roman" panose="02020603050405020304" pitchFamily="18" charset="0"/>
                <a:ea typeface="Calibri" panose="020F0502020204030204" pitchFamily="34" charset="0"/>
              </a:rPr>
              <a:t> </a:t>
            </a:r>
            <a:r>
              <a:rPr lang="en-GB" sz="2400" b="1" dirty="0" err="1">
                <a:effectLst/>
                <a:latin typeface="Times New Roman" panose="02020603050405020304" pitchFamily="18" charset="0"/>
                <a:ea typeface="Calibri" panose="020F0502020204030204" pitchFamily="34" charset="0"/>
              </a:rPr>
              <a:t>penale</a:t>
            </a:r>
            <a:r>
              <a:rPr lang="en-GB" sz="2400" b="1" dirty="0">
                <a:effectLst/>
                <a:latin typeface="Times New Roman" panose="02020603050405020304" pitchFamily="18" charset="0"/>
                <a:ea typeface="Calibri" panose="020F0502020204030204" pitchFamily="34" charset="0"/>
              </a:rPr>
              <a:t> Nr.2540 </a:t>
            </a:r>
            <a:r>
              <a:rPr lang="en-GB" sz="2400" b="1" dirty="0" err="1">
                <a:effectLst/>
                <a:latin typeface="Times New Roman" panose="02020603050405020304" pitchFamily="18" charset="0"/>
                <a:ea typeface="Calibri" panose="020F0502020204030204" pitchFamily="34" charset="0"/>
              </a:rPr>
              <a:t>datë</a:t>
            </a:r>
            <a:r>
              <a:rPr lang="en-GB" sz="2400" b="1" dirty="0">
                <a:effectLst/>
                <a:latin typeface="Times New Roman" panose="02020603050405020304" pitchFamily="18" charset="0"/>
                <a:ea typeface="Calibri" panose="020F0502020204030204" pitchFamily="34" charset="0"/>
              </a:rPr>
              <a:t> 28.03.2018</a:t>
            </a:r>
            <a:endParaRPr lang="en-US" sz="2400" dirty="0"/>
          </a:p>
        </p:txBody>
      </p:sp>
      <p:sp>
        <p:nvSpPr>
          <p:cNvPr id="3" name="Content Placeholder 2">
            <a:extLst>
              <a:ext uri="{FF2B5EF4-FFF2-40B4-BE49-F238E27FC236}">
                <a16:creationId xmlns:a16="http://schemas.microsoft.com/office/drawing/2014/main" xmlns="" id="{737A9A52-8213-42AA-B502-7688F423B0BB}"/>
              </a:ext>
            </a:extLst>
          </p:cNvPr>
          <p:cNvSpPr>
            <a:spLocks noGrp="1"/>
          </p:cNvSpPr>
          <p:nvPr>
            <p:ph idx="1"/>
          </p:nvPr>
        </p:nvSpPr>
        <p:spPr/>
        <p:txBody>
          <a:bodyPr>
            <a:normAutofit lnSpcReduction="10000"/>
          </a:bodyPr>
          <a:lstStyle/>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administruar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ekspertimit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Nr.6927,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2018,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arritur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Njësia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markës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“Fujitsu”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nr.serial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S\/N:YKXM065404,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gjendjen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paraqitet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ekzaminim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ansjë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video apo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ruajtur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instaluar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program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emrin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Myfree.cams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program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cili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shërben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video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komunikime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on line.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këtë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program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komunikuar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nëpërmjet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profilit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”Theschoolie.18”.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Nga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analizimi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artefakteve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mbetura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system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ka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pasur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shumë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video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ruajtura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cilat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pas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fshirë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Ng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rikuperimi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fshira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u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konstatuan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përmbajtje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dukje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pornografike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shfaqet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fëmijë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mitur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Po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kështu</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u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rikuperuan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video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tjera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përmbajtje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pornografike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Nga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analizimi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metadatave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ato</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realizuar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telefon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cellular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markës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“Samsung, model GT=I9300, (Samsung S3),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telefon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tjetër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cellular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markës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“Samsung”, Model SM-G361H, Samsung Core.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Këto</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realizuar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periudhës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06-2017.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përmbajnë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koordinata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gjeografike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shkrepur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aktit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shkrepur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rrugës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Reshit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Petrela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27732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A7BEFB-E2A9-4F70-933C-408BCC1407F8}"/>
              </a:ext>
            </a:extLst>
          </p:cNvPr>
          <p:cNvSpPr>
            <a:spLocks noGrp="1"/>
          </p:cNvSpPr>
          <p:nvPr>
            <p:ph type="title"/>
          </p:nvPr>
        </p:nvSpPr>
        <p:spPr/>
        <p:txBody>
          <a:bodyPr>
            <a:normAutofit/>
          </a:bodyPr>
          <a:lstStyle/>
          <a:p>
            <a:r>
              <a:rPr lang="en-US" sz="2400" dirty="0" err="1">
                <a:latin typeface="Times New Roman" panose="02020603050405020304" pitchFamily="18" charset="0"/>
                <a:cs typeface="Times New Roman" panose="02020603050405020304" pitchFamily="18" charset="0"/>
              </a:rPr>
              <a:t>Vijon</a:t>
            </a:r>
            <a:r>
              <a:rPr lang="en-US" sz="2400" dirty="0">
                <a:latin typeface="Times New Roman" panose="02020603050405020304" pitchFamily="18" charset="0"/>
                <a:cs typeface="Times New Roman" panose="02020603050405020304" pitchFamily="18" charset="0"/>
              </a:rPr>
              <a:t> - </a:t>
            </a:r>
            <a:r>
              <a:rPr lang="en-GB" sz="2400" b="1" dirty="0" err="1">
                <a:effectLst/>
                <a:latin typeface="Times New Roman" panose="02020603050405020304" pitchFamily="18" charset="0"/>
                <a:ea typeface="Calibri" panose="020F0502020204030204" pitchFamily="34" charset="0"/>
              </a:rPr>
              <a:t>Çështja</a:t>
            </a:r>
            <a:r>
              <a:rPr lang="en-GB" sz="2400" b="1" dirty="0">
                <a:effectLst/>
                <a:latin typeface="Times New Roman" panose="02020603050405020304" pitchFamily="18" charset="0"/>
                <a:ea typeface="Calibri" panose="020F0502020204030204" pitchFamily="34" charset="0"/>
              </a:rPr>
              <a:t> </a:t>
            </a:r>
            <a:r>
              <a:rPr lang="en-GB" sz="2400" b="1" dirty="0" err="1">
                <a:effectLst/>
                <a:latin typeface="Times New Roman" panose="02020603050405020304" pitchFamily="18" charset="0"/>
                <a:ea typeface="Calibri" panose="020F0502020204030204" pitchFamily="34" charset="0"/>
              </a:rPr>
              <a:t>penale</a:t>
            </a:r>
            <a:r>
              <a:rPr lang="en-GB" sz="2400" b="1" dirty="0">
                <a:effectLst/>
                <a:latin typeface="Times New Roman" panose="02020603050405020304" pitchFamily="18" charset="0"/>
                <a:ea typeface="Calibri" panose="020F0502020204030204" pitchFamily="34" charset="0"/>
              </a:rPr>
              <a:t> Nr.2540 </a:t>
            </a:r>
            <a:r>
              <a:rPr lang="en-GB" sz="2400" b="1" dirty="0" err="1">
                <a:effectLst/>
                <a:latin typeface="Times New Roman" panose="02020603050405020304" pitchFamily="18" charset="0"/>
                <a:ea typeface="Calibri" panose="020F0502020204030204" pitchFamily="34" charset="0"/>
              </a:rPr>
              <a:t>datë</a:t>
            </a:r>
            <a:r>
              <a:rPr lang="en-GB" sz="2400" b="1" dirty="0">
                <a:effectLst/>
                <a:latin typeface="Times New Roman" panose="02020603050405020304" pitchFamily="18" charset="0"/>
                <a:ea typeface="Calibri" panose="020F0502020204030204" pitchFamily="34" charset="0"/>
              </a:rPr>
              <a:t> 28.03.2018 </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E725663-871D-4D51-A88F-202C5A595494}"/>
              </a:ext>
            </a:extLst>
          </p:cNvPr>
          <p:cNvSpPr>
            <a:spLocks noGrp="1"/>
          </p:cNvSpPr>
          <p:nvPr>
            <p:ph idx="1"/>
          </p:nvPr>
        </p:nvSpPr>
        <p:spPr/>
        <p:txBody>
          <a:bodyPr>
            <a:normAutofit lnSpcReduction="10000"/>
          </a:bodyPr>
          <a:lstStyle/>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administruar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ekspertimit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Nr.7024,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konkluzionet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këtij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eksperti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shprehet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Ndër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tjera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“Nga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analiza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historisë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navigimit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internet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përdoruesi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pasur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navigim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faqet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internetit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u="sng" dirty="0">
                <a:effectLst/>
                <a:latin typeface="Times New Roman" panose="02020603050405020304" pitchFamily="18" charset="0"/>
                <a:ea typeface="Calibri" panose="020F0502020204030204" pitchFamily="34" charset="0"/>
                <a:cs typeface="Times New Roman" panose="02020603050405020304" pitchFamily="18" charset="0"/>
              </a:rPr>
              <a:t>myfreecams.com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u="sng" dirty="0">
                <a:effectLst/>
                <a:latin typeface="Times New Roman" panose="02020603050405020304" pitchFamily="18" charset="0"/>
                <a:ea typeface="Calibri" panose="020F0502020204030204" pitchFamily="34" charset="0"/>
                <a:cs typeface="Times New Roman" panose="02020603050405020304" pitchFamily="18" charset="0"/>
              </a:rPr>
              <a:t>fisrtchoisepay.com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vihen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re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shuma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ndryshme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kreditesh</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llogarisë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u="sng" dirty="0">
                <a:effectLst/>
                <a:latin typeface="Times New Roman" panose="02020603050405020304" pitchFamily="18" charset="0"/>
                <a:ea typeface="Calibri" panose="020F0502020204030204" pitchFamily="34" charset="0"/>
                <a:cs typeface="Times New Roman" panose="02020603050405020304" pitchFamily="18" charset="0"/>
              </a:rPr>
              <a:t>“the scholie18”.</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desktopin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instaluar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programi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”skype”,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cilin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tëkonfiguruara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profilet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chloe_ëantme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brikena_b</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Nga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analizimi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historisë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navigimit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internet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konstatohet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chashe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shfletuesve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internetit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kanë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rënë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skedarë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përmbajtje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pedofilike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faqet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https://im2-tub-ru</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http://tse1.mm.bing.net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etj</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Përsa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vlerësuar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dhënat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ekspertimit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rastin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konkret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elemente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këtij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ekspertimi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zbuluar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materiale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pornogrfike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fotografimi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organeve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miturit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veprimeveme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natyrë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duke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përfshirë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mitur.Nga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provat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mituri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përdorur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prodhimin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materialeve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pornografike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fotografi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shpërndarë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internet.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972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CD2E1-34A3-4A7F-A268-A04ADADDB3B9}"/>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Këto</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rrethana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provohen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provat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burimet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provave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1173E26-53D8-48CE-91D8-9306852B384A}"/>
              </a:ext>
            </a:extLst>
          </p:cNvPr>
          <p:cNvSpPr>
            <a:spLocks noGrp="1"/>
          </p:cNvSpPr>
          <p:nvPr>
            <p:ph idx="1"/>
          </p:nvPr>
        </p:nvSpPr>
        <p:spPr/>
        <p:txBody>
          <a:bodyPr>
            <a:normAutofit fontScale="92500" lnSpcReduction="20000"/>
          </a:bodyPr>
          <a:lstStyle/>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kapjes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flagrancë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kqyrjes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vendit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ngjarjes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3.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sekuestrimin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sendeve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njësi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kompjuterike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4.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kqyrjen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aparatit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telefonik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5. Akt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ekspertimi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Nr.6927,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22.06.2018,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6.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kqyrjes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DVD-R,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7. Akt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ekspertimi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nr.7024,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28.06.2018,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8.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kqyrjen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internet,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9. Akt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ekspertimi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nr.12677,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viti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10.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personi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hetim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M.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11.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personi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hetim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B.S.,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12.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Procesverbal</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personi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dijeni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rrethanat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Re.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Anxhaku</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13.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Procesvrebla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marrjen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dhënave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personi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dijeni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rrethanat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Ru.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Anxhaku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328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8887B-1549-4FFC-92AA-17CE9EBFCA17}"/>
              </a:ext>
            </a:extLst>
          </p:cNvPr>
          <p:cNvSpPr>
            <a:spLocks noGrp="1"/>
          </p:cNvSpPr>
          <p:nvPr>
            <p:ph type="title"/>
          </p:nvPr>
        </p:nvSpPr>
        <p:spPr>
          <a:xfrm>
            <a:off x="838200" y="681038"/>
            <a:ext cx="10515600" cy="1009650"/>
          </a:xfrm>
        </p:spPr>
        <p:txBody>
          <a:bodyPr>
            <a:normAutofit/>
          </a:bodyPr>
          <a:lstStyle/>
          <a:p>
            <a:r>
              <a:rPr lang="en-US" sz="2400" b="1" dirty="0" err="1">
                <a:latin typeface="Times New Roman" panose="02020603050405020304" pitchFamily="18" charset="0"/>
                <a:cs typeface="Times New Roman" panose="02020603050405020304" pitchFamily="18" charset="0"/>
              </a:rPr>
              <a:t>Kërkesa</a:t>
            </a:r>
            <a:r>
              <a:rPr lang="en-US" sz="2400" b="1" dirty="0">
                <a:latin typeface="Times New Roman" panose="02020603050405020304" pitchFamily="18" charset="0"/>
                <a:cs typeface="Times New Roman" panose="02020603050405020304" pitchFamily="18" charset="0"/>
              </a:rPr>
              <a:t> e </a:t>
            </a:r>
            <a:r>
              <a:rPr lang="en-US" sz="2400" b="1" dirty="0" err="1">
                <a:latin typeface="Times New Roman" panose="02020603050405020304" pitchFamily="18" charset="0"/>
                <a:cs typeface="Times New Roman" panose="02020603050405020304" pitchFamily="18" charset="0"/>
              </a:rPr>
              <a:t>prokurorit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përfudim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hetimit</a:t>
            </a:r>
            <a:endParaRPr lang="en-US"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E8F7898-D367-4BD7-99E0-3AB1163E2B67}"/>
              </a:ext>
            </a:extLst>
          </p:cNvPr>
          <p:cNvSpPr>
            <a:spLocks noGrp="1"/>
          </p:cNvSpPr>
          <p:nvPr>
            <p:ph idx="1"/>
          </p:nvPr>
        </p:nvSpPr>
        <p:spPr>
          <a:xfrm>
            <a:off x="838200" y="2743199"/>
            <a:ext cx="10515600" cy="3433763"/>
          </a:xfrm>
        </p:spPr>
        <p:txBody>
          <a:bodyPr/>
          <a:lstStyle/>
          <a:p>
            <a:pPr marL="0" marR="0" indent="0" algn="just">
              <a:lnSpc>
                <a:spcPct val="107000"/>
              </a:lnSpc>
              <a:spcBef>
                <a:spcPts val="0"/>
              </a:spcBef>
              <a:spcAft>
                <a:spcPts val="800"/>
              </a:spcAft>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mbështetje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331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K.Pr.Penale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prokurorit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Dërgimin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Nr.2540,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2018,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 A., E. 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117/2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ndjekjes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personin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K.,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dyshuar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Ushtrimi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ekziston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provuar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jenë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marrdhënie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kundrejt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shpërblimit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Jo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çdo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kundërshtim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moralin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përbën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kohë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ligji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tillë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5640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6B5C18-E983-48D7-BA63-9E0243106B8D}"/>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përfundim</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gjykimit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prokurori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6A7AF72-0ED7-4A95-B0C0-D8248BBA2291}"/>
              </a:ext>
            </a:extLst>
          </p:cNvPr>
          <p:cNvSpPr>
            <a:spLocks noGrp="1"/>
          </p:cNvSpPr>
          <p:nvPr>
            <p:ph idx="1"/>
          </p:nvPr>
        </p:nvSpPr>
        <p:spPr/>
        <p:txBody>
          <a:bodyPr>
            <a:normAutofit lnSpcReduction="10000"/>
          </a:bodyPr>
          <a:lstStyle/>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Deklarimin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fajtore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bazë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dispozite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tetë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aplikim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406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K.Pr.Penale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uljen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1/3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duke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përfundimisht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katër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muaj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Deklarimin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heqjes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përgjegjësisë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prindërore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 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miturës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Deklarimin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fajtore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bazë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dispozite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gjashtë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aplikim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406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K.Pr.Penale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uljen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1/3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duke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përfundimisht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katër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Deklarimin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fajtore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117/2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bazë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dispozite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gjashtë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aplikim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406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K.Pr.Penale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uljen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1/3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duke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dënuar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përfundimisht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katër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burgim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4004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83749-08FF-4A92-9E42-3C6D9EA18246}"/>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Rrethit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Gjyqësor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Nr.2475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29.10.2019 (Nr.2895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regj.18.09.2019), 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D1FD080-1D00-4AE5-B7A2-C32267CD3B47}"/>
              </a:ext>
            </a:extLst>
          </p:cNvPr>
          <p:cNvSpPr>
            <a:spLocks noGrp="1"/>
          </p:cNvSpPr>
          <p:nvPr>
            <p:ph idx="1"/>
          </p:nvPr>
        </p:nvSpPr>
        <p:spPr>
          <a:xfrm>
            <a:off x="838200" y="1690689"/>
            <a:ext cx="10515600" cy="4658554"/>
          </a:xfrm>
        </p:spPr>
        <p:txBody>
          <a:bodyPr>
            <a:normAutofit fontScale="92500" lnSpcReduction="10000"/>
          </a:bodyPr>
          <a:lstStyle/>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Deklarimin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fajtore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pandehurës</a:t>
            </a:r>
            <a:r>
              <a:rPr lang="en-US" sz="1800" dirty="0">
                <a:effectLst/>
                <a:latin typeface="Times New Roman" panose="02020603050405020304" pitchFamily="18" charset="0"/>
                <a:ea typeface="MS Mincho" panose="02020609040205080304" pitchFamily="49" charset="-128"/>
              </a:rPr>
              <a:t> M. F.A., </a:t>
            </a:r>
            <a:r>
              <a:rPr lang="en-US" sz="1800" dirty="0" err="1">
                <a:effectLst/>
                <a:latin typeface="Times New Roman" panose="02020603050405020304" pitchFamily="18" charset="0"/>
                <a:ea typeface="MS Mincho" panose="02020609040205080304" pitchFamily="49" charset="-128"/>
              </a:rPr>
              <a:t>akuzuar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veprën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Pornografia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parashikuar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a:t>
            </a:r>
            <a:r>
              <a:rPr lang="en-US" sz="1800" dirty="0">
                <a:effectLst/>
                <a:latin typeface="Times New Roman" panose="02020603050405020304" pitchFamily="18" charset="0"/>
                <a:ea typeface="MS Mincho" panose="02020609040205080304" pitchFamily="49" charset="-128"/>
              </a:rPr>
              <a:t> 117/3 I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bazë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dispozite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saj</a:t>
            </a:r>
            <a:r>
              <a:rPr lang="en-US" sz="1800" dirty="0">
                <a:effectLst/>
                <a:latin typeface="Times New Roman" panose="02020603050405020304" pitchFamily="18" charset="0"/>
                <a:ea typeface="MS Mincho" panose="02020609040205080304" pitchFamily="49" charset="-128"/>
              </a:rPr>
              <a:t> me 5 (</a:t>
            </a:r>
            <a:r>
              <a:rPr lang="en-US" sz="1800" dirty="0" err="1">
                <a:effectLst/>
                <a:latin typeface="Times New Roman" panose="02020603050405020304" pitchFamily="18" charset="0"/>
                <a:ea typeface="MS Mincho" panose="02020609040205080304" pitchFamily="49" charset="-128"/>
              </a:rPr>
              <a:t>pesë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e 4 (</a:t>
            </a:r>
            <a:r>
              <a:rPr lang="en-US" sz="1800" dirty="0" err="1">
                <a:effectLst/>
                <a:latin typeface="Times New Roman" panose="02020603050405020304" pitchFamily="18" charset="0"/>
                <a:ea typeface="MS Mincho" panose="02020609040205080304" pitchFamily="49" charset="-128"/>
              </a:rPr>
              <a:t>katër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muaj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406/1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K.Pr.Penale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uljen</a:t>
            </a:r>
            <a:r>
              <a:rPr lang="en-US" sz="1800" dirty="0">
                <a:effectLst/>
                <a:latin typeface="Times New Roman" panose="02020603050405020304" pitchFamily="18" charset="0"/>
                <a:ea typeface="MS Mincho" panose="02020609040205080304" pitchFamily="49" charset="-128"/>
              </a:rPr>
              <a:t> e 1/3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duke e </a:t>
            </a:r>
            <a:r>
              <a:rPr lang="en-US" sz="1800" dirty="0" err="1">
                <a:effectLst/>
                <a:latin typeface="Times New Roman" panose="02020603050405020304" pitchFamily="18" charset="0"/>
                <a:ea typeface="MS Mincho" panose="02020609040205080304" pitchFamily="49" charset="-128"/>
              </a:rPr>
              <a:t>dënuar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përfundimisht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M. F.A.me 3 (</a:t>
            </a:r>
            <a:r>
              <a:rPr lang="en-US" sz="1800" dirty="0" err="1">
                <a:effectLst/>
                <a:latin typeface="Times New Roman" panose="02020603050405020304" pitchFamily="18" charset="0"/>
                <a:ea typeface="MS Mincho" panose="02020609040205080304" pitchFamily="49" charset="-128"/>
              </a:rPr>
              <a:t>tre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e 8 (</a:t>
            </a:r>
            <a:r>
              <a:rPr lang="en-US" sz="1800" dirty="0" err="1">
                <a:effectLst/>
                <a:latin typeface="Times New Roman" panose="02020603050405020304" pitchFamily="18" charset="0"/>
                <a:ea typeface="MS Mincho" panose="02020609040205080304" pitchFamily="49" charset="-128"/>
              </a:rPr>
              <a:t>tetë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muaj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Deklarimin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fajtore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pandehurës</a:t>
            </a:r>
            <a:r>
              <a:rPr lang="en-US" sz="1800" dirty="0">
                <a:effectLst/>
                <a:latin typeface="Times New Roman" panose="02020603050405020304" pitchFamily="18" charset="0"/>
                <a:ea typeface="MS Mincho" panose="02020609040205080304" pitchFamily="49" charset="-128"/>
              </a:rPr>
              <a:t> E.L. S. (M.), </a:t>
            </a:r>
            <a:r>
              <a:rPr lang="en-US" sz="1800" dirty="0" err="1">
                <a:effectLst/>
                <a:latin typeface="Times New Roman" panose="02020603050405020304" pitchFamily="18" charset="0"/>
                <a:ea typeface="MS Mincho" panose="02020609040205080304" pitchFamily="49" charset="-128"/>
              </a:rPr>
              <a:t>akuzuar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veprën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Pornografia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parashikuar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a:t>
            </a:r>
            <a:r>
              <a:rPr lang="en-US" sz="1800" dirty="0">
                <a:effectLst/>
                <a:latin typeface="Times New Roman" panose="02020603050405020304" pitchFamily="18" charset="0"/>
                <a:ea typeface="MS Mincho" panose="02020609040205080304" pitchFamily="49" charset="-128"/>
              </a:rPr>
              <a:t> 117/3 I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bazë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dispozite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saj</a:t>
            </a:r>
            <a:r>
              <a:rPr lang="en-US" sz="1800" dirty="0">
                <a:effectLst/>
                <a:latin typeface="Times New Roman" panose="02020603050405020304" pitchFamily="18" charset="0"/>
                <a:ea typeface="MS Mincho" panose="02020609040205080304" pitchFamily="49" charset="-128"/>
              </a:rPr>
              <a:t> me 5 (</a:t>
            </a:r>
            <a:r>
              <a:rPr lang="en-US" sz="1800" dirty="0" err="1">
                <a:effectLst/>
                <a:latin typeface="Times New Roman" panose="02020603050405020304" pitchFamily="18" charset="0"/>
                <a:ea typeface="MS Mincho" panose="02020609040205080304" pitchFamily="49" charset="-128"/>
              </a:rPr>
              <a:t>pesë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e 4 (</a:t>
            </a:r>
            <a:r>
              <a:rPr lang="en-US" sz="1800" dirty="0" err="1">
                <a:effectLst/>
                <a:latin typeface="Times New Roman" panose="02020603050405020304" pitchFamily="18" charset="0"/>
                <a:ea typeface="MS Mincho" panose="02020609040205080304" pitchFamily="49" charset="-128"/>
              </a:rPr>
              <a:t>katër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muaj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406/1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K.Pr.Penale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uljen</a:t>
            </a:r>
            <a:r>
              <a:rPr lang="en-US" sz="1800" dirty="0">
                <a:effectLst/>
                <a:latin typeface="Times New Roman" panose="02020603050405020304" pitchFamily="18" charset="0"/>
                <a:ea typeface="MS Mincho" panose="02020609040205080304" pitchFamily="49" charset="-128"/>
              </a:rPr>
              <a:t> e 1/3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duke e </a:t>
            </a:r>
            <a:r>
              <a:rPr lang="en-US" sz="1800" dirty="0" err="1">
                <a:effectLst/>
                <a:latin typeface="Times New Roman" panose="02020603050405020304" pitchFamily="18" charset="0"/>
                <a:ea typeface="MS Mincho" panose="02020609040205080304" pitchFamily="49" charset="-128"/>
              </a:rPr>
              <a:t>dënuar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përfundimisht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E. L. S. (M.) me 3 (</a:t>
            </a:r>
            <a:r>
              <a:rPr lang="en-US" sz="1800" dirty="0" err="1">
                <a:effectLst/>
                <a:latin typeface="Times New Roman" panose="02020603050405020304" pitchFamily="18" charset="0"/>
                <a:ea typeface="MS Mincho" panose="02020609040205080304" pitchFamily="49" charset="-128"/>
              </a:rPr>
              <a:t>tre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e 8 (</a:t>
            </a:r>
            <a:r>
              <a:rPr lang="en-US" sz="1800" dirty="0" err="1">
                <a:effectLst/>
                <a:latin typeface="Times New Roman" panose="02020603050405020304" pitchFamily="18" charset="0"/>
                <a:ea typeface="MS Mincho" panose="02020609040205080304" pitchFamily="49" charset="-128"/>
              </a:rPr>
              <a:t>tetë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muaj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Deklarimin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fajtore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pandehurës</a:t>
            </a:r>
            <a:r>
              <a:rPr lang="en-US" sz="1800" dirty="0">
                <a:effectLst/>
                <a:latin typeface="Times New Roman" panose="02020603050405020304" pitchFamily="18" charset="0"/>
                <a:ea typeface="MS Mincho" panose="02020609040205080304" pitchFamily="49" charset="-128"/>
              </a:rPr>
              <a:t> B. B.S., </a:t>
            </a:r>
            <a:r>
              <a:rPr lang="en-US" sz="1800" dirty="0" err="1">
                <a:effectLst/>
                <a:latin typeface="Times New Roman" panose="02020603050405020304" pitchFamily="18" charset="0"/>
                <a:ea typeface="MS Mincho" panose="02020609040205080304" pitchFamily="49" charset="-128"/>
              </a:rPr>
              <a:t>akuzuar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veprën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Pornografia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parashikuar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a:t>
            </a:r>
            <a:r>
              <a:rPr lang="en-US" sz="1800" dirty="0">
                <a:effectLst/>
                <a:latin typeface="Times New Roman" panose="02020603050405020304" pitchFamily="18" charset="0"/>
                <a:ea typeface="MS Mincho" panose="02020609040205080304" pitchFamily="49" charset="-128"/>
              </a:rPr>
              <a:t> 117/3 I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bazë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dispozite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saj</a:t>
            </a:r>
            <a:r>
              <a:rPr lang="en-US" sz="1800" dirty="0">
                <a:effectLst/>
                <a:latin typeface="Times New Roman" panose="02020603050405020304" pitchFamily="18" charset="0"/>
                <a:ea typeface="MS Mincho" panose="02020609040205080304" pitchFamily="49" charset="-128"/>
              </a:rPr>
              <a:t> me 5 (</a:t>
            </a:r>
            <a:r>
              <a:rPr lang="en-US" sz="1800" dirty="0" err="1">
                <a:effectLst/>
                <a:latin typeface="Times New Roman" panose="02020603050405020304" pitchFamily="18" charset="0"/>
                <a:ea typeface="MS Mincho" panose="02020609040205080304" pitchFamily="49" charset="-128"/>
              </a:rPr>
              <a:t>pesë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406/1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K.Pr.Penale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uljen</a:t>
            </a:r>
            <a:r>
              <a:rPr lang="en-US" sz="1800" dirty="0">
                <a:effectLst/>
                <a:latin typeface="Times New Roman" panose="02020603050405020304" pitchFamily="18" charset="0"/>
                <a:ea typeface="MS Mincho" panose="02020609040205080304" pitchFamily="49" charset="-128"/>
              </a:rPr>
              <a:t> e 1/3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duke e </a:t>
            </a:r>
            <a:r>
              <a:rPr lang="en-US" sz="1800" dirty="0" err="1">
                <a:effectLst/>
                <a:latin typeface="Times New Roman" panose="02020603050405020304" pitchFamily="18" charset="0"/>
                <a:ea typeface="MS Mincho" panose="02020609040205080304" pitchFamily="49" charset="-128"/>
              </a:rPr>
              <a:t>dënuar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përfundimisht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B. B.S. me 3 (</a:t>
            </a:r>
            <a:r>
              <a:rPr lang="en-US" sz="1800" dirty="0" err="1">
                <a:effectLst/>
                <a:latin typeface="Times New Roman" panose="02020603050405020304" pitchFamily="18" charset="0"/>
                <a:ea typeface="MS Mincho" panose="02020609040205080304" pitchFamily="49" charset="-128"/>
              </a:rPr>
              <a:t>tre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a:t>
            </a:r>
            <a:r>
              <a:rPr lang="en-US" sz="1800" dirty="0">
                <a:effectLst/>
                <a:latin typeface="Times New Roman" panose="02020603050405020304" pitchFamily="18" charset="0"/>
                <a:ea typeface="MS Mincho" panose="02020609040205080304" pitchFamily="49" charset="-128"/>
              </a:rPr>
              <a:t> e 4 (</a:t>
            </a:r>
            <a:r>
              <a:rPr lang="en-US" sz="1800" dirty="0" err="1">
                <a:effectLst/>
                <a:latin typeface="Times New Roman" panose="02020603050405020304" pitchFamily="18" charset="0"/>
                <a:ea typeface="MS Mincho" panose="02020609040205080304" pitchFamily="49" charset="-128"/>
              </a:rPr>
              <a:t>katër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muaj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Vuajtja</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Brikena </a:t>
            </a:r>
            <a:r>
              <a:rPr lang="en-US" sz="1800" dirty="0" err="1">
                <a:effectLst/>
                <a:latin typeface="Times New Roman" panose="02020603050405020304" pitchFamily="18" charset="0"/>
                <a:ea typeface="MS Mincho" panose="02020609040205080304" pitchFamily="49" charset="-128"/>
              </a:rPr>
              <a:t>Sajdaras</a:t>
            </a:r>
            <a:r>
              <a:rPr lang="en-US" sz="1800" dirty="0">
                <a:effectLst/>
                <a:latin typeface="Times New Roman" panose="02020603050405020304" pitchFamily="18" charset="0"/>
                <a:ea typeface="MS Mincho" panose="02020609040205080304" pitchFamily="49" charset="-128"/>
              </a:rPr>
              <a:t> do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fillojë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data 24.12.2018 data e </a:t>
            </a:r>
            <a:r>
              <a:rPr lang="en-US" sz="1800" dirty="0" err="1">
                <a:effectLst/>
                <a:latin typeface="Times New Roman" panose="02020603050405020304" pitchFamily="18" charset="0"/>
                <a:ea typeface="MS Mincho" panose="02020609040205080304" pitchFamily="49" charset="-128"/>
              </a:rPr>
              <a:t>arrestimit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saj</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vuajtjen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dyja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pandehurat</a:t>
            </a:r>
            <a:r>
              <a:rPr lang="en-US" sz="1800" dirty="0">
                <a:effectLst/>
                <a:latin typeface="Times New Roman" panose="02020603050405020304" pitchFamily="18" charset="0"/>
                <a:ea typeface="MS Mincho" panose="02020609040205080304" pitchFamily="49" charset="-128"/>
              </a:rPr>
              <a:t> M. A.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E. S. (M.)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llogariten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edhe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koha</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vuajtjes</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masën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sigurimit</a:t>
            </a:r>
            <a:r>
              <a:rPr lang="en-US" sz="1800" dirty="0">
                <a:effectLst/>
                <a:latin typeface="Times New Roman" panose="02020603050405020304" pitchFamily="18" charset="0"/>
                <a:ea typeface="MS Mincho" panose="02020609040205080304" pitchFamily="49" charset="-128"/>
              </a:rPr>
              <a:t> “arrest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shtëpi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edhe</a:t>
            </a:r>
            <a:r>
              <a:rPr lang="en-US" sz="1800" dirty="0">
                <a:effectLst/>
                <a:latin typeface="Times New Roman" panose="02020603050405020304" pitchFamily="18" charset="0"/>
                <a:ea typeface="MS Mincho" panose="02020609040205080304" pitchFamily="49" charset="-128"/>
              </a:rPr>
              <a:t> “arrest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burg”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data 24.12.2018 </a:t>
            </a:r>
            <a:r>
              <a:rPr lang="en-US" sz="1800" dirty="0" err="1">
                <a:effectLst/>
                <a:latin typeface="Times New Roman" panose="02020603050405020304" pitchFamily="18" charset="0"/>
                <a:ea typeface="MS Mincho" panose="02020609040205080304" pitchFamily="49" charset="-128"/>
              </a:rPr>
              <a:t>deri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datën</a:t>
            </a:r>
            <a:r>
              <a:rPr lang="en-US" sz="1800" dirty="0">
                <a:effectLst/>
                <a:latin typeface="Times New Roman" panose="02020603050405020304" pitchFamily="18" charset="0"/>
                <a:ea typeface="MS Mincho" panose="02020609040205080304" pitchFamily="49" charset="-128"/>
              </a:rPr>
              <a:t> 02.05.2019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M. A. </a:t>
            </a:r>
            <a:r>
              <a:rPr lang="en-US" sz="1800" dirty="0" err="1">
                <a:effectLst/>
                <a:latin typeface="Times New Roman" panose="02020603050405020304" pitchFamily="18" charset="0"/>
                <a:ea typeface="MS Mincho" panose="02020609040205080304" pitchFamily="49" charset="-128"/>
              </a:rPr>
              <a:t>është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hetuar</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masën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sigurimit</a:t>
            </a:r>
            <a:r>
              <a:rPr lang="en-US" sz="1800" dirty="0">
                <a:effectLst/>
                <a:latin typeface="Times New Roman" panose="02020603050405020304" pitchFamily="18" charset="0"/>
                <a:ea typeface="MS Mincho" panose="02020609040205080304" pitchFamily="49" charset="-128"/>
              </a:rPr>
              <a:t> “arrest </a:t>
            </a:r>
            <a:r>
              <a:rPr lang="en-US" sz="1800" dirty="0" err="1">
                <a:effectLst/>
                <a:latin typeface="Times New Roman" panose="02020603050405020304" pitchFamily="18" charset="0"/>
                <a:ea typeface="MS Mincho" panose="02020609040205080304" pitchFamily="49" charset="-128"/>
              </a:rPr>
              <a:t>shtëpie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derisa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ky</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marrë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formë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prerë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pjesën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mbetur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referim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dispozitave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Ligjit</a:t>
            </a:r>
            <a:r>
              <a:rPr lang="en-US" sz="1800" dirty="0">
                <a:effectLst/>
                <a:latin typeface="Times New Roman" panose="02020603050405020304" pitchFamily="18" charset="0"/>
                <a:ea typeface="MS Mincho" panose="02020609040205080304" pitchFamily="49" charset="-128"/>
              </a:rPr>
              <a:t> 8328 dt.16.04.1998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drejtat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trajtimin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dënuarve</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paraburgosurve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Gjykata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çmon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që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vuajtja</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penal me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pandehurat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kryhet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një</a:t>
            </a:r>
            <a:r>
              <a:rPr lang="en-US" sz="1800" dirty="0">
                <a:effectLst/>
                <a:latin typeface="Times New Roman" panose="02020603050405020304" pitchFamily="18" charset="0"/>
                <a:ea typeface="MS Mincho" panose="02020609040205080304" pitchFamily="49" charset="-128"/>
              </a:rPr>
              <a:t> burg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sigurisë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zakonshme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gratë</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Symbol" panose="05050102010706020507" pitchFamily="18" charset="2"/>
              <a:buChar char=""/>
            </a:pPr>
            <a:r>
              <a:rPr lang="en-US" sz="1800" dirty="0" err="1">
                <a:effectLst/>
                <a:latin typeface="Times New Roman" panose="02020603050405020304" pitchFamily="18" charset="0"/>
                <a:ea typeface="MS Mincho" panose="02020609040205080304" pitchFamily="49" charset="-128"/>
              </a:rPr>
              <a:t>Caktimin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plotësues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referim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43/a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M. A. </a:t>
            </a:r>
            <a:r>
              <a:rPr lang="en-US" sz="1800" dirty="0" err="1">
                <a:effectLst/>
                <a:latin typeface="Times New Roman" panose="02020603050405020304" pitchFamily="18" charset="0"/>
                <a:ea typeface="MS Mincho" panose="02020609040205080304" pitchFamily="49" charset="-128"/>
              </a:rPr>
              <a:t>atë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humbjes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përgjegjësisë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prindërore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vajzën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mitur</a:t>
            </a:r>
            <a:r>
              <a:rPr lang="en-US" sz="1800" dirty="0">
                <a:effectLst/>
                <a:latin typeface="Times New Roman" panose="02020603050405020304" pitchFamily="18" charset="0"/>
                <a:ea typeface="MS Mincho" panose="02020609040205080304" pitchFamily="49" charset="-128"/>
              </a:rPr>
              <a:t> K.A.…..</a:t>
            </a:r>
          </a:p>
          <a:p>
            <a:pPr marR="0" indent="0" algn="just">
              <a:spcBef>
                <a:spcPts val="0"/>
              </a:spcBef>
              <a:spcAft>
                <a:spcPts val="0"/>
              </a:spcAft>
              <a:buNone/>
            </a:pPr>
            <a:r>
              <a:rPr lang="en-US" sz="1800" dirty="0">
                <a:effectLst/>
                <a:latin typeface="Times New Roman" panose="02020603050405020304" pitchFamily="18" charset="0"/>
                <a:ea typeface="MS Mincho" panose="02020609040205080304" pitchFamily="49" charset="-128"/>
              </a:rPr>
              <a:t> </a:t>
            </a:r>
          </a:p>
          <a:p>
            <a:endParaRPr lang="en-US" dirty="0"/>
          </a:p>
        </p:txBody>
      </p:sp>
    </p:spTree>
    <p:extLst>
      <p:ext uri="{BB962C8B-B14F-4D97-AF65-F5344CB8AC3E}">
        <p14:creationId xmlns:p14="http://schemas.microsoft.com/office/powerpoint/2010/main" val="2753633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35E42-5CC0-43EA-8E67-3CD7BE537C10}"/>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Apelit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Nr.145 (Nr.4460/3064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04.03.2020,</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2BB7FC5-F60F-4555-879D-109CD3D5CE23}"/>
              </a:ext>
            </a:extLst>
          </p:cNvPr>
          <p:cNvSpPr>
            <a:spLocks noGrp="1"/>
          </p:cNvSpPr>
          <p:nvPr>
            <p:ph idx="1"/>
          </p:nvPr>
        </p:nvSpPr>
        <p:spPr/>
        <p:txBody>
          <a:bodyPr>
            <a:normAutofit/>
          </a:bodyPr>
          <a:lstStyle/>
          <a:p>
            <a:pPr marL="342900" marR="0" lvl="0" indent="-342900" algn="just">
              <a:spcBef>
                <a:spcPts val="0"/>
              </a:spcBef>
              <a:spcAft>
                <a:spcPts val="0"/>
              </a:spcAft>
              <a:buFont typeface="+mj-lt"/>
              <a:buAutoNum type="arabicPeriod"/>
            </a:pPr>
            <a:r>
              <a:rPr lang="en-US" sz="1800" dirty="0" err="1">
                <a:effectLst/>
                <a:latin typeface="Times New Roman" panose="02020603050405020304" pitchFamily="18" charset="0"/>
                <a:ea typeface="MS Mincho" panose="02020609040205080304" pitchFamily="49" charset="-128"/>
              </a:rPr>
              <a:t>Lënien</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fuqi</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vendimit</a:t>
            </a:r>
            <a:r>
              <a:rPr lang="en-US" sz="1800" dirty="0">
                <a:effectLst/>
                <a:latin typeface="Times New Roman" panose="02020603050405020304" pitchFamily="18" charset="0"/>
                <a:ea typeface="MS Mincho" panose="02020609040205080304" pitchFamily="49" charset="-128"/>
              </a:rPr>
              <a:t> Nr.2475, </a:t>
            </a:r>
            <a:r>
              <a:rPr lang="en-US" sz="1800" dirty="0" err="1">
                <a:effectLst/>
                <a:latin typeface="Times New Roman" panose="02020603050405020304" pitchFamily="18" charset="0"/>
                <a:ea typeface="MS Mincho" panose="02020609040205080304" pitchFamily="49" charset="-128"/>
              </a:rPr>
              <a:t>datë</a:t>
            </a:r>
            <a:r>
              <a:rPr lang="en-US" sz="1800" dirty="0">
                <a:effectLst/>
                <a:latin typeface="Times New Roman" panose="02020603050405020304" pitchFamily="18" charset="0"/>
                <a:ea typeface="MS Mincho" panose="02020609040205080304" pitchFamily="49" charset="-128"/>
              </a:rPr>
              <a:t> 29.10.2019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Gjykatës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Rrethit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Gjyqësor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Tiranë</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këtë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ndryshim</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mj-lt"/>
              <a:buAutoNum type="arabicPeriod"/>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59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pezullimi</a:t>
            </a:r>
            <a:r>
              <a:rPr lang="en-US" sz="1800" dirty="0">
                <a:effectLst/>
                <a:latin typeface="Times New Roman" panose="02020603050405020304" pitchFamily="18" charset="0"/>
                <a:ea typeface="MS Mincho" panose="02020609040205080304" pitchFamily="49" charset="-128"/>
              </a:rPr>
              <a:t> I </a:t>
            </a:r>
            <a:r>
              <a:rPr lang="en-US" sz="1800" dirty="0" err="1">
                <a:effectLst/>
                <a:latin typeface="Times New Roman" panose="02020603050405020304" pitchFamily="18" charset="0"/>
                <a:ea typeface="MS Mincho" panose="02020609040205080304" pitchFamily="49" charset="-128"/>
              </a:rPr>
              <a:t>ekzekutimit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M. F. A.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periudhë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prove </a:t>
            </a:r>
            <a:r>
              <a:rPr lang="en-US" sz="1800" dirty="0" err="1">
                <a:effectLst/>
                <a:latin typeface="Times New Roman" panose="02020603050405020304" pitchFamily="18" charset="0"/>
                <a:ea typeface="MS Mincho" panose="02020609040205080304" pitchFamily="49" charset="-128"/>
              </a:rPr>
              <a:t>prej</a:t>
            </a:r>
            <a:r>
              <a:rPr lang="en-US" sz="1800" dirty="0">
                <a:effectLst/>
                <a:latin typeface="Times New Roman" panose="02020603050405020304" pitchFamily="18" charset="0"/>
                <a:ea typeface="MS Mincho" panose="02020609040205080304" pitchFamily="49" charset="-128"/>
              </a:rPr>
              <a:t> 4 (</a:t>
            </a:r>
            <a:r>
              <a:rPr lang="en-US" sz="1800" dirty="0" err="1">
                <a:effectLst/>
                <a:latin typeface="Times New Roman" panose="02020603050405020304" pitchFamily="18" charset="0"/>
                <a:ea typeface="MS Mincho" panose="02020609040205080304" pitchFamily="49" charset="-128"/>
              </a:rPr>
              <a:t>katër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vjetësh</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kusht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që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gjatë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mos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kryejë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a:t>
            </a:r>
          </a:p>
          <a:p>
            <a:pPr marL="457200" marR="0" algn="just">
              <a:spcBef>
                <a:spcPts val="0"/>
              </a:spcBef>
              <a:spcAft>
                <a:spcPts val="0"/>
              </a:spcAft>
            </a:pP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pandehura</a:t>
            </a:r>
            <a:r>
              <a:rPr lang="en-US" sz="1800" dirty="0">
                <a:effectLst/>
                <a:latin typeface="Times New Roman" panose="02020603050405020304" pitchFamily="18" charset="0"/>
                <a:ea typeface="MS Mincho" panose="02020609040205080304" pitchFamily="49" charset="-128"/>
              </a:rPr>
              <a:t> M. F. A.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mbajë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kontakte</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Shërbimin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Provës</a:t>
            </a:r>
            <a:r>
              <a:rPr lang="en-US" sz="1800" dirty="0">
                <a:effectLst/>
                <a:latin typeface="Times New Roman" panose="02020603050405020304" pitchFamily="18" charset="0"/>
                <a:ea typeface="MS Mincho" panose="02020609040205080304" pitchFamily="49" charset="-128"/>
              </a:rPr>
              <a:t>. </a:t>
            </a:r>
          </a:p>
          <a:p>
            <a:pPr marL="342900" marR="0" lvl="0" indent="-342900" algn="just">
              <a:spcBef>
                <a:spcPts val="0"/>
              </a:spcBef>
              <a:spcAft>
                <a:spcPts val="0"/>
              </a:spcAft>
              <a:buFont typeface="+mj-lt"/>
              <a:buAutoNum type="arabicPeriod"/>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59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pezullimi</a:t>
            </a:r>
            <a:r>
              <a:rPr lang="en-US" sz="1800" dirty="0">
                <a:effectLst/>
                <a:latin typeface="Times New Roman" panose="02020603050405020304" pitchFamily="18" charset="0"/>
                <a:ea typeface="MS Mincho" panose="02020609040205080304" pitchFamily="49" charset="-128"/>
              </a:rPr>
              <a:t> I </a:t>
            </a:r>
            <a:r>
              <a:rPr lang="en-US" sz="1800" dirty="0" err="1">
                <a:effectLst/>
                <a:latin typeface="Times New Roman" panose="02020603050405020304" pitchFamily="18" charset="0"/>
                <a:ea typeface="MS Mincho" panose="02020609040205080304" pitchFamily="49" charset="-128"/>
              </a:rPr>
              <a:t>ekzekutimit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E. L. S. (M.)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periudhë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prove </a:t>
            </a:r>
            <a:r>
              <a:rPr lang="en-US" sz="1800" dirty="0" err="1">
                <a:effectLst/>
                <a:latin typeface="Times New Roman" panose="02020603050405020304" pitchFamily="18" charset="0"/>
                <a:ea typeface="MS Mincho" panose="02020609040205080304" pitchFamily="49" charset="-128"/>
              </a:rPr>
              <a:t>prej</a:t>
            </a:r>
            <a:r>
              <a:rPr lang="en-US" sz="1800" dirty="0">
                <a:effectLst/>
                <a:latin typeface="Times New Roman" panose="02020603050405020304" pitchFamily="18" charset="0"/>
                <a:ea typeface="MS Mincho" panose="02020609040205080304" pitchFamily="49" charset="-128"/>
              </a:rPr>
              <a:t> 4 (</a:t>
            </a:r>
            <a:r>
              <a:rPr lang="en-US" sz="1800" dirty="0" err="1">
                <a:effectLst/>
                <a:latin typeface="Times New Roman" panose="02020603050405020304" pitchFamily="18" charset="0"/>
                <a:ea typeface="MS Mincho" panose="02020609040205080304" pitchFamily="49" charset="-128"/>
              </a:rPr>
              <a:t>katër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vjetësh</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kusht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që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gjatë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mos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kryejë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a:t>
            </a:r>
          </a:p>
          <a:p>
            <a:pPr marL="457200" marR="0" algn="just">
              <a:spcBef>
                <a:spcPts val="0"/>
              </a:spcBef>
              <a:spcAft>
                <a:spcPts val="0"/>
              </a:spcAft>
            </a:pP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pandehura</a:t>
            </a:r>
            <a:r>
              <a:rPr lang="en-US" sz="1800" dirty="0">
                <a:effectLst/>
                <a:latin typeface="Times New Roman" panose="02020603050405020304" pitchFamily="18" charset="0"/>
                <a:ea typeface="MS Mincho" panose="02020609040205080304" pitchFamily="49" charset="-128"/>
              </a:rPr>
              <a:t> E.L. S. (M.)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mbajë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kontakte</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Shërbimin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Provës</a:t>
            </a:r>
            <a:r>
              <a:rPr lang="en-US" sz="1800" dirty="0">
                <a:effectLst/>
                <a:latin typeface="Times New Roman" panose="02020603050405020304" pitchFamily="18" charset="0"/>
                <a:ea typeface="MS Mincho" panose="02020609040205080304" pitchFamily="49" charset="-128"/>
              </a:rPr>
              <a:t>.</a:t>
            </a:r>
          </a:p>
          <a:p>
            <a:pPr marL="342900" marR="0" lvl="0" indent="-342900" algn="just">
              <a:spcBef>
                <a:spcPts val="0"/>
              </a:spcBef>
              <a:spcAft>
                <a:spcPts val="0"/>
              </a:spcAft>
              <a:buFont typeface="+mj-lt"/>
              <a:buAutoNum type="arabicPeriod"/>
            </a:pP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aplikim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nenit</a:t>
            </a:r>
            <a:r>
              <a:rPr lang="en-US" sz="1800" dirty="0">
                <a:effectLst/>
                <a:latin typeface="Times New Roman" panose="02020603050405020304" pitchFamily="18" charset="0"/>
                <a:ea typeface="MS Mincho" panose="02020609040205080304" pitchFamily="49" charset="-128"/>
              </a:rPr>
              <a:t> 59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Kodit</a:t>
            </a:r>
            <a:r>
              <a:rPr lang="en-US" sz="1800" dirty="0">
                <a:effectLst/>
                <a:latin typeface="Times New Roman" panose="02020603050405020304" pitchFamily="18" charset="0"/>
                <a:ea typeface="MS Mincho" panose="02020609040205080304" pitchFamily="49" charset="-128"/>
              </a:rPr>
              <a:t> Penal </a:t>
            </a: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pezullimi</a:t>
            </a:r>
            <a:r>
              <a:rPr lang="en-US" sz="1800" dirty="0">
                <a:effectLst/>
                <a:latin typeface="Times New Roman" panose="02020603050405020304" pitchFamily="18" charset="0"/>
                <a:ea typeface="MS Mincho" panose="02020609040205080304" pitchFamily="49" charset="-128"/>
              </a:rPr>
              <a:t> I </a:t>
            </a:r>
            <a:r>
              <a:rPr lang="en-US" sz="1800" dirty="0" err="1">
                <a:effectLst/>
                <a:latin typeface="Times New Roman" panose="02020603050405020304" pitchFamily="18" charset="0"/>
                <a:ea typeface="MS Mincho" panose="02020609040205080304" pitchFamily="49" charset="-128"/>
              </a:rPr>
              <a:t>ekzekutimit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vendimit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dënimit</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burgim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pandehurën</a:t>
            </a:r>
            <a:r>
              <a:rPr lang="en-US" sz="1800" dirty="0">
                <a:effectLst/>
                <a:latin typeface="Times New Roman" panose="02020603050405020304" pitchFamily="18" charset="0"/>
                <a:ea typeface="MS Mincho" panose="02020609040205080304" pitchFamily="49" charset="-128"/>
              </a:rPr>
              <a:t> B. B. S.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periudhë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prove </a:t>
            </a:r>
            <a:r>
              <a:rPr lang="en-US" sz="1800" dirty="0" err="1">
                <a:effectLst/>
                <a:latin typeface="Times New Roman" panose="02020603050405020304" pitchFamily="18" charset="0"/>
                <a:ea typeface="MS Mincho" panose="02020609040205080304" pitchFamily="49" charset="-128"/>
              </a:rPr>
              <a:t>prej</a:t>
            </a:r>
            <a:r>
              <a:rPr lang="en-US" sz="1800" dirty="0">
                <a:effectLst/>
                <a:latin typeface="Times New Roman" panose="02020603050405020304" pitchFamily="18" charset="0"/>
                <a:ea typeface="MS Mincho" panose="02020609040205080304" pitchFamily="49" charset="-128"/>
              </a:rPr>
              <a:t> 3 (</a:t>
            </a:r>
            <a:r>
              <a:rPr lang="en-US" sz="1800" dirty="0" err="1">
                <a:effectLst/>
                <a:latin typeface="Times New Roman" panose="02020603050405020304" pitchFamily="18" charset="0"/>
                <a:ea typeface="MS Mincho" panose="02020609040205080304" pitchFamily="49" charset="-128"/>
              </a:rPr>
              <a:t>tre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vjetësh</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kusht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që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gjatë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kësaj</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kohe</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mos</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kryejë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vepër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penale</a:t>
            </a:r>
            <a:r>
              <a:rPr lang="en-US" sz="1800" dirty="0">
                <a:effectLst/>
                <a:latin typeface="Times New Roman" panose="02020603050405020304" pitchFamily="18" charset="0"/>
                <a:ea typeface="MS Mincho" panose="02020609040205080304" pitchFamily="49" charset="-128"/>
              </a:rPr>
              <a:t>.</a:t>
            </a:r>
          </a:p>
          <a:p>
            <a:pPr marL="457200" marR="0" algn="just">
              <a:spcBef>
                <a:spcPts val="0"/>
              </a:spcBef>
              <a:spcAft>
                <a:spcPts val="0"/>
              </a:spcAft>
            </a:pP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pandehura</a:t>
            </a:r>
            <a:r>
              <a:rPr lang="en-US" sz="1800" dirty="0">
                <a:effectLst/>
                <a:latin typeface="Times New Roman" panose="02020603050405020304" pitchFamily="18" charset="0"/>
                <a:ea typeface="MS Mincho" panose="02020609040205080304" pitchFamily="49" charset="-128"/>
              </a:rPr>
              <a:t> B. B. S.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mbajë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kontakte</a:t>
            </a:r>
            <a:r>
              <a:rPr lang="en-US" sz="1800" dirty="0">
                <a:effectLst/>
                <a:latin typeface="Times New Roman" panose="02020603050405020304" pitchFamily="18" charset="0"/>
                <a:ea typeface="MS Mincho" panose="02020609040205080304" pitchFamily="49" charset="-128"/>
              </a:rPr>
              <a:t> me </a:t>
            </a:r>
            <a:r>
              <a:rPr lang="en-US" sz="1800" dirty="0" err="1">
                <a:effectLst/>
                <a:latin typeface="Times New Roman" panose="02020603050405020304" pitchFamily="18" charset="0"/>
                <a:ea typeface="MS Mincho" panose="02020609040205080304" pitchFamily="49" charset="-128"/>
              </a:rPr>
              <a:t>Shërbimin</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Provës</a:t>
            </a:r>
            <a:r>
              <a:rPr lang="en-US" sz="1800" dirty="0">
                <a:effectLst/>
                <a:latin typeface="Times New Roman" panose="02020603050405020304" pitchFamily="18" charset="0"/>
                <a:ea typeface="MS Mincho" panose="02020609040205080304" pitchFamily="49" charset="-128"/>
              </a:rPr>
              <a:t>.</a:t>
            </a:r>
          </a:p>
          <a:p>
            <a:pPr marL="457200" marR="0" algn="just">
              <a:spcBef>
                <a:spcPts val="0"/>
              </a:spcBef>
              <a:spcAft>
                <a:spcPts val="0"/>
              </a:spcAft>
            </a:pPr>
            <a:r>
              <a:rPr lang="en-US" sz="1800" dirty="0" err="1">
                <a:effectLst/>
                <a:latin typeface="Times New Roman" panose="02020603050405020304" pitchFamily="18" charset="0"/>
                <a:ea typeface="MS Mincho" panose="02020609040205080304" pitchFamily="49" charset="-128"/>
              </a:rPr>
              <a:t>Urdhërohet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lirimi</a:t>
            </a:r>
            <a:r>
              <a:rPr lang="en-US" sz="1800" dirty="0">
                <a:effectLst/>
                <a:latin typeface="Times New Roman" panose="02020603050405020304" pitchFamily="18" charset="0"/>
                <a:ea typeface="MS Mincho" panose="02020609040205080304" pitchFamily="49" charset="-128"/>
              </a:rPr>
              <a:t> I </a:t>
            </a:r>
            <a:r>
              <a:rPr lang="en-US" sz="1800" dirty="0" err="1">
                <a:effectLst/>
                <a:latin typeface="Times New Roman" panose="02020603050405020304" pitchFamily="18" charset="0"/>
                <a:ea typeface="MS Mincho" panose="02020609040205080304" pitchFamily="49" charset="-128"/>
              </a:rPr>
              <a:t>të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pandehurës</a:t>
            </a:r>
            <a:r>
              <a:rPr lang="en-US" sz="1800" dirty="0">
                <a:effectLst/>
                <a:latin typeface="Times New Roman" panose="02020603050405020304" pitchFamily="18" charset="0"/>
                <a:ea typeface="MS Mincho" panose="02020609040205080304" pitchFamily="49" charset="-128"/>
              </a:rPr>
              <a:t> B. S. </a:t>
            </a:r>
            <a:r>
              <a:rPr lang="en-US" sz="1800" dirty="0" err="1">
                <a:effectLst/>
                <a:latin typeface="Times New Roman" panose="02020603050405020304" pitchFamily="18" charset="0"/>
                <a:ea typeface="MS Mincho" panose="02020609040205080304" pitchFamily="49" charset="-128"/>
              </a:rPr>
              <a:t>nga</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dhomat</a:t>
            </a:r>
            <a:r>
              <a:rPr lang="en-US" sz="1800" dirty="0">
                <a:effectLst/>
                <a:latin typeface="Times New Roman" panose="02020603050405020304" pitchFamily="18" charset="0"/>
                <a:ea typeface="MS Mincho" panose="02020609040205080304" pitchFamily="49" charset="-128"/>
              </a:rPr>
              <a:t> e </a:t>
            </a:r>
            <a:r>
              <a:rPr lang="en-US" sz="1800" dirty="0" err="1">
                <a:effectLst/>
                <a:latin typeface="Times New Roman" panose="02020603050405020304" pitchFamily="18" charset="0"/>
                <a:ea typeface="MS Mincho" panose="02020609040205080304" pitchFamily="49" charset="-128"/>
              </a:rPr>
              <a:t>paraburgimit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në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rast</a:t>
            </a:r>
            <a:r>
              <a:rPr lang="en-US" sz="1800" dirty="0">
                <a:effectLst/>
                <a:latin typeface="Times New Roman" panose="02020603050405020304" pitchFamily="18" charset="0"/>
                <a:ea typeface="MS Mincho" panose="02020609040205080304" pitchFamily="49" charset="-128"/>
              </a:rPr>
              <a:t> se </a:t>
            </a:r>
            <a:r>
              <a:rPr lang="en-US" sz="1800" dirty="0" err="1">
                <a:effectLst/>
                <a:latin typeface="Times New Roman" panose="02020603050405020304" pitchFamily="18" charset="0"/>
                <a:ea typeface="MS Mincho" panose="02020609040205080304" pitchFamily="49" charset="-128"/>
              </a:rPr>
              <a:t>nuk</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mbahet</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për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masë</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sigurimi</a:t>
            </a:r>
            <a:r>
              <a:rPr lang="en-US" sz="1800" dirty="0">
                <a:effectLst/>
                <a:latin typeface="Times New Roman" panose="02020603050405020304" pitchFamily="18" charset="0"/>
                <a:ea typeface="MS Mincho" panose="02020609040205080304" pitchFamily="49" charset="-128"/>
              </a:rPr>
              <a:t> apo </a:t>
            </a:r>
            <a:r>
              <a:rPr lang="en-US" sz="1800" dirty="0" err="1">
                <a:effectLst/>
                <a:latin typeface="Times New Roman" panose="02020603050405020304" pitchFamily="18" charset="0"/>
                <a:ea typeface="MS Mincho" panose="02020609040205080304" pitchFamily="49" charset="-128"/>
              </a:rPr>
              <a:t>vendim</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tjetër</a:t>
            </a:r>
            <a:r>
              <a:rPr lang="en-US" sz="1800" dirty="0">
                <a:effectLst/>
                <a:latin typeface="Times New Roman" panose="02020603050405020304" pitchFamily="18" charset="0"/>
                <a:ea typeface="MS Mincho" panose="02020609040205080304" pitchFamily="49" charset="-128"/>
              </a:rPr>
              <a:t> penal.</a:t>
            </a:r>
          </a:p>
          <a:p>
            <a:pPr marL="457200" marR="0" algn="just">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endParaRPr lang="en-US" dirty="0"/>
          </a:p>
        </p:txBody>
      </p:sp>
    </p:spTree>
    <p:extLst>
      <p:ext uri="{BB962C8B-B14F-4D97-AF65-F5344CB8AC3E}">
        <p14:creationId xmlns:p14="http://schemas.microsoft.com/office/powerpoint/2010/main" val="188193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116D3E-2BC4-4DCE-A47F-40C7D43CC9F0}"/>
              </a:ext>
            </a:extLst>
          </p:cNvPr>
          <p:cNvSpPr>
            <a:spLocks noGrp="1"/>
          </p:cNvSpPr>
          <p:nvPr>
            <p:ph type="title"/>
          </p:nvPr>
        </p:nvSpPr>
        <p:spPr/>
        <p:txBody>
          <a:bodyPr/>
          <a:lstStyle/>
          <a:p>
            <a:r>
              <a:rPr lang="en-US" dirty="0" err="1"/>
              <a:t>Përmbajtja</a:t>
            </a:r>
            <a:endParaRPr lang="en-US" dirty="0"/>
          </a:p>
        </p:txBody>
      </p:sp>
      <p:sp>
        <p:nvSpPr>
          <p:cNvPr id="3" name="Content Placeholder 2">
            <a:extLst>
              <a:ext uri="{FF2B5EF4-FFF2-40B4-BE49-F238E27FC236}">
                <a16:creationId xmlns:a16="http://schemas.microsoft.com/office/drawing/2014/main" xmlns="" id="{95E2BFB5-24C4-4AA3-94AB-4C0A347ACB8F}"/>
              </a:ext>
            </a:extLst>
          </p:cNvPr>
          <p:cNvSpPr>
            <a:spLocks noGrp="1"/>
          </p:cNvSpPr>
          <p:nvPr>
            <p:ph idx="1"/>
          </p:nvPr>
        </p:nvSpPr>
        <p:spPr/>
        <p:txBody>
          <a:bodyPr/>
          <a:lstStyle/>
          <a:p>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Garancitë</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mbrojtjen</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integritetit</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Zbatimi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Standarteve</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ndërkombëtare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Përkufizimi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Abuzimit</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Përkufizimi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Pornografisë</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Mënyra</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raportimit</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veprave</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bjekt</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abuzimin</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Raste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praktikës</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hetimore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gjyqësore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çështjeve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objekt</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abuzimin</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fëmijëve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3917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130FFE-4DCC-4AC6-8673-F62C50D07D0E}"/>
              </a:ext>
            </a:extLst>
          </p:cNvPr>
          <p:cNvSpPr>
            <a:spLocks noGrp="1"/>
          </p:cNvSpPr>
          <p:nvPr>
            <p:ph type="title"/>
          </p:nvPr>
        </p:nvSpPr>
        <p:spPr/>
        <p:txBody>
          <a:bodyPr>
            <a:normAutofit/>
          </a:bodyPr>
          <a:lstStyle/>
          <a:p>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Procedimi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penal Nr. 6467 I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vitit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2017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penae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prashikuar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117/3 I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Peal).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915141E-F348-4163-990B-1780BC7B30EB}"/>
              </a:ext>
            </a:extLst>
          </p:cNvPr>
          <p:cNvSpPr>
            <a:spLocks noGrp="1"/>
          </p:cNvSpPr>
          <p:nvPr>
            <p:ph idx="1"/>
          </p:nvPr>
        </p:nvSpPr>
        <p:spPr/>
        <p:txBody>
          <a:bodyPr/>
          <a:lstStyle/>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Prokurora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Gjykatës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Shkallës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bazën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materialit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referuar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Trafiqet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procedimin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Nr.6476,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06.09.2017,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B., D. T., K.B., A. K., E. D., A.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Xh</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Shfrytëzimi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Mbajtja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lokaleve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qëllim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shfyrtëzimin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113, 114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përfundim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paraprake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proçedimin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Nr.6476/2017,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filluar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06.09.2017,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 akuzuar për kryerjen e veprës penale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paragrafi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tretë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K.Penal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raste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prokurorit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dërgohet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kurse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B., D. T., K. B., A. K., E. D., A.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Xh</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cilëve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atribuohen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113/1, 114-25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115-25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K.Penal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çështja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tyre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pushohet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183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4C8439-90FB-47A1-B2A0-8EC5093837E3}"/>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Times New Roman" panose="02020603050405020304" pitchFamily="18" charset="0"/>
                <a:cs typeface="Times New Roman" panose="02020603050405020304" pitchFamily="18" charset="0"/>
              </a:rPr>
              <a:t>Rrethanat</a:t>
            </a:r>
            <a:r>
              <a:rPr lang="en-GB" sz="2400" b="1"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2400" b="1" dirty="0" err="1">
                <a:effectLst/>
                <a:latin typeface="Times New Roman" panose="02020603050405020304" pitchFamily="18" charset="0"/>
                <a:ea typeface="Times New Roman" panose="02020603050405020304" pitchFamily="18" charset="0"/>
                <a:cs typeface="Times New Roman" panose="02020603050405020304" pitchFamily="18" charset="0"/>
              </a:rPr>
              <a:t>faktit</a:t>
            </a:r>
            <a:r>
              <a:rPr lang="en-GB"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4F6C7B6-0E48-452D-99BA-07507F696E47}"/>
              </a:ext>
            </a:extLst>
          </p:cNvPr>
          <p:cNvSpPr>
            <a:spLocks noGrp="1"/>
          </p:cNvSpPr>
          <p:nvPr>
            <p:ph idx="1"/>
          </p:nvPr>
        </p:nvSpPr>
        <p:spPr>
          <a:xfrm>
            <a:off x="838200" y="1302707"/>
            <a:ext cx="10515600" cy="4874256"/>
          </a:xfrm>
        </p:spPr>
        <p:txBody>
          <a:bodyPr>
            <a:normAutofit fontScale="85000" lnSpcReduction="10000"/>
          </a:bodyPr>
          <a:lstStyle/>
          <a:p>
            <a:pPr marL="0" marR="0" algn="just">
              <a:lnSpc>
                <a:spcPct val="107000"/>
              </a:lnSpc>
              <a:spcBef>
                <a:spcPts val="0"/>
              </a:spcBef>
              <a:spcAft>
                <a:spcPts val="800"/>
              </a:spcAft>
              <a:tabLst>
                <a:tab pos="2676525" algn="l"/>
              </a:tabLst>
            </a:pP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Konkretisht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Trafiqet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dispononte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informacion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rrugë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operative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apartament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qera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bashkëshorti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bulevardin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Bajram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Curri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maternitetit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Koço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Gliozheni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ushtrohej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aktivitet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shfrytëzimit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mbajtjes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lokalit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prostitucion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këtij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informacioni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banesë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punësuar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vajza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nëpërmjet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kompjuterave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komunikimit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online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nëpërmjet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internetit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zhvillonin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biseda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erotike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kryenin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shërbime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kundrejt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pagesës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klientë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ndryshëm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Pas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marrjes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këtij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informacioni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organizuar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goditjen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veprimtarie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tabLst>
                <a:tab pos="2676525"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17:00,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shërbimet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Seksionit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Trafiqet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Paligjshme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banesës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sipërpërmendur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18:00, është konstatuar duke u futur në apartamentin 3/2 në katin e tretë, ku dyshohej se kryhej aktiviteti i paligjshëm, nje vajzë  rreth moshës 20 vjeç. Rreth  ores 19:00,  pranë apartamentit ka ardhur një vajzë tjetër e mitur, e moshës 15-16 vjeç, e cila ka tentuar të hyjë në apartament. Vajza u afrua deri te dera dhe nuk u fut brenda, por qëndroi për disa sekonda pranë derës. Nga policia i janë kërkuar vajzës gjeneralitetet e saj dhe ka rezultuar se quhej B. D. (e mitur). B. është kthyer ti binte derës, të cilën e hapi një vajzë tjetër dhe kur pa policinë, e mbylli dhe nuk e hapi më. Pas disa minutash, aty ka ardhur shtetasia D. T., e shoqëruar nga bashkëshorti i saj, shtetasi A.B., të cilët ju kanë kërkuar policëve të largohen. Së bashku me shërbimet e autopatrullave “Shqiponja” është bërë ndërhyrja në banesën në fjalë në prani të shtetases D. T. dhe A. B. dhe janë konstatuar brenda në banesë 6 vajza, konkretisht shtetaset A. K., B. D., A. B., Xh. B., K. B. (motra), E. R., D. D., të cilat ishin të punësuara nga shtetesja D. T.. Në banesë ndodheshin disa poste pune me kompjutera të paisur me kamera, lodra seksi (penis artificial) etj.</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tabLst>
                <a:tab pos="2676525" algn="l"/>
              </a:tabLs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bërë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kqyrja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ngjarjes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apartamentit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ndodheshin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vajzat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përmendura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kqyrja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adresës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internetit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Jastcamit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sekuestruar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kamerat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lodrat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seksit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çdo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tjetër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interes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përshkruara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procesverbalet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përkatëse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801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70C5D8-B5B7-41CF-995E-ACF89B145C56}"/>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Me </a:t>
            </a:r>
            <a:r>
              <a:rPr lang="en-US" sz="2400" b="1" dirty="0" err="1">
                <a:latin typeface="Times New Roman" panose="02020603050405020304" pitchFamily="18" charset="0"/>
                <a:cs typeface="Times New Roman" panose="02020603050405020304" pitchFamily="18" charset="0"/>
              </a:rPr>
              <a:t>këtë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procedim</a:t>
            </a:r>
            <a:r>
              <a:rPr lang="en-US" sz="2400" b="1" dirty="0">
                <a:latin typeface="Times New Roman" panose="02020603050405020304" pitchFamily="18" charset="0"/>
                <a:cs typeface="Times New Roman" panose="02020603050405020304" pitchFamily="18" charset="0"/>
              </a:rPr>
              <a:t> penal </a:t>
            </a:r>
            <a:r>
              <a:rPr lang="en-US" sz="2400" b="1" dirty="0" err="1">
                <a:latin typeface="Times New Roman" panose="02020603050405020304" pitchFamily="18" charset="0"/>
                <a:cs typeface="Times New Roman" panose="02020603050405020304" pitchFamily="18" charset="0"/>
              </a:rPr>
              <a:t>është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bashkuar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edhe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procedimi</a:t>
            </a:r>
            <a:r>
              <a:rPr lang="en-US" sz="2400" b="1" dirty="0">
                <a:latin typeface="Times New Roman" panose="02020603050405020304" pitchFamily="18" charset="0"/>
                <a:cs typeface="Times New Roman" panose="02020603050405020304" pitchFamily="18" charset="0"/>
              </a:rPr>
              <a:t> penal Nr.5453 </a:t>
            </a:r>
            <a:r>
              <a:rPr lang="en-US" sz="2400" b="1" dirty="0" err="1">
                <a:latin typeface="Times New Roman" panose="02020603050405020304" pitchFamily="18" charset="0"/>
                <a:cs typeface="Times New Roman" panose="02020603050405020304" pitchFamily="18" charset="0"/>
              </a:rPr>
              <a:t>viti</a:t>
            </a:r>
            <a:r>
              <a:rPr lang="en-US" sz="2400" b="1" dirty="0">
                <a:latin typeface="Times New Roman" panose="02020603050405020304" pitchFamily="18" charset="0"/>
                <a:cs typeface="Times New Roman" panose="02020603050405020304" pitchFamily="18" charset="0"/>
              </a:rPr>
              <a:t> 2015 </a:t>
            </a:r>
            <a:r>
              <a:rPr lang="en-US" sz="2400" b="1" dirty="0" err="1">
                <a:latin typeface="Times New Roman" panose="02020603050405020304" pitchFamily="18" charset="0"/>
                <a:cs typeface="Times New Roman" panose="02020603050405020304" pitchFamily="18" charset="0"/>
              </a:rPr>
              <a:t>në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ngarkim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shtetases</a:t>
            </a:r>
            <a:r>
              <a:rPr lang="en-US" sz="2400" b="1" dirty="0">
                <a:latin typeface="Times New Roman" panose="02020603050405020304" pitchFamily="18" charset="0"/>
                <a:cs typeface="Times New Roman" panose="02020603050405020304" pitchFamily="18" charset="0"/>
              </a:rPr>
              <a:t> D. T.</a:t>
            </a:r>
          </a:p>
        </p:txBody>
      </p:sp>
      <p:sp>
        <p:nvSpPr>
          <p:cNvPr id="3" name="Content Placeholder 2">
            <a:extLst>
              <a:ext uri="{FF2B5EF4-FFF2-40B4-BE49-F238E27FC236}">
                <a16:creationId xmlns:a16="http://schemas.microsoft.com/office/drawing/2014/main" xmlns="" id="{92A4A384-4D2F-4928-96BB-FA32C6C4B3BE}"/>
              </a:ext>
            </a:extLst>
          </p:cNvPr>
          <p:cNvSpPr>
            <a:spLocks noGrp="1"/>
          </p:cNvSpPr>
          <p:nvPr>
            <p:ph idx="1"/>
          </p:nvPr>
        </p:nvSpPr>
        <p:spPr/>
        <p:txBody>
          <a:bodyPr>
            <a:normAutofit fontScale="92500" lnSpcReduction="10000"/>
          </a:bodyPr>
          <a:lstStyle/>
          <a:p>
            <a:pPr marL="0" marR="0" algn="just">
              <a:lnSpc>
                <a:spcPct val="107000"/>
              </a:lnSpc>
              <a:spcBef>
                <a:spcPts val="0"/>
              </a:spcBef>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Më datë 05.03.2018, me vendimin të Drejtuesit të Prokurorisë për Bashkimin e Procedimeve, me procedimin penal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Nr. 6476</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eshte bashkuar edhe procedimi penal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Nr. 5453 i vitit 2015</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që deri atehere hetohej nga një prokuror tjetër.. Nga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aktet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administruara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kete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procedim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rezulton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29.06.2015,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procedimi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nr.</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5453,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viti</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2015,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Mashtrimi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143/b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pa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autor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Ky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proçedim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bazën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materialit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kallzues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dërguar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Sektori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Krimeve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Kompjuterike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Narkotikëve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Trafiqeve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Departamentit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Organizuar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Krimet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Rënda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Drejtorinë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Përgjithshme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lidhet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kallzimin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G., E. M.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F. M.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Kallzueset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pretendojne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mashtruar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shtetësja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nëpërmjet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njoftimit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punësim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gazetën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Çelsi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ajo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fton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vajza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vjeç</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kenë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njohuri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gjuhës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angleze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punësuar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Shtetësja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prezantohet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menaxhere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studioje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kryhen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komunikime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online, “chatline”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pronari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studioje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anglez</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quajtur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“Rich”.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thënë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merrej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vetëm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punësimin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vajzave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këtë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website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merrej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pronari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Ndërkohë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kallzuesve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website “Adultwork.com”,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regjistrimi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lirë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çdo</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person, pa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nevojshme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jesh</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punësuar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diku</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4611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C569DA-D600-426E-8422-FB4FCF7082BC}"/>
              </a:ext>
            </a:extLst>
          </p:cNvPr>
          <p:cNvSpPr>
            <a:spLocks noGrp="1"/>
          </p:cNvSpPr>
          <p:nvPr>
            <p:ph type="title"/>
          </p:nvPr>
        </p:nvSpPr>
        <p:spPr>
          <a:xfrm>
            <a:off x="838200" y="681037"/>
            <a:ext cx="10515600" cy="1009651"/>
          </a:xfrm>
        </p:spPr>
        <p:txBody>
          <a:bodyPr>
            <a:normAutofit fontScale="90000"/>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Provat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burimet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provës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faktet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ato</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u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referohen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provojnë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akuzën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D61FEB31-B927-48B7-9603-59F882A761D8}"/>
              </a:ext>
            </a:extLst>
          </p:cNvPr>
          <p:cNvSpPr>
            <a:spLocks noGrp="1"/>
          </p:cNvSpPr>
          <p:nvPr>
            <p:ph idx="1"/>
          </p:nvPr>
        </p:nvSpPr>
        <p:spPr/>
        <p:txBody>
          <a:bodyPr/>
          <a:lstStyle/>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kapje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flagrance date 05.09.2017</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vendngjarje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05.09.2017</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adrese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Jastcam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05.09.2017</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aparati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telefonik</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05.09.2017</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sekuestrimi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provash</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06.09.2017</a:t>
            </a:r>
          </a:p>
          <a:p>
            <a:pPr marL="342900" marR="0" lvl="0" indent="-342900" algn="just">
              <a:spcBef>
                <a:spcPts val="0"/>
              </a:spcBef>
              <a:spcAft>
                <a:spcPts val="0"/>
              </a:spcAft>
              <a:buFont typeface="Palatino Linotype" panose="02040502050505030304" pitchFamily="18" charset="0"/>
              <a:buChar char="-"/>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Process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lenie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ruajtje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27.08.2018</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lenie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ruajtje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20.09.2017</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rikqyrje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telefoni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08.10.2018</a:t>
            </a:r>
          </a:p>
          <a:p>
            <a:pPr marL="342900" marR="0" lvl="0" indent="-342900" algn="just">
              <a:spcBef>
                <a:spcPts val="0"/>
              </a:spcBef>
              <a:spcAft>
                <a:spcPts val="0"/>
              </a:spcAft>
              <a:buFont typeface="Palatino Linotype" panose="02040502050505030304" pitchFamily="18" charset="0"/>
              <a:buChar char="-"/>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Akt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ekspertimi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teknik</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kompjuterik</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me Nr.460 date 16.01.2018</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Vendim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caktim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perkthyesi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26.02.2018</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Akte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perkthyera</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gjithsej</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23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flete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date 17.09.2018 </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dhenash</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internet date 13.03.2015</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Proces</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verbal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kqyrje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dhenash</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internet date 28.04.2015</a:t>
            </a:r>
          </a:p>
          <a:p>
            <a:pPr marL="342900" marR="0" lvl="0" indent="-342900" algn="just">
              <a:spcBef>
                <a:spcPts val="0"/>
              </a:spcBef>
              <a:spcAft>
                <a:spcPts val="0"/>
              </a:spcAft>
              <a:buFont typeface="Palatino Linotype" panose="02040502050505030304" pitchFamily="18" charset="0"/>
              <a:buChar char="-"/>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Deklarime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shtetasve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ndryshem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dhe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teresi</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fashikullin</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me Nr.6476/2017, me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gjithe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dokumentacionin</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nevojshem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qe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kerkojme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te</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administrohet</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ne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fashikullin</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e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shqyrtimit</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gjyqesor</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1800" dirty="0">
                <a:effectLst/>
                <a:latin typeface="Times New Roman" panose="02020603050405020304" pitchFamily="18" charset="0"/>
                <a:ea typeface="MS Mincho" panose="02020609040205080304" pitchFamily="49" charset="-128"/>
              </a:rPr>
              <a:t> </a:t>
            </a:r>
          </a:p>
          <a:p>
            <a:endParaRPr lang="en-US" dirty="0"/>
          </a:p>
        </p:txBody>
      </p:sp>
    </p:spTree>
    <p:extLst>
      <p:ext uri="{BB962C8B-B14F-4D97-AF65-F5344CB8AC3E}">
        <p14:creationId xmlns:p14="http://schemas.microsoft.com/office/powerpoint/2010/main" val="675414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19C61-868A-45D9-AB88-5C75074154AE}"/>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përfundim</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hetimit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kësaj</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çështje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prokurori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1F14147-1BF1-4DC5-A180-CD15DE70C07F}"/>
              </a:ext>
            </a:extLst>
          </p:cNvPr>
          <p:cNvSpPr>
            <a:spLocks noGrp="1"/>
          </p:cNvSpPr>
          <p:nvPr>
            <p:ph idx="1"/>
          </p:nvPr>
        </p:nvSpPr>
        <p:spPr/>
        <p:txBody>
          <a:bodyPr/>
          <a:lstStyle/>
          <a:p>
            <a:pPr marL="0" marR="0" indent="45720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Dërgimin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paragrafi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tretë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K.Penal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raste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hetimeve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shuarjen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masave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sigurisë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detyrim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paraqitje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policinë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gjyqësore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personat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B., K. B., A. K., E. D., A.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Xh</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113, 114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K.Penal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5502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C6367-D83F-4232-A479-7FAF492A64D1}"/>
              </a:ext>
            </a:extLst>
          </p:cNvPr>
          <p:cNvSpPr>
            <a:spLocks noGrp="1"/>
          </p:cNvSpPr>
          <p:nvPr>
            <p:ph type="title"/>
          </p:nvPr>
        </p:nvSpPr>
        <p:spPr/>
        <p:txBody>
          <a:bodyPr>
            <a:no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Rrethit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Gjyqësor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Nr.5723/429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Akti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18.03.2019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rregj.17.12.2018) 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2DF4B91-8CA9-49DA-9BE5-02F6A725A878}"/>
              </a:ext>
            </a:extLst>
          </p:cNvPr>
          <p:cNvSpPr>
            <a:spLocks noGrp="1"/>
          </p:cNvSpPr>
          <p:nvPr>
            <p:ph idx="1"/>
          </p:nvPr>
        </p:nvSpPr>
        <p:spPr/>
        <p:txBody>
          <a:bodyPr/>
          <a:lstStyle/>
          <a:p>
            <a:pPr marL="0" marR="0" indent="45720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Pornografisë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117/3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Penal,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konsumuar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herë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dëm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viktimave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latin typeface="Times New Roman" panose="02020603050405020304" pitchFamily="18" charset="0"/>
                <a:ea typeface="Calibri" panose="020F0502020204030204" pitchFamily="34" charset="0"/>
                <a:cs typeface="Times New Roman" panose="02020603050405020304" pitchFamily="18" charset="0"/>
              </a:rPr>
              <a:t>të</a:t>
            </a:r>
            <a:r>
              <a:rPr lang="en-GB" sz="1800" dirty="0">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latin typeface="Times New Roman" panose="02020603050405020304" pitchFamily="18" charset="0"/>
                <a:ea typeface="Calibri" panose="020F0502020204030204" pitchFamily="34" charset="0"/>
                <a:cs typeface="Times New Roman" panose="02020603050405020304" pitchFamily="18" charset="0"/>
              </a:rPr>
              <a:t>mitura</a:t>
            </a:r>
            <a:r>
              <a:rPr lang="en-GB" sz="1800" dirty="0">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Xh.T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 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ngarkim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pandehurve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B., K. B., A. K., E. D., A. B.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Xh.B</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113, 114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K.Penal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Kundër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mund</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bëhet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ankim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Brenda 15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pesëmbëdhjetë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ditëve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nesërmja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shpalljes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Gjykatën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Apelit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vendimarrjen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vlerësuar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provat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arritur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konkluzionin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veprimet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shtetases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D. 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përmbushin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kushtet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tú</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konsideruar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konsumuar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ana objective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cilën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akuzohet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Ajo</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përshkruan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vendim</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njëjtin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fakt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përshkruar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prokurorit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njëjtat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prova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rrethana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mbi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cilat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mbështet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kërkesat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tij</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procedurale</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7992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BA32C-23D7-4C81-BD1E-9665FD57F49E}"/>
              </a:ext>
            </a:extLst>
          </p:cNvPr>
          <p:cNvSpPr>
            <a:spLocks noGrp="1"/>
          </p:cNvSpPr>
          <p:nvPr>
            <p:ph type="title"/>
          </p:nvPr>
        </p:nvSpPr>
        <p:spPr/>
        <p:txBody>
          <a:bodyPr>
            <a:normAutofit/>
          </a:bodyPr>
          <a:lstStyle/>
          <a:p>
            <a:r>
              <a:rPr lang="en-US" sz="2400" b="1" dirty="0" err="1">
                <a:latin typeface="Times New Roman" panose="02020603050405020304" pitchFamily="18" charset="0"/>
                <a:cs typeface="Times New Roman" panose="02020603050405020304" pitchFamily="18" charset="0"/>
              </a:rPr>
              <a:t>Pyetje</a:t>
            </a:r>
            <a:r>
              <a:rPr lang="en-US" sz="24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xmlns="" id="{B00CD5C8-4E19-43DE-91C0-D507D87B5483}"/>
              </a:ext>
            </a:extLst>
          </p:cNvPr>
          <p:cNvSpPr>
            <a:spLocks noGrp="1"/>
          </p:cNvSpPr>
          <p:nvPr>
            <p:ph idx="1"/>
          </p:nvPr>
        </p:nvSpPr>
        <p:spPr/>
        <p:txBody>
          <a:bodyPr/>
          <a:lstStyle/>
          <a:p>
            <a:pPr marL="0" marR="0" indent="457200" algn="just">
              <a:lnSpc>
                <a:spcPct val="107000"/>
              </a:lnSpc>
              <a:spcBef>
                <a:spcPts val="0"/>
              </a:spcBef>
              <a:spcAft>
                <a:spcPts val="800"/>
              </a:spcAft>
            </a:pP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1. A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mundet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gjyqtari</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senacës</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paraprake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disponojë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vendim</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çështjes</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kërkesa</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prokurorit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dërgimin</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gjyq</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2. A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mundet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gjyqtari</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I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seancës</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paraprake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vlerësojë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analizojë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provat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kërkesa</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prokurorit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dy</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objekte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ndryshme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pandehurin</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personat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u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atribuohet</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vepra</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kërkesë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dërgimin</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gjyq</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kërkesë</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pushimin</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hetimeve</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77868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4C760F-6075-4C46-9BA2-E8A097AD351F}"/>
              </a:ext>
            </a:extLst>
          </p:cNvPr>
          <p:cNvSpPr>
            <a:spLocks noGrp="1"/>
          </p:cNvSpPr>
          <p:nvPr>
            <p:ph type="title"/>
          </p:nvPr>
        </p:nvSpPr>
        <p:spPr/>
        <p:txBody>
          <a:bodyPr>
            <a:normAutofit/>
          </a:bodyPr>
          <a:lstStyle/>
          <a:p>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Kundër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këtij</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gjykatës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është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bërë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ankim</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Gjykatën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Apelit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Tiranë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cila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Nr.1071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20.10.2019 ka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5675793-3537-4CAC-AFAF-0F4CB7857824}"/>
              </a:ext>
            </a:extLst>
          </p:cNvPr>
          <p:cNvSpPr>
            <a:spLocks noGrp="1"/>
          </p:cNvSpPr>
          <p:nvPr>
            <p:ph idx="1"/>
          </p:nvPr>
        </p:nvSpPr>
        <p:spPr/>
        <p:txBody>
          <a:bodyPr/>
          <a:lstStyle/>
          <a:p>
            <a:pPr marL="0" marR="0" indent="457200" algn="just">
              <a:lnSpc>
                <a:spcPct val="150000"/>
              </a:lnSpc>
              <a:spcBef>
                <a:spcPts val="0"/>
              </a:spcBef>
              <a:spcAft>
                <a:spcPts val="800"/>
              </a:spcAft>
            </a:pP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Mospranimin</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ankimit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shkak</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heqjes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dorë</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prokurori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800"/>
              </a:spcAft>
              <a:buNone/>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89311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97082-292C-4C0E-91CE-5B0D84517D88}"/>
              </a:ext>
            </a:extLst>
          </p:cNvPr>
          <p:cNvSpPr>
            <a:spLocks noGrp="1"/>
          </p:cNvSpPr>
          <p:nvPr>
            <p:ph type="title"/>
          </p:nvPr>
        </p:nvSpPr>
        <p:spPr>
          <a:xfrm>
            <a:off x="838200" y="874643"/>
            <a:ext cx="10515600" cy="1484244"/>
          </a:xfrm>
        </p:spPr>
        <p:txBody>
          <a:bodyPr>
            <a:normAutofit/>
          </a:bodyPr>
          <a:lstStyle/>
          <a:p>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Çështja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Nr.8468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18.11.2021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veprën</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Ngacmimi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108/a/2 I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Kodit</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Penal).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6F88EBA-3D46-4C49-BB2E-599A9D2015A4}"/>
              </a:ext>
            </a:extLst>
          </p:cNvPr>
          <p:cNvSpPr>
            <a:spLocks noGrp="1"/>
          </p:cNvSpPr>
          <p:nvPr>
            <p:ph idx="1"/>
          </p:nvPr>
        </p:nvSpPr>
        <p:spPr>
          <a:xfrm>
            <a:off x="838200" y="3220277"/>
            <a:ext cx="10515600" cy="2956685"/>
          </a:xfrm>
        </p:spPr>
        <p:txBody>
          <a:bodyPr/>
          <a:lstStyle/>
          <a:p>
            <a:pPr marL="0" marR="0" algn="just">
              <a:lnSpc>
                <a:spcPct val="107000"/>
              </a:lnSpc>
              <a:spcBef>
                <a:spcPts val="0"/>
              </a:spcBef>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Në Prokurorinë Pranë Gjykatës së Shkallës së Parë Tiranë, është regjistruar procedimi penal nr.8468 datë 18.11.2021 për veprën penale të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Ngacmimi seksual” e parashikuar nga neni 108/a/2 i Kodit Penal.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Ky procedim penal është regjistruar mbi bazën e informacionit të dërguar nga emisioni investigativ „Stop” nga i cili rezulton se në këtë emision ka ardhur një denoncim nga shtetasi F</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Ll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i cili ka denoncuar se vajza e tij e mitur E.LL e moshës 15 vjeç si dhe shoqja e saj e dhomës në konviktin e Medresesë, në Durrës, janë ngacmuar seksualisht nëpërmjet mesazheve telefonike nga një shtetas mashkull i paidentifikuar.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1745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CD204D-D456-40BA-8838-BE9E76B96EC5}"/>
              </a:ext>
            </a:extLst>
          </p:cNvPr>
          <p:cNvSpPr>
            <a:spLocks noGrp="1"/>
          </p:cNvSpPr>
          <p:nvPr>
            <p:ph type="title"/>
          </p:nvPr>
        </p:nvSpPr>
        <p:spPr/>
        <p:txBody>
          <a:bodyPr>
            <a:normAutofit/>
          </a:bodyPr>
          <a:lstStyle/>
          <a:p>
            <a:r>
              <a:rPr lang="pl-PL" sz="2400" b="1" dirty="0">
                <a:effectLst/>
                <a:latin typeface="Times New Roman" panose="02020603050405020304" pitchFamily="18" charset="0"/>
                <a:ea typeface="Calibri" panose="020F0502020204030204" pitchFamily="34" charset="0"/>
                <a:cs typeface="Times New Roman" panose="02020603050405020304" pitchFamily="18" charset="0"/>
              </a:rPr>
              <a:t>Rrethanat e faktit: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F57DBD4-BD93-4579-A32C-CE68D2035E88}"/>
              </a:ext>
            </a:extLst>
          </p:cNvPr>
          <p:cNvSpPr>
            <a:spLocks noGrp="1"/>
          </p:cNvSpPr>
          <p:nvPr>
            <p:ph idx="1"/>
          </p:nvPr>
        </p:nvSpPr>
        <p:spPr/>
        <p:txBody>
          <a:bodyPr/>
          <a:lstStyle/>
          <a:p>
            <a:pPr marL="0" marR="0" algn="just">
              <a:lnSpc>
                <a:spcPct val="107000"/>
              </a:lnSpc>
              <a:spcBef>
                <a:spcPts val="0"/>
              </a:spcBef>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Në datë 22.11.2021 i është marrë kallëzim dhe deklarim shtetasit F</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Ll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i cili ka kallëzuar se vajza e tij e mitur është ngacmuar seksualisht nga një shtetas mashkull i paidentifikuar, i cili i ka dërguar thirrje telefonike me numër të fshehur privat, si dhe mesazhe telefonike me përmbajtje të ngacmimit seksual, pavarësisht se e mitura e ka vënë në dijeni për moshën e saj. Komunikimet fillimisht kanë filluar në numrin telefonik të cilin e kishte në përdorim e mitura E.LL dhe më pas komunikimi ka vazhduar në numrin e telefonit në përdorim të shoqes së dhomës së saj, edhe ajo në moshë të mitur.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Kallëzuesi F</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Ll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ka dorëzuar dhe përmbajtjen e komunikimeve të mesazheve telefonike të cilat janë marrë me cilësinë e provës materiale. Rezulton nga përmbajtja e mesazheve se ato janë dërguar nga dy numra telefonikë celular, të cilat janë numra telefonikë të përdorur nga personi që kryen ngacmimin seksual.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Nisur nga sa më lart, me qëllim identifikimin e autorit të veprës penale dhe hetimin e aktivitetit kriminal të këtij shtetasi,  është kërkuar në gjykatë përgjimi i komunikimeve telefonike të numrave në përdorim të të dyshuarit, kërkesa të cilat janë pranuar nga Gjykata e Rrethit Gjyqsor Tiranë.</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548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970B69-2EF8-421A-B061-24068D41E581}"/>
              </a:ext>
            </a:extLst>
          </p:cNvPr>
          <p:cNvSpPr>
            <a:spLocks noGrp="1"/>
          </p:cNvSpPr>
          <p:nvPr>
            <p:ph type="ctrTitle"/>
          </p:nvPr>
        </p:nvSpPr>
        <p:spPr>
          <a:xfrm>
            <a:off x="1351723" y="406400"/>
            <a:ext cx="9051234" cy="1197113"/>
          </a:xfrm>
        </p:spPr>
        <p:txBody>
          <a:bodyPr>
            <a:normAutofit/>
          </a:bodyPr>
          <a:lstStyle/>
          <a:p>
            <a:pPr algn="l"/>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gëzojnë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veçantë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ligjore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9ACAC22D-893C-44E0-882B-DA70D5C709F7}"/>
              </a:ext>
            </a:extLst>
          </p:cNvPr>
          <p:cNvSpPr>
            <a:spLocks noGrp="1"/>
          </p:cNvSpPr>
          <p:nvPr>
            <p:ph type="subTitle" idx="1"/>
          </p:nvPr>
        </p:nvSpPr>
        <p:spPr>
          <a:xfrm>
            <a:off x="1484244" y="2601118"/>
            <a:ext cx="8918713" cy="3850481"/>
          </a:xfrm>
        </p:spPr>
        <p:txBody>
          <a:bodyPr/>
          <a:lstStyle/>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Republikën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Shqipërisw</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gëzon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veçantë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shteti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kjo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54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Kushtetutës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Republikës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Shqipërisë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shkak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statusit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Mirëqënia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interesi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lartë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janë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parime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themelore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ndërkombëtare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gëzojë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specifike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nisur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statusi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454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D8B77-14AB-4D2E-849B-3E4B4B4550F6}"/>
              </a:ext>
            </a:extLst>
          </p:cNvPr>
          <p:cNvSpPr>
            <a:spLocks noGrp="1"/>
          </p:cNvSpPr>
          <p:nvPr>
            <p:ph type="title"/>
          </p:nvPr>
        </p:nvSpPr>
        <p:spPr>
          <a:xfrm>
            <a:off x="838200" y="887896"/>
            <a:ext cx="10515600" cy="802792"/>
          </a:xfrm>
        </p:spPr>
        <p:txBody>
          <a:bodyPr>
            <a:normAutofit fontScale="90000"/>
          </a:bodyPr>
          <a:lstStyle/>
          <a:p>
            <a:r>
              <a:rPr lang="it-IT" sz="2400" b="1" dirty="0">
                <a:effectLst/>
                <a:latin typeface="Times New Roman" panose="02020603050405020304" pitchFamily="18" charset="0"/>
                <a:ea typeface="Times New Roman" panose="02020603050405020304" pitchFamily="18" charset="0"/>
                <a:cs typeface="Times New Roman" panose="02020603050405020304" pitchFamily="18" charset="0"/>
              </a:rPr>
              <a:t>Aktet dhe provat me të cilat provohet fajësia në ngarkim të të pandehurit përpara Gjykatës janë: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0B5F59C-A7A5-4B58-8ADF-164E3ED9F250}"/>
              </a:ext>
            </a:extLst>
          </p:cNvPr>
          <p:cNvSpPr>
            <a:spLocks noGrp="1"/>
          </p:cNvSpPr>
          <p:nvPr>
            <p:ph idx="1"/>
          </p:nvPr>
        </p:nvSpPr>
        <p:spPr>
          <a:xfrm>
            <a:off x="838200" y="2154477"/>
            <a:ext cx="10515600" cy="4022485"/>
          </a:xfrm>
        </p:spPr>
        <p:txBody>
          <a:bodyPr/>
          <a:lstStyle/>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informacion ardhur nga emisioni investigativ “Stop” datë 18.11.2021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kallëzimit të veprës penale nga shtetasi Flamur Lleshi datë 22.11.2021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deklarimit të shtetasit Flamur Lleshi datë 22.11.2021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deklarimit të shtetases Rruzhdije Lleshi datë 22.05.2022</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kqyrjes së telefonit celular datë 22.11.2021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sekuestrimit të provës materiale datë 09.12.2021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kqyrjes së telefonit celular datë 09.12.2021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i kqyrjes së telefonit celular datë 09.12.2021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mbi realizimin e përgjimit të komunikimeve telefonike datë 06.12.2021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 deklarimi si person ndaj të cilit zhvillohen hetime nga shtetasi Musa Çerpja datë 09.12.2021</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-Procesverbali i pyetjes së të pandehurit Musa Çerpja datë 27.05.2022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-si dhe në tërësi aktet procedimit penal Nr.8468 të vitit 2021.</a:t>
            </a:r>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59724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41299-2DF7-49C1-A628-1A6D676BCCE3}"/>
              </a:ext>
            </a:extLst>
          </p:cNvPr>
          <p:cNvSpPr>
            <a:spLocks noGrp="1"/>
          </p:cNvSpPr>
          <p:nvPr>
            <p:ph type="title"/>
          </p:nvPr>
        </p:nvSpPr>
        <p:spPr/>
        <p:txBody>
          <a:bodyPr>
            <a:normAutofit/>
          </a:bodyPr>
          <a:lstStyle/>
          <a:p>
            <a:r>
              <a:rPr lang="en-US" sz="2400" b="1" dirty="0" err="1">
                <a:latin typeface="Times New Roman" panose="02020603050405020304" pitchFamily="18" charset="0"/>
                <a:cs typeface="Times New Roman" panose="02020603050405020304" pitchFamily="18" charset="0"/>
              </a:rPr>
              <a:t>Kërkesa</a:t>
            </a:r>
            <a:r>
              <a:rPr lang="en-US" sz="2400" b="1" dirty="0">
                <a:latin typeface="Times New Roman" panose="02020603050405020304" pitchFamily="18" charset="0"/>
                <a:cs typeface="Times New Roman" panose="02020603050405020304" pitchFamily="18" charset="0"/>
              </a:rPr>
              <a:t> e </a:t>
            </a:r>
            <a:r>
              <a:rPr lang="en-US" sz="2400" b="1" dirty="0" err="1">
                <a:latin typeface="Times New Roman" panose="02020603050405020304" pitchFamily="18" charset="0"/>
                <a:cs typeface="Times New Roman" panose="02020603050405020304" pitchFamily="18" charset="0"/>
              </a:rPr>
              <a:t>prokurorit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drejtuar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gjykatës</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përfundim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hetimeve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72144F7-856D-47F6-9683-1B44259D6249}"/>
              </a:ext>
            </a:extLst>
          </p:cNvPr>
          <p:cNvSpPr>
            <a:spLocks noGrp="1"/>
          </p:cNvSpPr>
          <p:nvPr>
            <p:ph idx="1"/>
          </p:nvPr>
        </p:nvSpPr>
        <p:spPr>
          <a:xfrm>
            <a:off x="838200" y="2080591"/>
            <a:ext cx="10515600" cy="4096371"/>
          </a:xfrm>
        </p:spPr>
        <p:txBody>
          <a:bodyPr/>
          <a:lstStyle/>
          <a:p>
            <a:r>
              <a:rPr lang="de-DE" sz="1800" dirty="0">
                <a:effectLst/>
                <a:latin typeface="Times New Roman" panose="02020603050405020304" pitchFamily="18" charset="0"/>
                <a:ea typeface="Calibri" panose="020F0502020204030204" pitchFamily="34" charset="0"/>
                <a:cs typeface="Times New Roman" panose="02020603050405020304" pitchFamily="18" charset="0"/>
              </a:rPr>
              <a:t>Dërgimi për gjykim i çështjes penale </a:t>
            </a:r>
            <a:r>
              <a:rPr lang="de-DE" sz="1800" b="1" u="sng" dirty="0">
                <a:effectLst/>
                <a:latin typeface="Times New Roman" panose="02020603050405020304" pitchFamily="18" charset="0"/>
                <a:ea typeface="Calibri" panose="020F0502020204030204" pitchFamily="34" charset="0"/>
                <a:cs typeface="Times New Roman" panose="02020603050405020304" pitchFamily="18" charset="0"/>
              </a:rPr>
              <a:t>nr.8468 </a:t>
            </a:r>
            <a:r>
              <a:rPr lang="nl-NL" sz="1800" b="1" u="sng" dirty="0">
                <a:effectLst/>
                <a:latin typeface="Times New Roman" panose="02020603050405020304" pitchFamily="18" charset="0"/>
                <a:ea typeface="Calibri" panose="020F0502020204030204" pitchFamily="34" charset="0"/>
                <a:cs typeface="Times New Roman" panose="02020603050405020304" pitchFamily="18" charset="0"/>
              </a:rPr>
              <a:t>të vitit 2021</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në ngarkim të të pandehurit </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M</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Ç</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hetuar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masën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sigurimit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personal “Arrest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burg”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238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K.Pr.Penale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akuzuar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kryerjen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veprës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penale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Ngacmimi seksual”, parashikuar nga neni 108/a/2 i kodit penal, me viktimë të veprës penale,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Rr. Ll.</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gn="just">
              <a:spcBef>
                <a:spcPts val="0"/>
              </a:spcBef>
              <a:spcAft>
                <a:spcPts val="0"/>
              </a:spcAft>
              <a:tabLst>
                <a:tab pos="457200" algn="l"/>
              </a:tabLs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përfundim</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gjykimit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çështjes</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prokurorja</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kërkuar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algn="just">
              <a:spcBef>
                <a:spcPts val="0"/>
              </a:spcBef>
              <a:spcAft>
                <a:spcPts val="0"/>
              </a:spcAft>
              <a:tabLst>
                <a:tab pos="457200" algn="l"/>
              </a:tabLs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Deklarimin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fajtor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pandehurit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 Ç., 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akuzuar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kryerjen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veprës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108/a/2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bazë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kësaj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dispozite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dënimin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vjet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burgim</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9052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43AC9-7498-4681-BE16-E2DC5B496A71}"/>
              </a:ext>
            </a:extLst>
          </p:cNvPr>
          <p:cNvSpPr>
            <a:spLocks noGrp="1"/>
          </p:cNvSpPr>
          <p:nvPr>
            <p:ph type="title"/>
          </p:nvPr>
        </p:nvSpPr>
        <p:spPr>
          <a:xfrm>
            <a:off x="838200" y="1298713"/>
            <a:ext cx="10515600" cy="1245703"/>
          </a:xfrm>
        </p:spPr>
        <p:txBody>
          <a:bodyPr>
            <a:noAutofit/>
          </a:bodyPr>
          <a:lstStyle/>
          <a:p>
            <a:pPr marL="0">
              <a:spcBef>
                <a:spcPts val="0"/>
              </a:spcBef>
              <a:spcAft>
                <a:spcPts val="0"/>
              </a:spcAft>
              <a:tabLst>
                <a:tab pos="4572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Gjykata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Rrethit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Gjyqësor</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Tiranë</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vendimin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saj</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Nr.2847 (Nr.2255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Regj.Them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datë</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01.12.2022,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ka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vendosur</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A70CA23-3B47-496B-90DE-0B11598B92BB}"/>
              </a:ext>
            </a:extLst>
          </p:cNvPr>
          <p:cNvSpPr>
            <a:spLocks noGrp="1"/>
          </p:cNvSpPr>
          <p:nvPr>
            <p:ph idx="1"/>
          </p:nvPr>
        </p:nvSpPr>
        <p:spPr>
          <a:xfrm>
            <a:off x="838200" y="3154017"/>
            <a:ext cx="10515600" cy="3022946"/>
          </a:xfrm>
        </p:spPr>
        <p:txBody>
          <a:bodyPr/>
          <a:lstStyle/>
          <a:p>
            <a:pPr marL="0" algn="just">
              <a:spcBef>
                <a:spcPts val="0"/>
              </a:spcBef>
              <a:spcAft>
                <a:spcPts val="0"/>
              </a:spcAft>
              <a:tabLst>
                <a:tab pos="457200" algn="l"/>
              </a:tabLst>
            </a:pP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Deklarimin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fajtor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pandehurit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 S. Ç.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veprën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Ngacmim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108/a/2 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dëm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viktimës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Rr.Ll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bazë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nkësaj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dispozite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dënimin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5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vjet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burgim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Vuajtja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dënimit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fillon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dita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arrestimit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datë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09.12.2021,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efekt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procedimi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pjesa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pavuajtur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denimit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vuhet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burg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sigurisë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zakonshme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referim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nenit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190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K.Pr.Penale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provat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materiale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sekuestruara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procesverbalin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datës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19.12.2021, apparat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telefon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tipit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“Samsung”,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kthehen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pandehurit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endParaRPr lang="en-US"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Vendimi</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marrë</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formë</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prerë</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ndaj</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tij</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ushtruar</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ankim</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pandehuri</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M.Ç.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2640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7EF096-A413-4D75-897E-A167EEBD3D34}"/>
              </a:ext>
            </a:extLst>
          </p:cNvPr>
          <p:cNvSpPr>
            <a:spLocks noGrp="1"/>
          </p:cNvSpPr>
          <p:nvPr>
            <p:ph type="title"/>
          </p:nvPr>
        </p:nvSpPr>
        <p:spPr/>
        <p:txBody>
          <a:bodyPr/>
          <a:lstStyle/>
          <a:p>
            <a:pPr marL="0">
              <a:spcBef>
                <a:spcPts val="0"/>
              </a:spcBef>
              <a:spcAft>
                <a:spcPts val="0"/>
              </a:spcAft>
              <a:tabLst>
                <a:tab pos="4572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Rast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diskutim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a:r>
            <a:b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F666C344-0BF4-40AE-8D67-FA70762247B2}"/>
              </a:ext>
            </a:extLst>
          </p:cNvPr>
          <p:cNvSpPr>
            <a:spLocks noGrp="1"/>
          </p:cNvSpPr>
          <p:nvPr>
            <p:ph idx="1"/>
          </p:nvPr>
        </p:nvSpPr>
        <p:spPr/>
        <p:txBody>
          <a:bodyPr/>
          <a:lstStyle/>
          <a:p>
            <a:pPr marL="0" algn="just">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qëllim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zbulimin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personave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tendenca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pedofilie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navigojnë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interet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hyjnë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komunikim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shtetas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kryesisht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gazetarja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emisionit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investigativ</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Piranjat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hap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llogari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rrjetin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social “Facebook”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emër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rremë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prezantohet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komunikim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hyn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shtetas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rritur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Pas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mëtejshëm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pas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prezantimit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ana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saj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faktit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bashkëbiseduesit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saj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shfaqet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interesimi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duke 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dhënë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bisedave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zhvilloheshn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konotacion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seksual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Duke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insistuar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njiheshin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vazhdonin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lidhjen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tyre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insiston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vazhdojnë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komunikimet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arsye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gazetarja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paraqitet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Prokurorinë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pranë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Gjykatës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Shkallës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Parë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Tiranë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duke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kërkuar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bashkëpunim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qëllim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identifikimin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shtetasi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kapjen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arrestimin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flagrancë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çastin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ajo do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takohej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duke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dashur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gazetares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prezantuar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mitur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shtetas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ftohej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ardhur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Tiranë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algn="just">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Pas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Prokurorin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u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çmua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që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veprim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mund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kryhej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gazetarja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legjitimohej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kryerjen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veprimi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nuk</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viktimë</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veprës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0387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2219B6-348F-4F97-9CF6-D0624D0FCF08}"/>
              </a:ext>
            </a:extLst>
          </p:cNvPr>
          <p:cNvSpPr>
            <a:spLocks noGrp="1"/>
          </p:cNvSpPr>
          <p:nvPr>
            <p:ph type="title"/>
          </p:nvPr>
        </p:nvSpPr>
        <p:spPr/>
        <p:txBody>
          <a:bodyPr/>
          <a:lstStyle/>
          <a:p>
            <a:pPr marL="0">
              <a:spcBef>
                <a:spcPts val="0"/>
              </a:spcBef>
              <a:spcAft>
                <a:spcPts val="0"/>
              </a:spcAft>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a:r>
            <a:b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b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Pyetje</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C9227C8-B53C-408C-87C9-A6A3A4484305}"/>
              </a:ext>
            </a:extLst>
          </p:cNvPr>
          <p:cNvSpPr>
            <a:spLocks noGrp="1"/>
          </p:cNvSpPr>
          <p:nvPr>
            <p:ph idx="1"/>
          </p:nvPr>
        </p:nvSpPr>
        <p:spPr>
          <a:xfrm>
            <a:off x="838200" y="1825625"/>
            <a:ext cx="10515600" cy="4351338"/>
          </a:xfrm>
        </p:spPr>
        <p:txBody>
          <a:bodyPr/>
          <a:lstStyle/>
          <a:p>
            <a:pPr marL="342900" lvl="0" indent="-342900" algn="just">
              <a:spcBef>
                <a:spcPts val="0"/>
              </a:spcBef>
              <a:spcAft>
                <a:spcPts val="0"/>
              </a:spcAft>
              <a:buFont typeface="+mj-lt"/>
              <a:buAutoNum type="arabicPeriod"/>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legjitimohet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gazetarja</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paraqitet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viktimë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veprës</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42900" lvl="0" indent="-342900" algn="just">
              <a:spcBef>
                <a:spcPts val="0"/>
              </a:spcBef>
              <a:spcAft>
                <a:spcPts val="0"/>
              </a:spcAft>
              <a:buFont typeface="+mj-lt"/>
              <a:buAutoNum type="arabicPeriod"/>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përfshihet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ky</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veprim</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në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kuadër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veprimeve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parashikuara</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nga</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294/</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a,b</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K.Pr.Penale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42900" lvl="0" indent="-342900" algn="just">
              <a:spcBef>
                <a:spcPts val="0"/>
              </a:spcBef>
              <a:spcAft>
                <a:spcPts val="0"/>
              </a:spcAft>
              <a:buFont typeface="+mj-lt"/>
              <a:buAutoNum type="arabicPeriod"/>
              <a:tabLst>
                <a:tab pos="457200" algn="l"/>
              </a:tabLs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Cilët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persona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përveç</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oficerëve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ose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shërbimeve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policisë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gjyqësore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mund</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kryejnë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këto</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vepime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42900" lvl="0" indent="-342900" algn="just">
              <a:spcBef>
                <a:spcPts val="0"/>
              </a:spcBef>
              <a:spcAft>
                <a:spcPts val="0"/>
              </a:spcAft>
              <a:buFont typeface="+mj-lt"/>
              <a:buAutoNum type="arabicPeriod"/>
              <a:tabLst>
                <a:tab pos="457200" algn="l"/>
              </a:tabLs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Çfarë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vlere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materiali</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grumbulluar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dhe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paraqitur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para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organit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procedues</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personave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të</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paautorizuar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endParaRPr lang="en-US"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endParaRPr lang="en-US"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2218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latin typeface="Times New Roman" panose="02020603050405020304" pitchFamily="18" charset="0"/>
                <a:cs typeface="Times New Roman" panose="02020603050405020304" pitchFamily="18" charset="0"/>
              </a:rPr>
              <a:t>Raste</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praktika</a:t>
            </a:r>
            <a:r>
              <a:rPr lang="en-US" sz="2400" b="1" dirty="0" smtClean="0">
                <a:latin typeface="Times New Roman" panose="02020603050405020304" pitchFamily="18" charset="0"/>
                <a:cs typeface="Times New Roman" panose="02020603050405020304" pitchFamily="18" charset="0"/>
              </a:rPr>
              <a:t> e </a:t>
            </a:r>
            <a:r>
              <a:rPr lang="en-US" sz="2400" b="1" dirty="0" err="1" smtClean="0">
                <a:latin typeface="Times New Roman" panose="02020603050405020304" pitchFamily="18" charset="0"/>
                <a:cs typeface="Times New Roman" panose="02020603050405020304" pitchFamily="18" charset="0"/>
              </a:rPr>
              <a:t>Gjykatës</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Europiane</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për</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të</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Drejtat</a:t>
            </a:r>
            <a:r>
              <a:rPr lang="en-US" sz="2400" b="1" dirty="0" smtClean="0">
                <a:latin typeface="Times New Roman" panose="02020603050405020304" pitchFamily="18" charset="0"/>
                <a:cs typeface="Times New Roman" panose="02020603050405020304" pitchFamily="18" charset="0"/>
              </a:rPr>
              <a:t> e </a:t>
            </a:r>
            <a:r>
              <a:rPr lang="en-US" sz="2400" b="1" dirty="0" err="1" smtClean="0">
                <a:latin typeface="Times New Roman" panose="02020603050405020304" pitchFamily="18" charset="0"/>
                <a:cs typeface="Times New Roman" panose="02020603050405020304" pitchFamily="18" charset="0"/>
              </a:rPr>
              <a:t>Njeriut</a:t>
            </a:r>
            <a:endParaRPr lang="en-GB"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1800" b="1" dirty="0">
                <a:latin typeface="Times New Roman" panose="02020603050405020304" pitchFamily="18" charset="0"/>
                <a:cs typeface="Times New Roman" panose="02020603050405020304" pitchFamily="18" charset="0"/>
              </a:rPr>
              <a:t>X </a:t>
            </a:r>
            <a:r>
              <a:rPr lang="en-US" sz="1800" b="1" dirty="0" err="1">
                <a:latin typeface="Times New Roman" panose="02020603050405020304" pitchFamily="18" charset="0"/>
                <a:cs typeface="Times New Roman" panose="02020603050405020304" pitchFamily="18" charset="0"/>
              </a:rPr>
              <a:t>dhe</a:t>
            </a:r>
            <a:r>
              <a:rPr lang="en-US" sz="1800" b="1" dirty="0">
                <a:latin typeface="Times New Roman" panose="02020603050405020304" pitchFamily="18" charset="0"/>
                <a:cs typeface="Times New Roman" panose="02020603050405020304" pitchFamily="18" charset="0"/>
              </a:rPr>
              <a:t> Y </a:t>
            </a:r>
            <a:r>
              <a:rPr lang="en-US" sz="1800" b="1" dirty="0" err="1" smtClean="0">
                <a:latin typeface="Times New Roman" panose="02020603050405020304" pitchFamily="18" charset="0"/>
                <a:cs typeface="Times New Roman" panose="02020603050405020304" pitchFamily="18" charset="0"/>
              </a:rPr>
              <a:t>kundër</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Hollandës</a:t>
            </a:r>
            <a:r>
              <a:rPr lang="en-US" sz="1800"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26 </a:t>
            </a:r>
            <a:r>
              <a:rPr lang="en-US" sz="1800" b="1" dirty="0">
                <a:latin typeface="Times New Roman" panose="02020603050405020304" pitchFamily="18" charset="0"/>
                <a:cs typeface="Times New Roman" panose="02020603050405020304" pitchFamily="18" charset="0"/>
              </a:rPr>
              <a:t>Mars 1985</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err="1" smtClean="0">
                <a:latin typeface="Times New Roman" panose="02020603050405020304" pitchFamily="18" charset="0"/>
                <a:cs typeface="Times New Roman" panose="02020603050405020304" pitchFamily="18" charset="0"/>
              </a:rPr>
              <a:t>Rrethanat</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 </a:t>
            </a:r>
            <a:r>
              <a:rPr lang="en-US" sz="1800" dirty="0" err="1">
                <a:latin typeface="Times New Roman" panose="02020603050405020304" pitchFamily="18" charset="0"/>
                <a:cs typeface="Times New Roman" panose="02020603050405020304" pitchFamily="18" charset="0"/>
              </a:rPr>
              <a:t>faktit</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a:latin typeface="Times New Roman" panose="02020603050405020304" pitchFamily="18" charset="0"/>
                <a:cs typeface="Times New Roman" panose="02020603050405020304" pitchFamily="18" charset="0"/>
              </a:rPr>
              <a:t>Y- 16 </a:t>
            </a:r>
            <a:r>
              <a:rPr lang="en-US" sz="1800" dirty="0" err="1">
                <a:latin typeface="Times New Roman" panose="02020603050405020304" pitchFamily="18" charset="0"/>
                <a:cs typeface="Times New Roman" panose="02020603050405020304" pitchFamily="18" charset="0"/>
              </a:rPr>
              <a:t>vjeçe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sëmurë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mendërisht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Gjatë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kohës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shtruar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qendër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fëmijë</a:t>
            </a:r>
            <a:r>
              <a:rPr lang="en-US" sz="1800" dirty="0">
                <a:latin typeface="Times New Roman" panose="02020603050405020304" pitchFamily="18" charset="0"/>
                <a:cs typeface="Times New Roman" panose="02020603050405020304" pitchFamily="18" charset="0"/>
              </a:rPr>
              <a:t> me </a:t>
            </a:r>
            <a:r>
              <a:rPr lang="en-US" sz="1800" dirty="0" err="1">
                <a:latin typeface="Times New Roman" panose="02020603050405020304" pitchFamily="18" charset="0"/>
                <a:cs typeface="Times New Roman" panose="02020603050405020304" pitchFamily="18" charset="0"/>
              </a:rPr>
              <a:t>aftësi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kufizuara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një</a:t>
            </a:r>
            <a:r>
              <a:rPr lang="en-US" sz="1800" dirty="0">
                <a:latin typeface="Times New Roman" panose="02020603050405020304" pitchFamily="18" charset="0"/>
                <a:cs typeface="Times New Roman" panose="02020603050405020304" pitchFamily="18" charset="0"/>
              </a:rPr>
              <a:t> person </a:t>
            </a:r>
            <a:r>
              <a:rPr lang="en-US" sz="1800" dirty="0" err="1">
                <a:latin typeface="Times New Roman" panose="02020603050405020304" pitchFamily="18" charset="0"/>
                <a:cs typeface="Times New Roman" panose="02020603050405020304" pitchFamily="18" charset="0"/>
              </a:rPr>
              <a:t>abuzon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seksualisht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ndaj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saj</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a:latin typeface="Times New Roman" panose="02020603050405020304" pitchFamily="18" charset="0"/>
                <a:cs typeface="Times New Roman" panose="02020603050405020304" pitchFamily="18" charset="0"/>
              </a:rPr>
              <a:t>I </a:t>
            </a:r>
            <a:r>
              <a:rPr lang="en-US" sz="1800" dirty="0" err="1">
                <a:latin typeface="Times New Roman" panose="02020603050405020304" pitchFamily="18" charset="0"/>
                <a:cs typeface="Times New Roman" panose="02020603050405020304" pitchFamily="18" charset="0"/>
              </a:rPr>
              <a:t>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saj</a:t>
            </a:r>
            <a:r>
              <a:rPr lang="en-US" sz="1800" dirty="0">
                <a:latin typeface="Times New Roman" panose="02020603050405020304" pitchFamily="18" charset="0"/>
                <a:cs typeface="Times New Roman" panose="02020603050405020304" pitchFamily="18" charset="0"/>
              </a:rPr>
              <a:t> X </a:t>
            </a:r>
            <a:r>
              <a:rPr lang="en-US" sz="1800" dirty="0" err="1">
                <a:latin typeface="Times New Roman" panose="02020603050405020304" pitchFamily="18" charset="0"/>
                <a:cs typeface="Times New Roman" panose="02020603050405020304" pitchFamily="18" charset="0"/>
              </a:rPr>
              <a:t>bën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kallzim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përfaqësues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ligjor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bijës</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Prokruroia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fillon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ndjekjen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penale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mungonte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ankimi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viktima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vendim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qëndron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fuqi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edhe</a:t>
            </a:r>
            <a:r>
              <a:rPr lang="en-US" sz="1800" dirty="0">
                <a:latin typeface="Times New Roman" panose="02020603050405020304" pitchFamily="18" charset="0"/>
                <a:cs typeface="Times New Roman" panose="02020603050405020304" pitchFamily="18" charset="0"/>
              </a:rPr>
              <a:t> pas </a:t>
            </a:r>
            <a:r>
              <a:rPr lang="en-US" sz="1800" dirty="0" err="1">
                <a:latin typeface="Times New Roman" panose="02020603050405020304" pitchFamily="18" charset="0"/>
                <a:cs typeface="Times New Roman" panose="02020603050405020304" pitchFamily="18" charset="0"/>
              </a:rPr>
              <a:t>ankimit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vendimit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mosfillimit</a:t>
            </a:r>
            <a:r>
              <a:rPr lang="en-US" sz="1800" dirty="0">
                <a:latin typeface="Times New Roman" panose="02020603050405020304" pitchFamily="18" charset="0"/>
                <a:cs typeface="Times New Roman" panose="02020603050405020304" pitchFamily="18" charset="0"/>
              </a:rPr>
              <a:t>.</a:t>
            </a:r>
          </a:p>
          <a:p>
            <a:pPr marL="0" indent="0">
              <a:buNone/>
            </a:pPr>
            <a:r>
              <a:rPr lang="en-US" sz="1800" b="1" i="1" dirty="0" smtClean="0">
                <a:latin typeface="Times New Roman" panose="02020603050405020304" pitchFamily="18" charset="0"/>
                <a:cs typeface="Times New Roman" panose="02020603050405020304" pitchFamily="18" charset="0"/>
              </a:rPr>
              <a:t>	</a:t>
            </a:r>
            <a:r>
              <a:rPr lang="en-US" sz="1800" b="1" i="1" dirty="0" err="1" smtClean="0">
                <a:latin typeface="Times New Roman" panose="02020603050405020304" pitchFamily="18" charset="0"/>
                <a:cs typeface="Times New Roman" panose="02020603050405020304" pitchFamily="18" charset="0"/>
              </a:rPr>
              <a:t>Vendimi</a:t>
            </a:r>
            <a:r>
              <a:rPr lang="en-US" sz="1800" b="1" i="1" dirty="0" smtClean="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i</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Gjykatës</a:t>
            </a:r>
            <a:r>
              <a:rPr lang="en-US" sz="1800" b="1" i="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smtClean="0">
              <a:latin typeface="Times New Roman" panose="02020603050405020304" pitchFamily="18" charset="0"/>
              <a:cs typeface="Times New Roman" panose="02020603050405020304" pitchFamily="18" charset="0"/>
            </a:endParaRPr>
          </a:p>
          <a:p>
            <a:pPr algn="just"/>
            <a:r>
              <a:rPr lang="en-US" sz="1800" dirty="0" err="1" smtClean="0">
                <a:latin typeface="Times New Roman" panose="02020603050405020304" pitchFamily="18" charset="0"/>
                <a:cs typeface="Times New Roman" panose="02020603050405020304" pitchFamily="18" charset="0"/>
              </a:rPr>
              <a:t>Është</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shkelur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Neni</a:t>
            </a:r>
            <a:r>
              <a:rPr lang="en-US" sz="1800" dirty="0">
                <a:latin typeface="Times New Roman" panose="02020603050405020304" pitchFamily="18" charset="0"/>
                <a:cs typeface="Times New Roman" panose="02020603050405020304" pitchFamily="18" charset="0"/>
              </a:rPr>
              <a:t> 8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KEDNJ </a:t>
            </a:r>
            <a:r>
              <a:rPr lang="en-US" sz="1800" dirty="0" err="1">
                <a:latin typeface="Times New Roman" panose="02020603050405020304" pitchFamily="18" charset="0"/>
                <a:cs typeface="Times New Roman" panose="02020603050405020304" pitchFamily="18" charset="0"/>
              </a:rPr>
              <a:t>pasi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cënuar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integriteti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fizik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moral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personit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Sipas</a:t>
            </a:r>
            <a:r>
              <a:rPr lang="en-US" sz="1800" dirty="0">
                <a:latin typeface="Times New Roman" panose="02020603050405020304" pitchFamily="18" charset="0"/>
                <a:cs typeface="Times New Roman" panose="02020603050405020304" pitchFamily="18" charset="0"/>
              </a:rPr>
              <a:t> GJEDNJ </a:t>
            </a:r>
            <a:r>
              <a:rPr lang="en-US" sz="1800" dirty="0" err="1">
                <a:latin typeface="Times New Roman" panose="02020603050405020304" pitchFamily="18" charset="0"/>
                <a:cs typeface="Times New Roman" panose="02020603050405020304" pitchFamily="18" charset="0"/>
              </a:rPr>
              <a:t>mbrojtja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vetëm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ligji</a:t>
            </a:r>
            <a:r>
              <a:rPr lang="en-US" sz="1800" dirty="0">
                <a:latin typeface="Times New Roman" panose="02020603050405020304" pitchFamily="18" charset="0"/>
                <a:cs typeface="Times New Roman" panose="02020603050405020304" pitchFamily="18" charset="0"/>
              </a:rPr>
              <a:t> civil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pamjaftueshme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kohë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cënohen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aspekte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thelbësore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jetës</a:t>
            </a:r>
            <a:r>
              <a:rPr lang="en-US" sz="1800" dirty="0">
                <a:latin typeface="Times New Roman" panose="02020603050405020304" pitchFamily="18" charset="0"/>
                <a:cs typeface="Times New Roman" panose="02020603050405020304" pitchFamily="18" charset="0"/>
              </a:rPr>
              <a:t> private.</a:t>
            </a:r>
          </a:p>
          <a:p>
            <a:pPr algn="just"/>
            <a:r>
              <a:rPr lang="en-US" sz="1800" dirty="0" err="1">
                <a:latin typeface="Times New Roman" panose="02020603050405020304" pitchFamily="18" charset="0"/>
                <a:cs typeface="Times New Roman" panose="02020603050405020304" pitchFamily="18" charset="0"/>
              </a:rPr>
              <a:t>Kodi</a:t>
            </a:r>
            <a:r>
              <a:rPr lang="en-US" sz="1800" dirty="0">
                <a:latin typeface="Times New Roman" panose="02020603050405020304" pitchFamily="18" charset="0"/>
                <a:cs typeface="Times New Roman" panose="02020603050405020304" pitchFamily="18" charset="0"/>
              </a:rPr>
              <a:t> Penal </a:t>
            </a:r>
            <a:r>
              <a:rPr lang="en-US" sz="1800" dirty="0" err="1">
                <a:latin typeface="Times New Roman" panose="02020603050405020304" pitchFamily="18" charset="0"/>
                <a:cs typeface="Times New Roman" panose="02020603050405020304" pitchFamily="18" charset="0"/>
              </a:rPr>
              <a:t>hollandez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kishte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boshllëk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lidhje</a:t>
            </a:r>
            <a:r>
              <a:rPr lang="en-US" sz="1800" dirty="0">
                <a:latin typeface="Times New Roman" panose="02020603050405020304" pitchFamily="18" charset="0"/>
                <a:cs typeface="Times New Roman" panose="02020603050405020304" pitchFamily="18" charset="0"/>
              </a:rPr>
              <a:t> me </a:t>
            </a:r>
            <a:r>
              <a:rPr lang="en-US" sz="1800" dirty="0" err="1">
                <a:latin typeface="Times New Roman" panose="02020603050405020304" pitchFamily="18" charset="0"/>
                <a:cs typeface="Times New Roman" panose="02020603050405020304" pitchFamily="18" charset="0"/>
              </a:rPr>
              <a:t>viktimat</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mitura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apo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personat</a:t>
            </a:r>
            <a:r>
              <a:rPr lang="en-US" sz="1800" dirty="0">
                <a:latin typeface="Times New Roman" panose="02020603050405020304" pitchFamily="18" charset="0"/>
                <a:cs typeface="Times New Roman" panose="02020603050405020304" pitchFamily="18" charset="0"/>
              </a:rPr>
              <a:t> me </a:t>
            </a:r>
            <a:r>
              <a:rPr lang="en-US" sz="1800" dirty="0" err="1">
                <a:latin typeface="Times New Roman" panose="02020603050405020304" pitchFamily="18" charset="0"/>
                <a:cs typeface="Times New Roman" panose="02020603050405020304" pitchFamily="18" charset="0"/>
              </a:rPr>
              <a:t>aftësi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kufizuara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mendore</a:t>
            </a: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Reagimi</a:t>
            </a:r>
            <a:endParaRPr lang="en-US" sz="1900" b="1" dirty="0" smtClean="0">
              <a:latin typeface="Times New Roman" panose="02020603050405020304" pitchFamily="18" charset="0"/>
              <a:cs typeface="Times New Roman" panose="02020603050405020304" pitchFamily="18" charset="0"/>
            </a:endParaRPr>
          </a:p>
          <a:p>
            <a:pPr algn="just"/>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Kodin</a:t>
            </a:r>
            <a:r>
              <a:rPr lang="en-US" sz="1800" dirty="0">
                <a:latin typeface="Times New Roman" panose="02020603050405020304" pitchFamily="18" charset="0"/>
                <a:cs typeface="Times New Roman" panose="02020603050405020304" pitchFamily="18" charset="0"/>
              </a:rPr>
              <a:t> penal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Hollandës</a:t>
            </a:r>
            <a:r>
              <a:rPr lang="en-US" sz="1800" dirty="0">
                <a:latin typeface="Times New Roman" panose="02020603050405020304" pitchFamily="18" charset="0"/>
                <a:cs typeface="Times New Roman" panose="02020603050405020304" pitchFamily="18" charset="0"/>
              </a:rPr>
              <a:t> u </a:t>
            </a:r>
            <a:r>
              <a:rPr lang="en-US" sz="1800" dirty="0" err="1">
                <a:latin typeface="Times New Roman" panose="02020603050405020304" pitchFamily="18" charset="0"/>
                <a:cs typeface="Times New Roman" panose="02020603050405020304" pitchFamily="18" charset="0"/>
              </a:rPr>
              <a:t>shtua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paragraf</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poshtë</a:t>
            </a:r>
            <a:r>
              <a:rPr lang="en-US" sz="1800" dirty="0">
                <a:latin typeface="Times New Roman" panose="02020603050405020304" pitchFamily="18" charset="0"/>
                <a:cs typeface="Times New Roman" panose="02020603050405020304" pitchFamily="18" charset="0"/>
              </a:rPr>
              <a:t> : “</a:t>
            </a:r>
            <a:r>
              <a:rPr lang="en-US" sz="1800" dirty="0" err="1">
                <a:latin typeface="Times New Roman" panose="02020603050405020304" pitchFamily="18" charset="0"/>
                <a:cs typeface="Times New Roman" panose="02020603050405020304" pitchFamily="18" charset="0"/>
              </a:rPr>
              <a:t>Nëse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personi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mbushur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moshën</a:t>
            </a:r>
            <a:r>
              <a:rPr lang="en-US" sz="1800" dirty="0">
                <a:latin typeface="Times New Roman" panose="02020603050405020304" pitchFamily="18" charset="0"/>
                <a:cs typeface="Times New Roman" panose="02020603050405020304" pitchFamily="18" charset="0"/>
              </a:rPr>
              <a:t> 16 </a:t>
            </a:r>
            <a:r>
              <a:rPr lang="en-US" sz="1800" dirty="0" err="1">
                <a:latin typeface="Times New Roman" panose="02020603050405020304" pitchFamily="18" charset="0"/>
                <a:cs typeface="Times New Roman" panose="02020603050405020304" pitchFamily="18" charset="0"/>
              </a:rPr>
              <a:t>vjeç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kujdestari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shkak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sëmundjes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mendore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shkak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paaftësisë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vendosur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rast</a:t>
            </a:r>
            <a:r>
              <a:rPr lang="en-US" sz="1800" dirty="0">
                <a:latin typeface="Times New Roman" panose="02020603050405020304" pitchFamily="18" charset="0"/>
                <a:cs typeface="Times New Roman" panose="02020603050405020304" pitchFamily="18" charset="0"/>
              </a:rPr>
              <a:t> se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interes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ankimimin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mund</a:t>
            </a:r>
            <a:r>
              <a:rPr lang="en-US" sz="1800" dirty="0">
                <a:latin typeface="Times New Roman" panose="02020603050405020304" pitchFamily="18" charset="0"/>
                <a:cs typeface="Times New Roman" panose="02020603050405020304" pitchFamily="18" charset="0"/>
              </a:rPr>
              <a:t> ta </a:t>
            </a:r>
            <a:r>
              <a:rPr lang="en-US" sz="1800" dirty="0" err="1">
                <a:latin typeface="Times New Roman" panose="02020603050405020304" pitchFamily="18" charset="0"/>
                <a:cs typeface="Times New Roman" panose="02020603050405020304" pitchFamily="18" charset="0"/>
              </a:rPr>
              <a:t>ushtrojë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përfaqësuesi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ligjor</a:t>
            </a:r>
            <a:r>
              <a:rPr lang="en-US" sz="1800" dirty="0">
                <a:latin typeface="Times New Roman" panose="02020603050405020304" pitchFamily="18" charset="0"/>
                <a:cs typeface="Times New Roman" panose="02020603050405020304" pitchFamily="18" charset="0"/>
              </a:rPr>
              <a:t>.” </a:t>
            </a:r>
          </a:p>
          <a:p>
            <a:pPr algn="just"/>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marL="0" indent="0">
              <a:buNone/>
            </a:pP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91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M.C </a:t>
            </a:r>
            <a:r>
              <a:rPr lang="en-US" sz="2400" b="1" dirty="0" err="1" smtClean="0">
                <a:latin typeface="Times New Roman" panose="02020603050405020304" pitchFamily="18" charset="0"/>
                <a:cs typeface="Times New Roman" panose="02020603050405020304" pitchFamily="18" charset="0"/>
              </a:rPr>
              <a:t>kundër</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Bullgarisë</a:t>
            </a:r>
            <a:r>
              <a:rPr lang="en-US" sz="2400" b="1" dirty="0" smtClean="0">
                <a:latin typeface="Times New Roman" panose="02020603050405020304" pitchFamily="18" charset="0"/>
                <a:cs typeface="Times New Roman" panose="02020603050405020304" pitchFamily="18" charset="0"/>
              </a:rPr>
              <a:t> 4 </a:t>
            </a:r>
            <a:r>
              <a:rPr lang="en-US" sz="2400" b="1" dirty="0" err="1">
                <a:latin typeface="Times New Roman" panose="02020603050405020304" pitchFamily="18" charset="0"/>
                <a:cs typeface="Times New Roman" panose="02020603050405020304" pitchFamily="18" charset="0"/>
              </a:rPr>
              <a:t>Dhjetor</a:t>
            </a:r>
            <a:r>
              <a:rPr lang="en-US" sz="2400" b="1" dirty="0">
                <a:latin typeface="Times New Roman" panose="02020603050405020304" pitchFamily="18" charset="0"/>
                <a:cs typeface="Times New Roman" panose="02020603050405020304" pitchFamily="18" charset="0"/>
              </a:rPr>
              <a:t> 2003</a:t>
            </a: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1800" b="1" dirty="0" err="1">
                <a:latin typeface="Times New Roman" panose="02020603050405020304" pitchFamily="18" charset="0"/>
                <a:cs typeface="Times New Roman" panose="02020603050405020304" pitchFamily="18" charset="0"/>
              </a:rPr>
              <a:t>Rrethanat</a:t>
            </a:r>
            <a:r>
              <a:rPr lang="en-US" sz="1800" b="1" dirty="0">
                <a:latin typeface="Times New Roman" panose="02020603050405020304" pitchFamily="18" charset="0"/>
                <a:cs typeface="Times New Roman" panose="02020603050405020304" pitchFamily="18" charset="0"/>
              </a:rPr>
              <a:t> e </a:t>
            </a:r>
            <a:r>
              <a:rPr lang="en-US" sz="1800" b="1" dirty="0" err="1">
                <a:latin typeface="Times New Roman" panose="02020603050405020304" pitchFamily="18" charset="0"/>
                <a:cs typeface="Times New Roman" panose="02020603050405020304" pitchFamily="18" charset="0"/>
              </a:rPr>
              <a:t>faktit</a:t>
            </a:r>
            <a:endParaRPr lang="en-US" sz="1800" b="1"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M.C 14 </a:t>
            </a:r>
            <a:r>
              <a:rPr lang="en-US" sz="1800" dirty="0" err="1">
                <a:latin typeface="Times New Roman" panose="02020603050405020304" pitchFamily="18" charset="0"/>
                <a:cs typeface="Times New Roman" panose="02020603050405020304" pitchFamily="18" charset="0"/>
              </a:rPr>
              <a:t>vjeç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moshë</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lejuar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kryerjen</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marrëdhënieve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seksuale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vullnetshme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përdhunuar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djem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njohur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parë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prej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saj</a:t>
            </a:r>
            <a:r>
              <a:rPr lang="en-US" sz="1800" dirty="0">
                <a:latin typeface="Times New Roman" panose="02020603050405020304" pitchFamily="18" charset="0"/>
                <a:cs typeface="Times New Roman" panose="02020603050405020304" pitchFamily="18" charset="0"/>
              </a:rPr>
              <a:t> A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P </a:t>
            </a:r>
            <a:r>
              <a:rPr lang="en-US" sz="1800" dirty="0" err="1">
                <a:latin typeface="Times New Roman" panose="02020603050405020304" pitchFamily="18" charset="0"/>
                <a:cs typeface="Times New Roman" panose="02020603050405020304" pitchFamily="18" charset="0"/>
              </a:rPr>
              <a:t>përkatësisht</a:t>
            </a:r>
            <a:r>
              <a:rPr lang="en-US" sz="1800" dirty="0">
                <a:latin typeface="Times New Roman" panose="02020603050405020304" pitchFamily="18" charset="0"/>
                <a:cs typeface="Times New Roman" panose="02020603050405020304" pitchFamily="18" charset="0"/>
              </a:rPr>
              <a:t> 20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21 </a:t>
            </a:r>
            <a:r>
              <a:rPr lang="en-US" sz="1800" dirty="0" err="1">
                <a:latin typeface="Times New Roman" panose="02020603050405020304" pitchFamily="18" charset="0"/>
                <a:cs typeface="Times New Roman" panose="02020603050405020304" pitchFamily="18" charset="0"/>
              </a:rPr>
              <a:t>vjeç</a:t>
            </a:r>
            <a:r>
              <a:rPr lang="en-US" sz="1800" dirty="0">
                <a:latin typeface="Times New Roman" panose="02020603050405020304" pitchFamily="18" charset="0"/>
                <a:cs typeface="Times New Roman" panose="02020603050405020304" pitchFamily="18" charset="0"/>
              </a:rPr>
              <a:t>.</a:t>
            </a:r>
          </a:p>
          <a:p>
            <a:pPr marL="0" indent="0">
              <a:buNone/>
            </a:pPr>
            <a:r>
              <a:rPr lang="en-US" sz="1800" dirty="0" err="1">
                <a:latin typeface="Times New Roman" panose="02020603050405020304" pitchFamily="18" charset="0"/>
                <a:cs typeface="Times New Roman" panose="02020603050405020304" pitchFamily="18" charset="0"/>
              </a:rPr>
              <a:t>Prokruroria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pushoi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hetimet</a:t>
            </a:r>
            <a:r>
              <a:rPr lang="en-US" sz="1800" dirty="0">
                <a:latin typeface="Times New Roman" panose="02020603050405020304" pitchFamily="18" charset="0"/>
                <a:cs typeface="Times New Roman" panose="02020603050405020304" pitchFamily="18" charset="0"/>
              </a:rPr>
              <a:t> me </a:t>
            </a:r>
            <a:r>
              <a:rPr lang="en-US" sz="1800" dirty="0" err="1">
                <a:latin typeface="Times New Roman" panose="02020603050405020304" pitchFamily="18" charset="0"/>
                <a:cs typeface="Times New Roman" panose="02020603050405020304" pitchFamily="18" charset="0"/>
              </a:rPr>
              <a:t>argumentin</a:t>
            </a:r>
            <a:r>
              <a:rPr lang="en-US" sz="1800" dirty="0">
                <a:latin typeface="Times New Roman" panose="02020603050405020304" pitchFamily="18" charset="0"/>
                <a:cs typeface="Times New Roman" panose="02020603050405020304" pitchFamily="18" charset="0"/>
              </a:rPr>
              <a:t> se </a:t>
            </a:r>
            <a:r>
              <a:rPr lang="en-US" sz="1800" dirty="0" err="1">
                <a:latin typeface="Times New Roman" panose="02020603050405020304" pitchFamily="18" charset="0"/>
                <a:cs typeface="Times New Roman" panose="02020603050405020304" pitchFamily="18" charset="0"/>
              </a:rPr>
              <a:t>nuk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kishte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prova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mjaftueshme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përdorimin</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forcës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kërcënim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mënyrë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veçantë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nuk</a:t>
            </a:r>
            <a:r>
              <a:rPr lang="en-US" sz="1800" dirty="0">
                <a:latin typeface="Times New Roman" panose="02020603050405020304" pitchFamily="18" charset="0"/>
                <a:cs typeface="Times New Roman" panose="02020603050405020304" pitchFamily="18" charset="0"/>
              </a:rPr>
              <a:t> u </a:t>
            </a:r>
            <a:r>
              <a:rPr lang="en-US" sz="1800" dirty="0" err="1">
                <a:latin typeface="Times New Roman" panose="02020603050405020304" pitchFamily="18" charset="0"/>
                <a:cs typeface="Times New Roman" panose="02020603050405020304" pitchFamily="18" charset="0"/>
              </a:rPr>
              <a:t>provua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kërkuesja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kishte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rezistuar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kishte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bërë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përpjekje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kërkuar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ndihmë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nga</a:t>
            </a:r>
            <a:r>
              <a:rPr lang="en-US" sz="1800" dirty="0">
                <a:latin typeface="Times New Roman" panose="02020603050405020304" pitchFamily="18" charset="0"/>
                <a:cs typeface="Times New Roman" panose="02020603050405020304" pitchFamily="18" charset="0"/>
              </a:rPr>
              <a:t> persona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tjerë</a:t>
            </a:r>
            <a:r>
              <a:rPr lang="en-US" sz="1800" dirty="0">
                <a:latin typeface="Times New Roman" panose="02020603050405020304" pitchFamily="18" charset="0"/>
                <a:cs typeface="Times New Roman" panose="02020603050405020304" pitchFamily="18" charset="0"/>
              </a:rPr>
              <a:t>.</a:t>
            </a:r>
          </a:p>
          <a:p>
            <a:r>
              <a:rPr lang="en-US" sz="1800" b="1" dirty="0" err="1" smtClean="0">
                <a:latin typeface="Times New Roman" panose="02020603050405020304" pitchFamily="18" charset="0"/>
                <a:cs typeface="Times New Roman" panose="02020603050405020304" pitchFamily="18" charset="0"/>
              </a:rPr>
              <a:t>Mendimi</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i</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Ekspertëve</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pranë</a:t>
            </a:r>
            <a:r>
              <a:rPr lang="en-US" sz="1800" b="1" dirty="0" smtClean="0">
                <a:latin typeface="Times New Roman" panose="02020603050405020304" pitchFamily="18" charset="0"/>
                <a:cs typeface="Times New Roman" panose="02020603050405020304" pitchFamily="18" charset="0"/>
              </a:rPr>
              <a:t> GJEDNJ-</a:t>
            </a:r>
            <a:r>
              <a:rPr lang="en-US" sz="1800" b="1" dirty="0" err="1" smtClean="0">
                <a:latin typeface="Times New Roman" panose="02020603050405020304" pitchFamily="18" charset="0"/>
                <a:cs typeface="Times New Roman" panose="02020603050405020304" pitchFamily="18" charset="0"/>
              </a:rPr>
              <a:t>së</a:t>
            </a:r>
            <a:endParaRPr lang="en-US" sz="1800" b="1" dirty="0" smtClean="0">
              <a:latin typeface="Times New Roman" panose="02020603050405020304" pitchFamily="18" charset="0"/>
              <a:cs typeface="Times New Roman" panose="02020603050405020304" pitchFamily="18" charset="0"/>
            </a:endParaRPr>
          </a:p>
          <a:p>
            <a:pPr marL="0" indent="0" algn="just">
              <a:buNone/>
            </a:pPr>
            <a:r>
              <a:rPr lang="en-US" sz="1800" dirty="0" err="1">
                <a:latin typeface="Times New Roman" panose="02020603050405020304" pitchFamily="18" charset="0"/>
                <a:cs typeface="Times New Roman" panose="02020603050405020304" pitchFamily="18" charset="0"/>
              </a:rPr>
              <a:t>Diagnostikuan</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a:t>
            </a:r>
            <a:r>
              <a:rPr lang="en-US" sz="1800" b="1" dirty="0" err="1">
                <a:latin typeface="Times New Roman" panose="02020603050405020304" pitchFamily="18" charset="0"/>
                <a:cs typeface="Times New Roman" panose="02020603050405020304" pitchFamily="18" charset="0"/>
              </a:rPr>
              <a:t>frikën</a:t>
            </a:r>
            <a:r>
              <a:rPr lang="en-US" sz="1800" b="1" dirty="0">
                <a:latin typeface="Times New Roman" panose="02020603050405020304" pitchFamily="18" charset="0"/>
                <a:cs typeface="Times New Roman" panose="02020603050405020304" pitchFamily="18" charset="0"/>
              </a:rPr>
              <a:t> e </a:t>
            </a:r>
            <a:r>
              <a:rPr lang="en-US" sz="1800" b="1" dirty="0" err="1">
                <a:latin typeface="Times New Roman" panose="02020603050405020304" pitchFamily="18" charset="0"/>
                <a:cs typeface="Times New Roman" panose="02020603050405020304" pitchFamily="18" charset="0"/>
              </a:rPr>
              <a:t>ngrirë</a:t>
            </a:r>
            <a:r>
              <a:rPr lang="en-US" sz="1800" b="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është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një</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sindromë</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traumatike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psikologjike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pasoja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normale</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përdhunimit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viktima</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terrorizuar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nënshtrohet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mënyrë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pasive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përpiqet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largohet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psikologjikisht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konceptit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përdhunimit</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25 </a:t>
            </a:r>
            <a:r>
              <a:rPr lang="en-US" sz="1800" dirty="0" err="1">
                <a:latin typeface="Times New Roman" panose="02020603050405020304" pitchFamily="18" charset="0"/>
                <a:cs typeface="Times New Roman" panose="02020603050405020304" pitchFamily="18" charset="0"/>
              </a:rPr>
              <a:t>raste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përdhunimit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analizuara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Bullgari,të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vajzave</a:t>
            </a:r>
            <a:r>
              <a:rPr lang="en-US" sz="1800" dirty="0">
                <a:latin typeface="Times New Roman" panose="02020603050405020304" pitchFamily="18" charset="0"/>
                <a:cs typeface="Times New Roman" panose="02020603050405020304" pitchFamily="18" charset="0"/>
              </a:rPr>
              <a:t> 14-20 </a:t>
            </a:r>
            <a:r>
              <a:rPr lang="en-US" sz="1800" dirty="0" err="1">
                <a:latin typeface="Times New Roman" panose="02020603050405020304" pitchFamily="18" charset="0"/>
                <a:cs typeface="Times New Roman" panose="02020603050405020304" pitchFamily="18" charset="0"/>
              </a:rPr>
              <a:t>vjeç</a:t>
            </a:r>
            <a:r>
              <a:rPr lang="en-US" sz="1800" dirty="0">
                <a:latin typeface="Times New Roman" panose="02020603050405020304" pitchFamily="18" charset="0"/>
                <a:cs typeface="Times New Roman" panose="02020603050405020304" pitchFamily="18" charset="0"/>
              </a:rPr>
              <a:t>, 24 </a:t>
            </a:r>
            <a:r>
              <a:rPr lang="en-US" sz="1800" dirty="0" err="1">
                <a:latin typeface="Times New Roman" panose="02020603050405020304" pitchFamily="18" charset="0"/>
                <a:cs typeface="Times New Roman" panose="02020603050405020304" pitchFamily="18" charset="0"/>
              </a:rPr>
              <a:t>prej</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viktimave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përgjigjur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përdhunuesve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këtë</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mënyrë</a:t>
            </a:r>
            <a:r>
              <a:rPr lang="en-US" sz="1800" dirty="0">
                <a:latin typeface="Times New Roman" panose="02020603050405020304" pitchFamily="18" charset="0"/>
                <a:cs typeface="Times New Roman" panose="02020603050405020304" pitchFamily="18" charset="0"/>
              </a:rPr>
              <a:t>.</a:t>
            </a:r>
          </a:p>
          <a:p>
            <a:endParaRPr lang="en-US" sz="1800" dirty="0"/>
          </a:p>
          <a:p>
            <a:endParaRPr lang="en-GB"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329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latin typeface="Times New Roman" panose="02020603050405020304" pitchFamily="18" charset="0"/>
                <a:cs typeface="Times New Roman" panose="02020603050405020304" pitchFamily="18" charset="0"/>
              </a:rPr>
              <a:t>Vendimi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GJEDNJ-</a:t>
            </a:r>
            <a:r>
              <a:rPr lang="en-US" sz="2400" b="1" dirty="0" err="1" smtClean="0">
                <a:latin typeface="Times New Roman" panose="02020603050405020304" pitchFamily="18" charset="0"/>
                <a:cs typeface="Times New Roman" panose="02020603050405020304" pitchFamily="18" charset="0"/>
              </a:rPr>
              <a:t>së</a:t>
            </a:r>
            <a:endParaRPr lang="en-GB"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lidhje</a:t>
            </a:r>
            <a:r>
              <a:rPr lang="en-US" sz="2300" dirty="0">
                <a:latin typeface="Times New Roman" panose="02020603050405020304" pitchFamily="18" charset="0"/>
                <a:cs typeface="Times New Roman" panose="02020603050405020304" pitchFamily="18" charset="0"/>
              </a:rPr>
              <a:t> me </a:t>
            </a:r>
            <a:r>
              <a:rPr lang="en-US" sz="2300" dirty="0" err="1">
                <a:latin typeface="Times New Roman" panose="02020603050405020304" pitchFamily="18" charset="0"/>
                <a:cs typeface="Times New Roman" panose="02020603050405020304" pitchFamily="18" charset="0"/>
              </a:rPr>
              <a:t>nenin</a:t>
            </a:r>
            <a:r>
              <a:rPr lang="en-US" sz="2300" dirty="0">
                <a:latin typeface="Times New Roman" panose="02020603050405020304" pitchFamily="18" charset="0"/>
                <a:cs typeface="Times New Roman" panose="02020603050405020304" pitchFamily="18" charset="0"/>
              </a:rPr>
              <a:t> 3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8 (</a:t>
            </a:r>
            <a:r>
              <a:rPr lang="en-US" sz="2300" dirty="0" err="1">
                <a:latin typeface="Times New Roman" panose="02020603050405020304" pitchFamily="18" charset="0"/>
                <a:cs typeface="Times New Roman" panose="02020603050405020304" pitchFamily="18" charset="0"/>
              </a:rPr>
              <a:t>gjykata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vuri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dukje</a:t>
            </a:r>
            <a:r>
              <a:rPr lang="en-US" sz="2300" dirty="0">
                <a:latin typeface="Times New Roman" panose="02020603050405020304" pitchFamily="18" charset="0"/>
                <a:cs typeface="Times New Roman" panose="02020603050405020304" pitchFamily="18" charset="0"/>
              </a:rPr>
              <a:t> se </a:t>
            </a:r>
            <a:r>
              <a:rPr lang="en-US" sz="2300" dirty="0" err="1">
                <a:latin typeface="Times New Roman" panose="02020603050405020304" pitchFamily="18" charset="0"/>
                <a:cs typeface="Times New Roman" panose="02020603050405020304" pitchFamily="18" charset="0"/>
              </a:rPr>
              <a:t>shtetet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anëtare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kanë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një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detyrim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pozitiv</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dyfishtë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njëra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ato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duhet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nxjerrin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një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legjislacion</a:t>
            </a:r>
            <a:r>
              <a:rPr lang="en-US" sz="2300" dirty="0">
                <a:latin typeface="Times New Roman" panose="02020603050405020304" pitchFamily="18" charset="0"/>
                <a:cs typeface="Times New Roman" panose="02020603050405020304" pitchFamily="18" charset="0"/>
              </a:rPr>
              <a:t> penal </a:t>
            </a:r>
            <a:r>
              <a:rPr lang="en-US" sz="2300" dirty="0" err="1">
                <a:latin typeface="Times New Roman" panose="02020603050405020304" pitchFamily="18" charset="0"/>
                <a:cs typeface="Times New Roman" panose="02020603050405020304" pitchFamily="18" charset="0"/>
              </a:rPr>
              <a:t>që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ndëshkojë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mënyrë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efektive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përdhunimin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ana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tjetër</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duhet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zbatojë</a:t>
            </a:r>
            <a:r>
              <a:rPr lang="en-US" sz="2300" dirty="0">
                <a:latin typeface="Times New Roman" panose="02020603050405020304" pitchFamily="18" charset="0"/>
                <a:cs typeface="Times New Roman" panose="02020603050405020304" pitchFamily="18" charset="0"/>
              </a:rPr>
              <a:t> me </a:t>
            </a:r>
            <a:r>
              <a:rPr lang="en-US" sz="2300" dirty="0" err="1">
                <a:latin typeface="Times New Roman" panose="02020603050405020304" pitchFamily="18" charset="0"/>
                <a:cs typeface="Times New Roman" panose="02020603050405020304" pitchFamily="18" charset="0"/>
              </a:rPr>
              <a:t>efikasitet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këtë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legjislacion</a:t>
            </a:r>
            <a:r>
              <a:rPr lang="en-US" sz="2300" dirty="0">
                <a:latin typeface="Times New Roman" panose="02020603050405020304" pitchFamily="18" charset="0"/>
                <a:cs typeface="Times New Roman" panose="02020603050405020304" pitchFamily="18" charset="0"/>
              </a:rPr>
              <a:t> me </a:t>
            </a:r>
            <a:r>
              <a:rPr lang="en-US" sz="2300" dirty="0" err="1">
                <a:latin typeface="Times New Roman" panose="02020603050405020304" pitchFamily="18" charset="0"/>
                <a:cs typeface="Times New Roman" panose="02020603050405020304" pitchFamily="18" charset="0"/>
              </a:rPr>
              <a:t>hetim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ndjekje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penale</a:t>
            </a:r>
            <a:r>
              <a:rPr lang="en-US" sz="2300" dirty="0">
                <a:latin typeface="Times New Roman" panose="02020603050405020304" pitchFamily="18" charset="0"/>
                <a:cs typeface="Times New Roman" panose="02020603050405020304" pitchFamily="18" charset="0"/>
              </a:rPr>
              <a:t>.</a:t>
            </a:r>
          </a:p>
          <a:p>
            <a:pPr marL="0" indent="0" algn="just">
              <a:buNone/>
            </a:pPr>
            <a:r>
              <a:rPr lang="en-US" sz="2300" dirty="0">
                <a:latin typeface="Times New Roman" panose="02020603050405020304" pitchFamily="18" charset="0"/>
                <a:cs typeface="Times New Roman" panose="02020603050405020304" pitchFamily="18" charset="0"/>
              </a:rPr>
              <a:t>Po </a:t>
            </a:r>
            <a:r>
              <a:rPr lang="en-US" sz="2300" dirty="0" err="1">
                <a:latin typeface="Times New Roman" panose="02020603050405020304" pitchFamily="18" charset="0"/>
                <a:cs typeface="Times New Roman" panose="02020603050405020304" pitchFamily="18" charset="0"/>
              </a:rPr>
              <a:t>kështu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interpreton</a:t>
            </a:r>
            <a:r>
              <a:rPr lang="en-US" sz="2300" dirty="0">
                <a:latin typeface="Times New Roman" panose="02020603050405020304" pitchFamily="18" charset="0"/>
                <a:cs typeface="Times New Roman" panose="02020603050405020304" pitchFamily="18" charset="0"/>
              </a:rPr>
              <a:t> se </a:t>
            </a:r>
            <a:r>
              <a:rPr lang="en-US" sz="2300" dirty="0" err="1">
                <a:latin typeface="Times New Roman" panose="02020603050405020304" pitchFamily="18" charset="0"/>
                <a:cs typeface="Times New Roman" panose="02020603050405020304" pitchFamily="18" charset="0"/>
              </a:rPr>
              <a:t>legjislacioni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praktika</a:t>
            </a:r>
            <a:r>
              <a:rPr lang="en-US" sz="2300" dirty="0">
                <a:latin typeface="Times New Roman" panose="02020603050405020304" pitchFamily="18" charset="0"/>
                <a:cs typeface="Times New Roman" panose="02020603050405020304" pitchFamily="18" charset="0"/>
              </a:rPr>
              <a:t> e </a:t>
            </a:r>
            <a:r>
              <a:rPr lang="en-US" sz="2300" dirty="0" err="1">
                <a:latin typeface="Times New Roman" panose="02020603050405020304" pitchFamily="18" charset="0"/>
                <a:cs typeface="Times New Roman" panose="02020603050405020304" pitchFamily="18" charset="0"/>
              </a:rPr>
              <a:t>vendeve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common law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Europës</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kontinentale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nuk</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kërkon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egzistencën</a:t>
            </a:r>
            <a:r>
              <a:rPr lang="en-US" sz="2300" dirty="0">
                <a:latin typeface="Times New Roman" panose="02020603050405020304" pitchFamily="18" charset="0"/>
                <a:cs typeface="Times New Roman" panose="02020603050405020304" pitchFamily="18" charset="0"/>
              </a:rPr>
              <a:t> e </a:t>
            </a:r>
            <a:r>
              <a:rPr lang="en-US" sz="2300" dirty="0" err="1">
                <a:latin typeface="Times New Roman" panose="02020603050405020304" pitchFamily="18" charset="0"/>
                <a:cs typeface="Times New Roman" panose="02020603050405020304" pitchFamily="18" charset="0"/>
              </a:rPr>
              <a:t>një</a:t>
            </a:r>
            <a:r>
              <a:rPr lang="en-US" sz="2300" dirty="0">
                <a:latin typeface="Times New Roman" panose="02020603050405020304" pitchFamily="18" charset="0"/>
                <a:cs typeface="Times New Roman" panose="02020603050405020304" pitchFamily="18" charset="0"/>
              </a:rPr>
              <a:t> reference </a:t>
            </a: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lidhje</a:t>
            </a:r>
            <a:r>
              <a:rPr lang="en-US" sz="2300" dirty="0">
                <a:latin typeface="Times New Roman" panose="02020603050405020304" pitchFamily="18" charset="0"/>
                <a:cs typeface="Times New Roman" panose="02020603050405020304" pitchFamily="18" charset="0"/>
              </a:rPr>
              <a:t> me </a:t>
            </a:r>
            <a:r>
              <a:rPr lang="en-US" sz="2300" dirty="0" err="1">
                <a:latin typeface="Times New Roman" panose="02020603050405020304" pitchFamily="18" charset="0"/>
                <a:cs typeface="Times New Roman" panose="02020603050405020304" pitchFamily="18" charset="0"/>
              </a:rPr>
              <a:t>përdorimin</a:t>
            </a:r>
            <a:r>
              <a:rPr lang="en-US" sz="2300" dirty="0">
                <a:latin typeface="Times New Roman" panose="02020603050405020304" pitchFamily="18" charset="0"/>
                <a:cs typeface="Times New Roman" panose="02020603050405020304" pitchFamily="18" charset="0"/>
              </a:rPr>
              <a:t> e </a:t>
            </a:r>
            <a:r>
              <a:rPr lang="en-US" sz="2300" dirty="0" err="1">
                <a:latin typeface="Times New Roman" panose="02020603050405020304" pitchFamily="18" charset="0"/>
                <a:cs typeface="Times New Roman" panose="02020603050405020304" pitchFamily="18" charset="0"/>
              </a:rPr>
              <a:t>dhunës</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fizike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apo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psikologjike</a:t>
            </a:r>
            <a:r>
              <a:rPr lang="en-US" sz="2300"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Mjafton</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mungesa</a:t>
            </a:r>
            <a:r>
              <a:rPr lang="en-US" sz="2300" b="1" i="1" dirty="0">
                <a:latin typeface="Times New Roman" panose="02020603050405020304" pitchFamily="18" charset="0"/>
                <a:cs typeface="Times New Roman" panose="02020603050405020304" pitchFamily="18" charset="0"/>
              </a:rPr>
              <a:t> e </a:t>
            </a:r>
            <a:r>
              <a:rPr lang="en-US" sz="2300" b="1" i="1" dirty="0" err="1">
                <a:latin typeface="Times New Roman" panose="02020603050405020304" pitchFamily="18" charset="0"/>
                <a:cs typeface="Times New Roman" panose="02020603050405020304" pitchFamily="18" charset="0"/>
              </a:rPr>
              <a:t>pëlqimit</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që</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të</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përbëjë</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elementin</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thelbësor</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në</a:t>
            </a:r>
            <a:r>
              <a:rPr lang="en-US" sz="2300" b="1" i="1" dirty="0">
                <a:latin typeface="Times New Roman" panose="02020603050405020304" pitchFamily="18" charset="0"/>
                <a:cs typeface="Times New Roman" panose="02020603050405020304" pitchFamily="18" charset="0"/>
              </a:rPr>
              <a:t> </a:t>
            </a:r>
            <a:r>
              <a:rPr lang="en-US" sz="2300" b="1" i="1" dirty="0" err="1">
                <a:latin typeface="Times New Roman" panose="02020603050405020304" pitchFamily="18" charset="0"/>
                <a:cs typeface="Times New Roman" panose="02020603050405020304" pitchFamily="18" charset="0"/>
              </a:rPr>
              <a:t>përkufizimin</a:t>
            </a:r>
            <a:r>
              <a:rPr lang="en-US" sz="2300" b="1" i="1" dirty="0">
                <a:latin typeface="Times New Roman" panose="02020603050405020304" pitchFamily="18" charset="0"/>
                <a:cs typeface="Times New Roman" panose="02020603050405020304" pitchFamily="18" charset="0"/>
              </a:rPr>
              <a:t> e </a:t>
            </a:r>
            <a:r>
              <a:rPr lang="en-US" sz="2300" b="1" i="1" dirty="0" err="1">
                <a:latin typeface="Times New Roman" panose="02020603050405020304" pitchFamily="18" charset="0"/>
                <a:cs typeface="Times New Roman" panose="02020603050405020304" pitchFamily="18" charset="0"/>
              </a:rPr>
              <a:t>përdhunimit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Gjithashtu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gjykata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shton</a:t>
            </a:r>
            <a:r>
              <a:rPr lang="en-US" sz="2300" dirty="0">
                <a:latin typeface="Times New Roman" panose="02020603050405020304" pitchFamily="18" charset="0"/>
                <a:cs typeface="Times New Roman" panose="02020603050405020304" pitchFamily="18" charset="0"/>
              </a:rPr>
              <a:t> se </a:t>
            </a:r>
            <a:r>
              <a:rPr lang="en-US" sz="2300" dirty="0" err="1">
                <a:latin typeface="Times New Roman" panose="02020603050405020304" pitchFamily="18" charset="0"/>
                <a:cs typeface="Times New Roman" panose="02020603050405020304" pitchFamily="18" charset="0"/>
              </a:rPr>
              <a:t>shtetet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anëtare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Këshillit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Europës</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kanë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rënë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dakort</a:t>
            </a:r>
            <a:r>
              <a:rPr lang="en-US" sz="2300" dirty="0">
                <a:latin typeface="Times New Roman" panose="02020603050405020304" pitchFamily="18" charset="0"/>
                <a:cs typeface="Times New Roman" panose="02020603050405020304" pitchFamily="18" charset="0"/>
              </a:rPr>
              <a:t> se </a:t>
            </a:r>
            <a:r>
              <a:rPr lang="en-US" sz="2300" dirty="0" err="1">
                <a:latin typeface="Times New Roman" panose="02020603050405020304" pitchFamily="18" charset="0"/>
                <a:cs typeface="Times New Roman" panose="02020603050405020304" pitchFamily="18" charset="0"/>
              </a:rPr>
              <a:t>penalizimi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akteve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seksuale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pavullnetshme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pavarësisht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nëse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viktima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rezistuar</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apo</a:t>
            </a:r>
            <a:r>
              <a:rPr lang="en-US" sz="2300" dirty="0">
                <a:latin typeface="Times New Roman" panose="02020603050405020304" pitchFamily="18" charset="0"/>
                <a:cs typeface="Times New Roman" panose="02020603050405020304" pitchFamily="18" charset="0"/>
              </a:rPr>
              <a:t> jo, </a:t>
            </a:r>
            <a:r>
              <a:rPr lang="en-US" sz="2300" dirty="0" err="1">
                <a:latin typeface="Times New Roman" panose="02020603050405020304" pitchFamily="18" charset="0"/>
                <a:cs typeface="Times New Roman" panose="02020603050405020304" pitchFamily="18" charset="0"/>
              </a:rPr>
              <a:t>ishte</a:t>
            </a:r>
            <a:r>
              <a:rPr lang="en-US" sz="2300" dirty="0">
                <a:latin typeface="Times New Roman" panose="02020603050405020304" pitchFamily="18" charset="0"/>
                <a:cs typeface="Times New Roman" panose="02020603050405020304" pitchFamily="18" charset="0"/>
              </a:rPr>
              <a:t> e </a:t>
            </a:r>
            <a:r>
              <a:rPr lang="en-US" sz="2300" dirty="0" err="1">
                <a:latin typeface="Times New Roman" panose="02020603050405020304" pitchFamily="18" charset="0"/>
                <a:cs typeface="Times New Roman" panose="02020603050405020304" pitchFamily="18" charset="0"/>
              </a:rPr>
              <a:t>nevojshme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për</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mbrojtjen</a:t>
            </a:r>
            <a:r>
              <a:rPr lang="en-US" sz="2300" dirty="0">
                <a:latin typeface="Times New Roman" panose="02020603050405020304" pitchFamily="18" charset="0"/>
                <a:cs typeface="Times New Roman" panose="02020603050405020304" pitchFamily="18" charset="0"/>
              </a:rPr>
              <a:t> e grave </a:t>
            </a:r>
            <a:r>
              <a:rPr lang="en-US" sz="2300" dirty="0" err="1">
                <a:latin typeface="Times New Roman" panose="02020603050405020304" pitchFamily="18" charset="0"/>
                <a:cs typeface="Times New Roman" panose="02020603050405020304" pitchFamily="18" charset="0"/>
              </a:rPr>
              <a:t>nga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dhuna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dhe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kërkuar</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vënien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jetë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reformave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mëtejshme</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këtë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drejtim</a:t>
            </a:r>
            <a:r>
              <a:rPr lang="en-US" sz="2300" dirty="0">
                <a:latin typeface="Times New Roman" panose="02020603050405020304" pitchFamily="18" charset="0"/>
                <a:cs typeface="Times New Roman" panose="02020603050405020304" pitchFamily="18" charset="0"/>
              </a:rPr>
              <a:t>.</a:t>
            </a:r>
          </a:p>
          <a:p>
            <a:pPr marL="0" indent="0" algn="just">
              <a:buNone/>
            </a:pPr>
            <a:r>
              <a:rPr lang="en-US" sz="2300" b="1" u="sng" dirty="0">
                <a:latin typeface="Times New Roman" panose="02020603050405020304" pitchFamily="18" charset="0"/>
                <a:cs typeface="Times New Roman" panose="02020603050405020304" pitchFamily="18" charset="0"/>
              </a:rPr>
              <a:t>Sa </a:t>
            </a:r>
            <a:r>
              <a:rPr lang="en-US" sz="2300" b="1" u="sng" dirty="0" err="1">
                <a:latin typeface="Times New Roman" panose="02020603050405020304" pitchFamily="18" charset="0"/>
                <a:cs typeface="Times New Roman" panose="02020603050405020304" pitchFamily="18" charset="0"/>
              </a:rPr>
              <a:t>më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sipër</a:t>
            </a:r>
            <a:r>
              <a:rPr lang="en-US" sz="2300" b="1" u="sng" dirty="0">
                <a:latin typeface="Times New Roman" panose="02020603050405020304" pitchFamily="18" charset="0"/>
                <a:cs typeface="Times New Roman" panose="02020603050405020304" pitchFamily="18" charset="0"/>
              </a:rPr>
              <a:t> duke </a:t>
            </a:r>
            <a:r>
              <a:rPr lang="en-US" sz="2300" b="1" u="sng" dirty="0" err="1">
                <a:latin typeface="Times New Roman" panose="02020603050405020304" pitchFamily="18" charset="0"/>
                <a:cs typeface="Times New Roman" panose="02020603050405020304" pitchFamily="18" charset="0"/>
              </a:rPr>
              <a:t>patur</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parasysh</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standartet</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dhe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tendencat</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aktuale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detyrimi</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pozitiv</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i</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shteteve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antare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në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bazë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të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neneve</a:t>
            </a:r>
            <a:r>
              <a:rPr lang="en-US" sz="2300" b="1" u="sng" dirty="0">
                <a:latin typeface="Times New Roman" panose="02020603050405020304" pitchFamily="18" charset="0"/>
                <a:cs typeface="Times New Roman" panose="02020603050405020304" pitchFamily="18" charset="0"/>
              </a:rPr>
              <a:t> 3 </a:t>
            </a:r>
            <a:r>
              <a:rPr lang="en-US" sz="2300" b="1" u="sng" dirty="0" err="1">
                <a:latin typeface="Times New Roman" panose="02020603050405020304" pitchFamily="18" charset="0"/>
                <a:cs typeface="Times New Roman" panose="02020603050405020304" pitchFamily="18" charset="0"/>
              </a:rPr>
              <a:t>dhe</a:t>
            </a:r>
            <a:r>
              <a:rPr lang="en-US" sz="2300" b="1" u="sng" dirty="0">
                <a:latin typeface="Times New Roman" panose="02020603050405020304" pitchFamily="18" charset="0"/>
                <a:cs typeface="Times New Roman" panose="02020603050405020304" pitchFamily="18" charset="0"/>
              </a:rPr>
              <a:t> 8 </a:t>
            </a:r>
            <a:r>
              <a:rPr lang="en-US" sz="2300" b="1" u="sng" dirty="0" err="1">
                <a:latin typeface="Times New Roman" panose="02020603050405020304" pitchFamily="18" charset="0"/>
                <a:cs typeface="Times New Roman" panose="02020603050405020304" pitchFamily="18" charset="0"/>
              </a:rPr>
              <a:t>të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Konventës</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kërkon</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penalizimin</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dhe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ndjekjen</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penale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efektive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të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çdo</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akti</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seksual</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të</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pavullnetshëm</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edhe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kur</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viktima</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nuk</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ka</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rezistuar</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fizikisht</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Gjithashtu</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thekson</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faktin</a:t>
            </a:r>
            <a:r>
              <a:rPr lang="en-US" sz="2300" b="1" u="sng" dirty="0">
                <a:latin typeface="Times New Roman" panose="02020603050405020304" pitchFamily="18" charset="0"/>
                <a:cs typeface="Times New Roman" panose="02020603050405020304" pitchFamily="18" charset="0"/>
              </a:rPr>
              <a:t> e </a:t>
            </a:r>
            <a:r>
              <a:rPr lang="en-US" sz="2300" b="1" u="sng" dirty="0" err="1">
                <a:latin typeface="Times New Roman" panose="02020603050405020304" pitchFamily="18" charset="0"/>
                <a:cs typeface="Times New Roman" panose="02020603050405020304" pitchFamily="18" charset="0"/>
              </a:rPr>
              <a:t>mbrojtjes</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efektive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për</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viktimat</a:t>
            </a:r>
            <a:r>
              <a:rPr lang="en-US" sz="2300" b="1" u="sng" dirty="0">
                <a:latin typeface="Times New Roman" panose="02020603050405020304" pitchFamily="18" charset="0"/>
                <a:cs typeface="Times New Roman" panose="02020603050405020304" pitchFamily="18" charset="0"/>
              </a:rPr>
              <a:t> e </a:t>
            </a:r>
            <a:r>
              <a:rPr lang="en-US" sz="2300" b="1" u="sng" dirty="0" err="1">
                <a:latin typeface="Times New Roman" panose="02020603050405020304" pitchFamily="18" charset="0"/>
                <a:cs typeface="Times New Roman" panose="02020603050405020304" pitchFamily="18" charset="0"/>
              </a:rPr>
              <a:t>mitura</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dhe</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personat</a:t>
            </a:r>
            <a:r>
              <a:rPr lang="en-US" sz="2300" b="1" u="sng" dirty="0">
                <a:latin typeface="Times New Roman" panose="02020603050405020304" pitchFamily="18" charset="0"/>
                <a:cs typeface="Times New Roman" panose="02020603050405020304" pitchFamily="18" charset="0"/>
              </a:rPr>
              <a:t> </a:t>
            </a:r>
            <a:r>
              <a:rPr lang="en-US" sz="2300" b="1" u="sng" dirty="0" err="1">
                <a:latin typeface="Times New Roman" panose="02020603050405020304" pitchFamily="18" charset="0"/>
                <a:cs typeface="Times New Roman" panose="02020603050405020304" pitchFamily="18" charset="0"/>
              </a:rPr>
              <a:t>vulnerabël</a:t>
            </a:r>
            <a:r>
              <a:rPr lang="en-US" sz="2300" b="1" u="sng"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17480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err="1" smtClean="0">
                <a:latin typeface="Times New Roman" panose="02020603050405020304" pitchFamily="18" charset="0"/>
                <a:cs typeface="Times New Roman" panose="02020603050405020304" pitchFamily="18" charset="0"/>
              </a:rPr>
              <a:t>Vendime</a:t>
            </a:r>
            <a:r>
              <a:rPr lang="en-GB" sz="2400" b="1" dirty="0" smtClean="0">
                <a:latin typeface="Times New Roman" panose="02020603050405020304" pitchFamily="18" charset="0"/>
                <a:cs typeface="Times New Roman" panose="02020603050405020304" pitchFamily="18" charset="0"/>
              </a:rPr>
              <a:t> </a:t>
            </a:r>
            <a:r>
              <a:rPr lang="en-GB" sz="2400" b="1" dirty="0" err="1" smtClean="0">
                <a:latin typeface="Times New Roman" panose="02020603050405020304" pitchFamily="18" charset="0"/>
                <a:cs typeface="Times New Roman" panose="02020603050405020304" pitchFamily="18" charset="0"/>
              </a:rPr>
              <a:t>të</a:t>
            </a:r>
            <a:r>
              <a:rPr lang="en-GB" sz="2400" b="1" dirty="0" smtClean="0">
                <a:latin typeface="Times New Roman" panose="02020603050405020304" pitchFamily="18" charset="0"/>
                <a:cs typeface="Times New Roman" panose="02020603050405020304" pitchFamily="18" charset="0"/>
              </a:rPr>
              <a:t> </a:t>
            </a:r>
            <a:r>
              <a:rPr lang="en-GB" sz="2400" b="1" dirty="0" err="1" smtClean="0">
                <a:latin typeface="Times New Roman" panose="02020603050405020304" pitchFamily="18" charset="0"/>
                <a:cs typeface="Times New Roman" panose="02020603050405020304" pitchFamily="18" charset="0"/>
              </a:rPr>
              <a:t>Gjykatës</a:t>
            </a:r>
            <a:r>
              <a:rPr lang="en-GB" sz="2400" b="1" dirty="0" smtClean="0">
                <a:latin typeface="Times New Roman" panose="02020603050405020304" pitchFamily="18" charset="0"/>
                <a:cs typeface="Times New Roman" panose="02020603050405020304" pitchFamily="18" charset="0"/>
              </a:rPr>
              <a:t> </a:t>
            </a:r>
            <a:r>
              <a:rPr lang="en-GB" sz="2400" b="1" dirty="0" err="1" smtClean="0">
                <a:latin typeface="Times New Roman" panose="02020603050405020304" pitchFamily="18" charset="0"/>
                <a:cs typeface="Times New Roman" panose="02020603050405020304" pitchFamily="18" charset="0"/>
              </a:rPr>
              <a:t>së</a:t>
            </a:r>
            <a:r>
              <a:rPr lang="en-GB" sz="2400" b="1" dirty="0" smtClean="0">
                <a:latin typeface="Times New Roman" panose="02020603050405020304" pitchFamily="18" charset="0"/>
                <a:cs typeface="Times New Roman" panose="02020603050405020304" pitchFamily="18" charset="0"/>
              </a:rPr>
              <a:t> </a:t>
            </a:r>
            <a:r>
              <a:rPr lang="en-GB" sz="2400" b="1" dirty="0" err="1" smtClean="0">
                <a:latin typeface="Times New Roman" panose="02020603050405020304" pitchFamily="18" charset="0"/>
                <a:cs typeface="Times New Roman" panose="02020603050405020304" pitchFamily="18" charset="0"/>
              </a:rPr>
              <a:t>Lartë</a:t>
            </a:r>
            <a:endParaRPr lang="en-GB"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GB" sz="1800" b="1" dirty="0" err="1" smtClean="0">
                <a:latin typeface="Times New Roman" panose="02020603050405020304" pitchFamily="18" charset="0"/>
                <a:cs typeface="Times New Roman" panose="02020603050405020304" pitchFamily="18" charset="0"/>
              </a:rPr>
              <a:t>Vendimi</a:t>
            </a:r>
            <a:r>
              <a:rPr lang="en-GB" sz="1800" b="1" dirty="0" smtClean="0">
                <a:latin typeface="Times New Roman" panose="02020603050405020304" pitchFamily="18" charset="0"/>
                <a:cs typeface="Times New Roman" panose="02020603050405020304" pitchFamily="18" charset="0"/>
              </a:rPr>
              <a:t> Nr.52802-00078-00-2016 I </a:t>
            </a:r>
            <a:r>
              <a:rPr lang="en-GB" sz="1800" b="1" dirty="0" err="1" smtClean="0">
                <a:latin typeface="Times New Roman" panose="02020603050405020304" pitchFamily="18" charset="0"/>
                <a:cs typeface="Times New Roman" panose="02020603050405020304" pitchFamily="18" charset="0"/>
              </a:rPr>
              <a:t>Regj.Themeltar</a:t>
            </a:r>
            <a:endParaRPr lang="en-GB" sz="1800" b="1" dirty="0" smtClean="0">
              <a:latin typeface="Times New Roman" panose="02020603050405020304" pitchFamily="18" charset="0"/>
              <a:cs typeface="Times New Roman" panose="02020603050405020304" pitchFamily="18" charset="0"/>
            </a:endParaRPr>
          </a:p>
          <a:p>
            <a:pPr marL="0" indent="0">
              <a:buNone/>
            </a:pPr>
            <a:r>
              <a:rPr lang="en-GB" sz="1800" b="1" dirty="0" smtClean="0">
                <a:latin typeface="Times New Roman" panose="02020603050405020304" pitchFamily="18" charset="0"/>
                <a:cs typeface="Times New Roman" panose="02020603050405020304" pitchFamily="18" charset="0"/>
              </a:rPr>
              <a:t>Nr.00-2021-727 I </a:t>
            </a:r>
            <a:r>
              <a:rPr lang="en-GB" sz="1800" b="1" dirty="0" err="1" smtClean="0">
                <a:latin typeface="Times New Roman" panose="02020603050405020304" pitchFamily="18" charset="0"/>
                <a:cs typeface="Times New Roman" panose="02020603050405020304" pitchFamily="18" charset="0"/>
              </a:rPr>
              <a:t>Vendimit</a:t>
            </a:r>
            <a:r>
              <a:rPr lang="en-GB" sz="1800" b="1" dirty="0" smtClean="0">
                <a:latin typeface="Times New Roman" panose="02020603050405020304" pitchFamily="18" charset="0"/>
                <a:cs typeface="Times New Roman" panose="02020603050405020304" pitchFamily="18" charset="0"/>
              </a:rPr>
              <a:t> (46)  </a:t>
            </a:r>
            <a:r>
              <a:rPr lang="en-GB" sz="1800" b="1" dirty="0" err="1" smtClean="0">
                <a:latin typeface="Times New Roman" panose="02020603050405020304" pitchFamily="18" charset="0"/>
                <a:cs typeface="Times New Roman" panose="02020603050405020304" pitchFamily="18" charset="0"/>
              </a:rPr>
              <a:t>datë</a:t>
            </a:r>
            <a:r>
              <a:rPr lang="en-GB" sz="1800" b="1" dirty="0" smtClean="0">
                <a:latin typeface="Times New Roman" panose="02020603050405020304" pitchFamily="18" charset="0"/>
                <a:cs typeface="Times New Roman" panose="02020603050405020304" pitchFamily="18" charset="0"/>
              </a:rPr>
              <a:t> 21.09.2021</a:t>
            </a:r>
          </a:p>
          <a:p>
            <a:pPr marL="0" indent="0">
              <a:buNone/>
            </a:pPr>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gjykuar</a:t>
            </a:r>
            <a:r>
              <a:rPr lang="en-GB" sz="1800" dirty="0" smtClean="0">
                <a:latin typeface="Times New Roman" panose="02020603050405020304" pitchFamily="18" charset="0"/>
                <a:cs typeface="Times New Roman" panose="02020603050405020304" pitchFamily="18" charset="0"/>
              </a:rPr>
              <a:t>: F.L </a:t>
            </a:r>
            <a:r>
              <a:rPr lang="en-GB" sz="1800" dirty="0" err="1" smtClean="0">
                <a:latin typeface="Times New Roman" panose="02020603050405020304" pitchFamily="18" charset="0"/>
                <a:cs typeface="Times New Roman" panose="02020603050405020304" pitchFamily="18" charset="0"/>
              </a:rPr>
              <a:t>dhe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Gj.M</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akuzuar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veprën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penale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Shfrytëzimi</a:t>
            </a:r>
            <a:r>
              <a:rPr lang="en-GB" sz="1800" dirty="0" smtClean="0">
                <a:latin typeface="Times New Roman" panose="02020603050405020304" pitchFamily="18" charset="0"/>
                <a:cs typeface="Times New Roman" panose="02020603050405020304" pitchFamily="18" charset="0"/>
              </a:rPr>
              <a:t> I </a:t>
            </a:r>
            <a:r>
              <a:rPr lang="en-GB" sz="1800" dirty="0" err="1" smtClean="0">
                <a:latin typeface="Times New Roman" panose="02020603050405020304" pitchFamily="18" charset="0"/>
                <a:cs typeface="Times New Roman" panose="02020603050405020304" pitchFamily="18" charset="0"/>
              </a:rPr>
              <a:t>prostitucionit</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kryer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bashkëpunim</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dhe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ndaj</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një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shtetase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mitur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114/2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a:t>
            </a:r>
          </a:p>
          <a:p>
            <a:pPr marL="0" indent="0">
              <a:buNone/>
            </a:pPr>
            <a:r>
              <a:rPr lang="en-GB" sz="1800" dirty="0" smtClean="0">
                <a:latin typeface="Times New Roman" panose="02020603050405020304" pitchFamily="18" charset="0"/>
                <a:cs typeface="Times New Roman" panose="02020603050405020304" pitchFamily="18" charset="0"/>
              </a:rPr>
              <a:t>E </a:t>
            </a:r>
            <a:r>
              <a:rPr lang="en-GB" sz="1800" dirty="0" err="1" smtClean="0">
                <a:latin typeface="Times New Roman" panose="02020603050405020304" pitchFamily="18" charset="0"/>
                <a:cs typeface="Times New Roman" panose="02020603050405020304" pitchFamily="18" charset="0"/>
              </a:rPr>
              <a:t>gjykuar</a:t>
            </a:r>
            <a:r>
              <a:rPr lang="en-GB" sz="1800" dirty="0" smtClean="0">
                <a:latin typeface="Times New Roman" panose="02020603050405020304" pitchFamily="18" charset="0"/>
                <a:cs typeface="Times New Roman" panose="02020603050405020304" pitchFamily="18" charset="0"/>
              </a:rPr>
              <a:t>: S.M., e </a:t>
            </a:r>
            <a:r>
              <a:rPr lang="en-GB" sz="1800" dirty="0" err="1" smtClean="0">
                <a:latin typeface="Times New Roman" panose="02020603050405020304" pitchFamily="18" charset="0"/>
                <a:cs typeface="Times New Roman" panose="02020603050405020304" pitchFamily="18" charset="0"/>
              </a:rPr>
              <a:t>akuzuar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kryerjen</a:t>
            </a:r>
            <a:r>
              <a:rPr lang="en-GB" sz="1800" dirty="0" smtClean="0">
                <a:latin typeface="Times New Roman" panose="02020603050405020304" pitchFamily="18" charset="0"/>
                <a:cs typeface="Times New Roman" panose="02020603050405020304" pitchFamily="18" charset="0"/>
              </a:rPr>
              <a:t> e </a:t>
            </a:r>
            <a:r>
              <a:rPr lang="en-GB" sz="1800" dirty="0" err="1" smtClean="0">
                <a:latin typeface="Times New Roman" panose="02020603050405020304" pitchFamily="18" charset="0"/>
                <a:cs typeface="Times New Roman" panose="02020603050405020304" pitchFamily="18" charset="0"/>
              </a:rPr>
              <a:t>veprës</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penale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Prostitucioni</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113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a:t>
            </a:r>
          </a:p>
          <a:p>
            <a:r>
              <a:rPr lang="en-GB" sz="1800" b="1" dirty="0" err="1" smtClean="0">
                <a:latin typeface="Times New Roman" panose="02020603050405020304" pitchFamily="18" charset="0"/>
                <a:cs typeface="Times New Roman" panose="02020603050405020304" pitchFamily="18" charset="0"/>
              </a:rPr>
              <a:t>Vendimi</a:t>
            </a:r>
            <a:r>
              <a:rPr lang="en-GB" sz="1800" b="1" dirty="0" smtClean="0">
                <a:latin typeface="Times New Roman" panose="02020603050405020304" pitchFamily="18" charset="0"/>
                <a:cs typeface="Times New Roman" panose="02020603050405020304" pitchFamily="18" charset="0"/>
              </a:rPr>
              <a:t> Nr.52802-01066-00-2016 </a:t>
            </a:r>
            <a:r>
              <a:rPr lang="en-GB" sz="1800" b="1" dirty="0" err="1" smtClean="0">
                <a:latin typeface="Times New Roman" panose="02020603050405020304" pitchFamily="18" charset="0"/>
                <a:cs typeface="Times New Roman" panose="02020603050405020304" pitchFamily="18" charset="0"/>
              </a:rPr>
              <a:t>Regj.Themeltar</a:t>
            </a:r>
            <a:endParaRPr lang="en-GB" sz="1800" b="1" dirty="0" smtClean="0">
              <a:latin typeface="Times New Roman" panose="02020603050405020304" pitchFamily="18" charset="0"/>
              <a:cs typeface="Times New Roman" panose="02020603050405020304" pitchFamily="18" charset="0"/>
            </a:endParaRPr>
          </a:p>
          <a:p>
            <a:pPr marL="0" indent="0">
              <a:buNone/>
            </a:pPr>
            <a:r>
              <a:rPr lang="en-GB" sz="1800" b="1" dirty="0" err="1" smtClean="0">
                <a:latin typeface="Times New Roman" panose="02020603050405020304" pitchFamily="18" charset="0"/>
                <a:cs typeface="Times New Roman" panose="02020603050405020304" pitchFamily="18" charset="0"/>
              </a:rPr>
              <a:t>Nr</a:t>
            </a:r>
            <a:r>
              <a:rPr lang="en-GB" sz="1800" b="1" dirty="0" smtClean="0">
                <a:latin typeface="Times New Roman" panose="02020603050405020304" pitchFamily="18" charset="0"/>
                <a:cs typeface="Times New Roman" panose="02020603050405020304" pitchFamily="18" charset="0"/>
              </a:rPr>
              <a:t>. 00-2022-673 </a:t>
            </a:r>
            <a:r>
              <a:rPr lang="en-GB" sz="1800" b="1" dirty="0" err="1" smtClean="0">
                <a:latin typeface="Times New Roman" panose="02020603050405020304" pitchFamily="18" charset="0"/>
                <a:cs typeface="Times New Roman" panose="02020603050405020304" pitchFamily="18" charset="0"/>
              </a:rPr>
              <a:t>i</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Vendimit</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datë</a:t>
            </a:r>
            <a:r>
              <a:rPr lang="en-GB" sz="1800" b="1" dirty="0" smtClean="0">
                <a:latin typeface="Times New Roman" panose="02020603050405020304" pitchFamily="18" charset="0"/>
                <a:cs typeface="Times New Roman" panose="02020603050405020304" pitchFamily="18" charset="0"/>
              </a:rPr>
              <a:t> </a:t>
            </a:r>
          </a:p>
          <a:p>
            <a:pPr marL="0" indent="0" algn="just">
              <a:buNone/>
            </a:pPr>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pandehura</a:t>
            </a:r>
            <a:r>
              <a:rPr lang="en-GB" sz="1800" dirty="0" smtClean="0">
                <a:latin typeface="Times New Roman" panose="02020603050405020304" pitchFamily="18" charset="0"/>
                <a:cs typeface="Times New Roman" panose="02020603050405020304" pitchFamily="18" charset="0"/>
              </a:rPr>
              <a:t>: 1.A.M., e </a:t>
            </a:r>
            <a:r>
              <a:rPr lang="en-GB" sz="1800" dirty="0" err="1" smtClean="0">
                <a:latin typeface="Times New Roman" panose="02020603050405020304" pitchFamily="18" charset="0"/>
                <a:cs typeface="Times New Roman" panose="02020603050405020304" pitchFamily="18" charset="0"/>
              </a:rPr>
              <a:t>akuzuar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veprën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penale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Shfrytëzimi</a:t>
            </a:r>
            <a:r>
              <a:rPr lang="en-GB" sz="1800" dirty="0" smtClean="0">
                <a:latin typeface="Times New Roman" panose="02020603050405020304" pitchFamily="18" charset="0"/>
                <a:cs typeface="Times New Roman" panose="02020603050405020304" pitchFamily="18" charset="0"/>
              </a:rPr>
              <a:t> I </a:t>
            </a:r>
            <a:r>
              <a:rPr lang="en-GB" sz="1800" dirty="0" err="1" smtClean="0">
                <a:latin typeface="Times New Roman" panose="02020603050405020304" pitchFamily="18" charset="0"/>
                <a:cs typeface="Times New Roman" panose="02020603050405020304" pitchFamily="18" charset="0"/>
              </a:rPr>
              <a:t>prostitucionit</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kryer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rrethana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cilësuese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114/2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 </a:t>
            </a:r>
            <a:r>
              <a:rPr lang="en-GB" sz="1800" dirty="0" err="1" smtClean="0">
                <a:latin typeface="Times New Roman" panose="02020603050405020304" pitchFamily="18" charset="0"/>
                <a:cs typeface="Times New Roman" panose="02020603050405020304" pitchFamily="18" charset="0"/>
              </a:rPr>
              <a:t>dhe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Mbajtja</a:t>
            </a:r>
            <a:r>
              <a:rPr lang="en-GB" sz="1800" dirty="0" smtClean="0">
                <a:latin typeface="Times New Roman" panose="02020603050405020304" pitchFamily="18" charset="0"/>
                <a:cs typeface="Times New Roman" panose="02020603050405020304" pitchFamily="18" charset="0"/>
              </a:rPr>
              <a:t> e </a:t>
            </a:r>
            <a:r>
              <a:rPr lang="en-GB" sz="1800" dirty="0" err="1" smtClean="0">
                <a:latin typeface="Times New Roman" panose="02020603050405020304" pitchFamily="18" charset="0"/>
                <a:cs typeface="Times New Roman" panose="02020603050405020304" pitchFamily="18" charset="0"/>
              </a:rPr>
              <a:t>lokaleve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prostitucion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115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a:t>
            </a:r>
          </a:p>
          <a:p>
            <a:pPr marL="0" indent="0" algn="just">
              <a:buNone/>
            </a:pPr>
            <a:r>
              <a:rPr lang="en-GB" sz="1800" dirty="0" smtClean="0">
                <a:latin typeface="Times New Roman" panose="02020603050405020304" pitchFamily="18" charset="0"/>
                <a:cs typeface="Times New Roman" panose="02020603050405020304" pitchFamily="18" charset="0"/>
              </a:rPr>
              <a:t>2.Y.M., e </a:t>
            </a:r>
            <a:r>
              <a:rPr lang="en-GB" sz="1800" dirty="0" err="1" smtClean="0">
                <a:latin typeface="Times New Roman" panose="02020603050405020304" pitchFamily="18" charset="0"/>
                <a:cs typeface="Times New Roman" panose="02020603050405020304" pitchFamily="18" charset="0"/>
              </a:rPr>
              <a:t>akuzuar</a:t>
            </a:r>
            <a:r>
              <a:rPr lang="en-GB" sz="1800" dirty="0" smtClean="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për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veprën</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penale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Shfrytëzimi</a:t>
            </a:r>
            <a:r>
              <a:rPr lang="en-GB" sz="1800" dirty="0">
                <a:latin typeface="Times New Roman" panose="02020603050405020304" pitchFamily="18" charset="0"/>
                <a:cs typeface="Times New Roman" panose="02020603050405020304" pitchFamily="18" charset="0"/>
              </a:rPr>
              <a:t> I </a:t>
            </a:r>
            <a:r>
              <a:rPr lang="en-GB" sz="1800" dirty="0" err="1">
                <a:latin typeface="Times New Roman" panose="02020603050405020304" pitchFamily="18" charset="0"/>
                <a:cs typeface="Times New Roman" panose="02020603050405020304" pitchFamily="18" charset="0"/>
              </a:rPr>
              <a:t>prostitucionit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kryer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në</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rrethana</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cilësuese</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parashikuar</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nga</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neni</a:t>
            </a:r>
            <a:r>
              <a:rPr lang="en-GB" sz="1800" dirty="0">
                <a:latin typeface="Times New Roman" panose="02020603050405020304" pitchFamily="18" charset="0"/>
                <a:cs typeface="Times New Roman" panose="02020603050405020304" pitchFamily="18" charset="0"/>
              </a:rPr>
              <a:t> 114/2 I </a:t>
            </a:r>
            <a:r>
              <a:rPr lang="en-GB" sz="1800" dirty="0" err="1">
                <a:latin typeface="Times New Roman" panose="02020603050405020304" pitchFamily="18" charset="0"/>
                <a:cs typeface="Times New Roman" panose="02020603050405020304" pitchFamily="18" charset="0"/>
              </a:rPr>
              <a:t>Kodit</a:t>
            </a:r>
            <a:r>
              <a:rPr lang="en-GB" sz="1800" dirty="0">
                <a:latin typeface="Times New Roman" panose="02020603050405020304" pitchFamily="18" charset="0"/>
                <a:cs typeface="Times New Roman" panose="02020603050405020304" pitchFamily="18" charset="0"/>
              </a:rPr>
              <a:t> </a:t>
            </a:r>
            <a:r>
              <a:rPr lang="en-GB" sz="1800" dirty="0" smtClean="0">
                <a:latin typeface="Times New Roman" panose="02020603050405020304" pitchFamily="18" charset="0"/>
                <a:cs typeface="Times New Roman" panose="02020603050405020304" pitchFamily="18" charset="0"/>
              </a:rPr>
              <a:t>Penal.</a:t>
            </a:r>
          </a:p>
          <a:p>
            <a:pPr algn="just"/>
            <a:r>
              <a:rPr lang="en-GB" sz="1800" b="1" dirty="0" err="1" smtClean="0">
                <a:latin typeface="Times New Roman" panose="02020603050405020304" pitchFamily="18" charset="0"/>
                <a:cs typeface="Times New Roman" panose="02020603050405020304" pitchFamily="18" charset="0"/>
              </a:rPr>
              <a:t>Vendimi</a:t>
            </a:r>
            <a:r>
              <a:rPr lang="en-GB" sz="1800" b="1" dirty="0" smtClean="0">
                <a:latin typeface="Times New Roman" panose="02020603050405020304" pitchFamily="18" charset="0"/>
                <a:cs typeface="Times New Roman" panose="02020603050405020304" pitchFamily="18" charset="0"/>
              </a:rPr>
              <a:t> Nr.52802-192-2019 </a:t>
            </a:r>
            <a:r>
              <a:rPr lang="en-GB" sz="1800" b="1" dirty="0" err="1" smtClean="0">
                <a:latin typeface="Times New Roman" panose="02020603050405020304" pitchFamily="18" charset="0"/>
                <a:cs typeface="Times New Roman" panose="02020603050405020304" pitchFamily="18" charset="0"/>
              </a:rPr>
              <a:t>Regj.Themeltar</a:t>
            </a:r>
            <a:endParaRPr lang="en-GB" sz="1800" b="1" dirty="0" smtClean="0">
              <a:latin typeface="Times New Roman" panose="02020603050405020304" pitchFamily="18" charset="0"/>
              <a:cs typeface="Times New Roman" panose="02020603050405020304" pitchFamily="18" charset="0"/>
            </a:endParaRPr>
          </a:p>
          <a:p>
            <a:pPr marL="0" indent="0" algn="just">
              <a:buNone/>
            </a:pPr>
            <a:r>
              <a:rPr lang="en-GB" sz="1800" b="1" dirty="0" smtClean="0">
                <a:latin typeface="Times New Roman" panose="02020603050405020304" pitchFamily="18" charset="0"/>
                <a:cs typeface="Times New Roman" panose="02020603050405020304" pitchFamily="18" charset="0"/>
              </a:rPr>
              <a:t>Nr.00-2022-1210 I </a:t>
            </a:r>
            <a:r>
              <a:rPr lang="en-GB" sz="1800" b="1" dirty="0" err="1" smtClean="0">
                <a:latin typeface="Times New Roman" panose="02020603050405020304" pitchFamily="18" charset="0"/>
                <a:cs typeface="Times New Roman" panose="02020603050405020304" pitchFamily="18" charset="0"/>
              </a:rPr>
              <a:t>Vendimit</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datë</a:t>
            </a:r>
            <a:r>
              <a:rPr lang="en-GB" sz="1800" b="1" dirty="0" smtClean="0">
                <a:latin typeface="Times New Roman" panose="02020603050405020304" pitchFamily="18" charset="0"/>
                <a:cs typeface="Times New Roman" panose="02020603050405020304" pitchFamily="18" charset="0"/>
              </a:rPr>
              <a:t> 29.09.2022</a:t>
            </a:r>
          </a:p>
          <a:p>
            <a:pPr marL="0" indent="0" algn="just">
              <a:buNone/>
            </a:pPr>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gjykuar:A1, A2,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veprën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penale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Shfrytëzimi</a:t>
            </a:r>
            <a:r>
              <a:rPr lang="en-GB" sz="1800" dirty="0" smtClean="0">
                <a:latin typeface="Times New Roman" panose="02020603050405020304" pitchFamily="18" charset="0"/>
                <a:cs typeface="Times New Roman" panose="02020603050405020304" pitchFamily="18" charset="0"/>
              </a:rPr>
              <a:t> I </a:t>
            </a:r>
            <a:r>
              <a:rPr lang="en-GB" sz="1800" dirty="0" err="1" smtClean="0">
                <a:latin typeface="Times New Roman" panose="02020603050405020304" pitchFamily="18" charset="0"/>
                <a:cs typeface="Times New Roman" panose="02020603050405020304" pitchFamily="18" charset="0"/>
              </a:rPr>
              <a:t>prostitucionit</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114 </a:t>
            </a:r>
            <a:r>
              <a:rPr lang="en-GB" sz="1800" dirty="0" err="1" smtClean="0">
                <a:latin typeface="Times New Roman" panose="02020603050405020304" pitchFamily="18" charset="0"/>
                <a:cs typeface="Times New Roman" panose="02020603050405020304" pitchFamily="18" charset="0"/>
              </a:rPr>
              <a:t>paragrafi</a:t>
            </a:r>
            <a:r>
              <a:rPr lang="en-GB" sz="1800" dirty="0" smtClean="0">
                <a:latin typeface="Times New Roman" panose="02020603050405020304" pitchFamily="18" charset="0"/>
                <a:cs typeface="Times New Roman" panose="02020603050405020304" pitchFamily="18" charset="0"/>
              </a:rPr>
              <a:t> 2,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a:t>
            </a:r>
          </a:p>
          <a:p>
            <a:pPr algn="just"/>
            <a:r>
              <a:rPr lang="en-GB" sz="1800" b="1" dirty="0" err="1" smtClean="0">
                <a:latin typeface="Times New Roman" panose="02020603050405020304" pitchFamily="18" charset="0"/>
                <a:cs typeface="Times New Roman" panose="02020603050405020304" pitchFamily="18" charset="0"/>
              </a:rPr>
              <a:t>Vendimi</a:t>
            </a:r>
            <a:r>
              <a:rPr lang="en-GB" sz="1800" b="1" dirty="0" smtClean="0">
                <a:latin typeface="Times New Roman" panose="02020603050405020304" pitchFamily="18" charset="0"/>
                <a:cs typeface="Times New Roman" panose="02020603050405020304" pitchFamily="18" charset="0"/>
              </a:rPr>
              <a:t> Nr.52802-00755-00-2017 </a:t>
            </a:r>
            <a:r>
              <a:rPr lang="en-GB" sz="1800" b="1" dirty="0" err="1" smtClean="0">
                <a:latin typeface="Times New Roman" panose="02020603050405020304" pitchFamily="18" charset="0"/>
                <a:cs typeface="Times New Roman" panose="02020603050405020304" pitchFamily="18" charset="0"/>
              </a:rPr>
              <a:t>Regj.Themeltar</a:t>
            </a:r>
            <a:endParaRPr lang="en-GB" sz="1800" b="1" dirty="0" smtClean="0">
              <a:latin typeface="Times New Roman" panose="02020603050405020304" pitchFamily="18" charset="0"/>
              <a:cs typeface="Times New Roman" panose="02020603050405020304" pitchFamily="18" charset="0"/>
            </a:endParaRPr>
          </a:p>
          <a:p>
            <a:pPr marL="0" indent="0" algn="just">
              <a:buNone/>
            </a:pPr>
            <a:r>
              <a:rPr lang="en-GB" sz="1800" b="1" dirty="0" err="1" smtClean="0">
                <a:latin typeface="Times New Roman" panose="02020603050405020304" pitchFamily="18" charset="0"/>
                <a:cs typeface="Times New Roman" panose="02020603050405020304" pitchFamily="18" charset="0"/>
              </a:rPr>
              <a:t>Nr</a:t>
            </a:r>
            <a:r>
              <a:rPr lang="en-GB" sz="1800" b="1" dirty="0" smtClean="0">
                <a:latin typeface="Times New Roman" panose="02020603050405020304" pitchFamily="18" charset="0"/>
                <a:cs typeface="Times New Roman" panose="02020603050405020304" pitchFamily="18" charset="0"/>
              </a:rPr>
              <a:t>. 00-2022-1206 </a:t>
            </a:r>
            <a:r>
              <a:rPr lang="en-GB" sz="1800" b="1" dirty="0" err="1" smtClean="0">
                <a:latin typeface="Times New Roman" panose="02020603050405020304" pitchFamily="18" charset="0"/>
                <a:cs typeface="Times New Roman" panose="02020603050405020304" pitchFamily="18" charset="0"/>
              </a:rPr>
              <a:t>Vendimi</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datë</a:t>
            </a:r>
            <a:r>
              <a:rPr lang="en-GB" sz="1800" b="1" dirty="0" smtClean="0">
                <a:latin typeface="Times New Roman" panose="02020603050405020304" pitchFamily="18" charset="0"/>
                <a:cs typeface="Times New Roman" panose="02020603050405020304" pitchFamily="18" charset="0"/>
              </a:rPr>
              <a:t> 29.09.2022</a:t>
            </a:r>
          </a:p>
          <a:p>
            <a:pPr algn="just"/>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gjykuar</a:t>
            </a:r>
            <a:r>
              <a:rPr lang="en-GB" sz="1800" dirty="0" smtClean="0">
                <a:latin typeface="Times New Roman" panose="02020603050405020304" pitchFamily="18" charset="0"/>
                <a:cs typeface="Times New Roman" panose="02020603050405020304" pitchFamily="18" charset="0"/>
              </a:rPr>
              <a:t>: F (M) U. </a:t>
            </a:r>
            <a:r>
              <a:rPr lang="en-GB" sz="1800" dirty="0" err="1" smtClean="0">
                <a:latin typeface="Times New Roman" panose="02020603050405020304" pitchFamily="18" charset="0"/>
                <a:cs typeface="Times New Roman" panose="02020603050405020304" pitchFamily="18" charset="0"/>
              </a:rPr>
              <a:t>dhe</a:t>
            </a:r>
            <a:r>
              <a:rPr lang="en-GB" sz="1800" dirty="0" smtClean="0">
                <a:latin typeface="Times New Roman" panose="02020603050405020304" pitchFamily="18" charset="0"/>
                <a:cs typeface="Times New Roman" panose="02020603050405020304" pitchFamily="18" charset="0"/>
              </a:rPr>
              <a:t> S.G., </a:t>
            </a:r>
            <a:r>
              <a:rPr lang="en-GB" sz="1800" dirty="0" err="1" smtClean="0">
                <a:latin typeface="Times New Roman" panose="02020603050405020304" pitchFamily="18" charset="0"/>
                <a:cs typeface="Times New Roman" panose="02020603050405020304" pitchFamily="18" charset="0"/>
              </a:rPr>
              <a:t>akuzuar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për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veprën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penale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Shfrytëzimi</a:t>
            </a:r>
            <a:r>
              <a:rPr lang="en-GB" sz="1800" dirty="0" smtClean="0">
                <a:latin typeface="Times New Roman" panose="02020603050405020304" pitchFamily="18" charset="0"/>
                <a:cs typeface="Times New Roman" panose="02020603050405020304" pitchFamily="18" charset="0"/>
              </a:rPr>
              <a:t> I </a:t>
            </a:r>
            <a:r>
              <a:rPr lang="en-GB" sz="1800" dirty="0" err="1" smtClean="0">
                <a:latin typeface="Times New Roman" panose="02020603050405020304" pitchFamily="18" charset="0"/>
                <a:cs typeface="Times New Roman" panose="02020603050405020304" pitchFamily="18" charset="0"/>
              </a:rPr>
              <a:t>prostitucionit</a:t>
            </a:r>
            <a:r>
              <a:rPr lang="en-GB" sz="1800" dirty="0" smtClean="0">
                <a:latin typeface="Times New Roman" panose="02020603050405020304" pitchFamily="18" charset="0"/>
                <a:cs typeface="Times New Roman" panose="02020603050405020304" pitchFamily="18" charset="0"/>
              </a:rPr>
              <a:t>”, e </a:t>
            </a:r>
            <a:r>
              <a:rPr lang="en-GB" sz="1800" dirty="0" err="1" smtClean="0">
                <a:latin typeface="Times New Roman" panose="02020603050405020304" pitchFamily="18" charset="0"/>
                <a:cs typeface="Times New Roman" panose="02020603050405020304" pitchFamily="18" charset="0"/>
              </a:rPr>
              <a:t>kryer</a:t>
            </a:r>
            <a:r>
              <a:rPr lang="en-GB" sz="1800" dirty="0" smtClean="0">
                <a:latin typeface="Times New Roman" panose="02020603050405020304" pitchFamily="18" charset="0"/>
                <a:cs typeface="Times New Roman" panose="02020603050405020304" pitchFamily="18" charset="0"/>
              </a:rPr>
              <a:t> me </a:t>
            </a:r>
            <a:r>
              <a:rPr lang="en-GB" sz="1800" dirty="0" err="1" smtClean="0">
                <a:latin typeface="Times New Roman" panose="02020603050405020304" pitchFamily="18" charset="0"/>
                <a:cs typeface="Times New Roman" panose="02020603050405020304" pitchFamily="18" charset="0"/>
              </a:rPr>
              <a:t>të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mitur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bashkëpunim</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dhe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më</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shumë</a:t>
            </a:r>
            <a:r>
              <a:rPr lang="en-GB" sz="1800" dirty="0" smtClean="0">
                <a:latin typeface="Times New Roman" panose="02020603050405020304" pitchFamily="18" charset="0"/>
                <a:cs typeface="Times New Roman" panose="02020603050405020304" pitchFamily="18" charset="0"/>
              </a:rPr>
              <a:t> se </a:t>
            </a:r>
            <a:r>
              <a:rPr lang="en-GB" sz="1800" dirty="0" err="1" smtClean="0">
                <a:latin typeface="Times New Roman" panose="02020603050405020304" pitchFamily="18" charset="0"/>
                <a:cs typeface="Times New Roman" panose="02020603050405020304" pitchFamily="18" charset="0"/>
              </a:rPr>
              <a:t>një</a:t>
            </a:r>
            <a:r>
              <a:rPr lang="en-GB" sz="1800" dirty="0" smtClean="0">
                <a:latin typeface="Times New Roman" panose="02020603050405020304" pitchFamily="18" charset="0"/>
                <a:cs typeface="Times New Roman" panose="02020603050405020304" pitchFamily="18" charset="0"/>
              </a:rPr>
              <a:t> here, </a:t>
            </a:r>
            <a:r>
              <a:rPr lang="en-GB" sz="1800" dirty="0" err="1" smtClean="0">
                <a:latin typeface="Times New Roman" panose="02020603050405020304" pitchFamily="18" charset="0"/>
                <a:cs typeface="Times New Roman" panose="02020603050405020304" pitchFamily="18" charset="0"/>
              </a:rPr>
              <a:t>parashikuar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nga</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neni</a:t>
            </a:r>
            <a:r>
              <a:rPr lang="en-GB" sz="1800" dirty="0" smtClean="0">
                <a:latin typeface="Times New Roman" panose="02020603050405020304" pitchFamily="18" charset="0"/>
                <a:cs typeface="Times New Roman" panose="02020603050405020304" pitchFamily="18" charset="0"/>
              </a:rPr>
              <a:t> 114/2 I </a:t>
            </a:r>
            <a:r>
              <a:rPr lang="en-GB" sz="1800" dirty="0" err="1" smtClean="0">
                <a:latin typeface="Times New Roman" panose="02020603050405020304" pitchFamily="18" charset="0"/>
                <a:cs typeface="Times New Roman" panose="02020603050405020304" pitchFamily="18" charset="0"/>
              </a:rPr>
              <a:t>Kodit</a:t>
            </a:r>
            <a:r>
              <a:rPr lang="en-GB" sz="1800" dirty="0" smtClean="0">
                <a:latin typeface="Times New Roman" panose="02020603050405020304" pitchFamily="18" charset="0"/>
                <a:cs typeface="Times New Roman" panose="02020603050405020304" pitchFamily="18" charset="0"/>
              </a:rPr>
              <a:t> Penal</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633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5078C-3423-4312-9CD4-31F632D16663}"/>
              </a:ext>
            </a:extLst>
          </p:cNvPr>
          <p:cNvSpPr>
            <a:spLocks noGrp="1"/>
          </p:cNvSpPr>
          <p:nvPr>
            <p:ph type="title"/>
          </p:nvPr>
        </p:nvSpPr>
        <p:spPr/>
        <p:txBody>
          <a:bodyPr/>
          <a:lstStyle/>
          <a:p>
            <a:r>
              <a:rPr lang="en-US" dirty="0"/>
              <a:t>                                         </a:t>
            </a:r>
            <a:r>
              <a:rPr lang="en-US" sz="2400" b="1" i="1" dirty="0" err="1">
                <a:latin typeface="Times New Roman" panose="02020603050405020304" pitchFamily="18" charset="0"/>
                <a:cs typeface="Times New Roman" panose="02020603050405020304" pitchFamily="18" charset="0"/>
              </a:rPr>
              <a:t>Falemnderit</a:t>
            </a:r>
            <a:r>
              <a:rPr lang="en-US" sz="2400" b="1" i="1" dirty="0">
                <a:latin typeface="Times New Roman" panose="02020603050405020304" pitchFamily="18" charset="0"/>
                <a:cs typeface="Times New Roman" panose="02020603050405020304" pitchFamily="18" charset="0"/>
              </a:rPr>
              <a:t>!</a:t>
            </a:r>
          </a:p>
        </p:txBody>
      </p:sp>
      <p:sp>
        <p:nvSpPr>
          <p:cNvPr id="3" name="Text Placeholder 2">
            <a:extLst>
              <a:ext uri="{FF2B5EF4-FFF2-40B4-BE49-F238E27FC236}">
                <a16:creationId xmlns:a16="http://schemas.microsoft.com/office/drawing/2014/main" xmlns="" id="{9377CAB2-774E-4FB0-936B-5B2C0F4556D5}"/>
              </a:ext>
            </a:extLst>
          </p:cNvPr>
          <p:cNvSpPr>
            <a:spLocks noGrp="1"/>
          </p:cNvSpPr>
          <p:nvPr>
            <p:ph type="body"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442743" y="1188931"/>
            <a:ext cx="2993395" cy="493819"/>
          </a:xfrm>
          <a:prstGeom prst="rect">
            <a:avLst/>
          </a:prstGeom>
        </p:spPr>
      </p:pic>
    </p:spTree>
    <p:extLst>
      <p:ext uri="{BB962C8B-B14F-4D97-AF65-F5344CB8AC3E}">
        <p14:creationId xmlns:p14="http://schemas.microsoft.com/office/powerpoint/2010/main" val="1388489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D46FFB-BD74-4844-9A89-AB771C4CCEA8}"/>
              </a:ext>
            </a:extLst>
          </p:cNvPr>
          <p:cNvSpPr>
            <a:spLocks noGrp="1"/>
          </p:cNvSpPr>
          <p:nvPr>
            <p:ph type="title"/>
          </p:nvPr>
        </p:nvSpPr>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Rreziku</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vjen</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digjital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nëpërmjet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Internetit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B4F1B7B-8515-4DF6-BC73-7BE737CF52FC}"/>
              </a:ext>
            </a:extLst>
          </p:cNvPr>
          <p:cNvSpPr>
            <a:spLocks noGrp="1"/>
          </p:cNvSpPr>
          <p:nvPr>
            <p:ph idx="1"/>
          </p:nvPr>
        </p:nvSpPr>
        <p:spPr/>
        <p:txBody>
          <a:bodyPr/>
          <a:lstStyle/>
          <a:p>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dukuri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ekzistuar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përpara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sesa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digjital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nëpërmjet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Internetit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bëheshin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pjesë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përditshëm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ditët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sotme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platformat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digjitale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telefonia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mobile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lidhur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Internetin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fiks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ndryshuar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jo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format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por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sjelljet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njerëzore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duke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përfshirë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përbotshëm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mosha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fare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rreziku</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qëllime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bërë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dukuri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rrezikshme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përmasa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shumë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gjera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sesa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tipare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shfaqeje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tipologji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përbërëse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krejt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tjera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spcAft>
                <a:spcPts val="0"/>
              </a:spcAft>
            </a:pPr>
            <a:r>
              <a:rPr lang="en-GB" sz="1800" dirty="0">
                <a:solidFill>
                  <a:srgbClr val="212121"/>
                </a:solidFill>
                <a:latin typeface="Times New Roman" panose="02020603050405020304" pitchFamily="18" charset="0"/>
                <a:cs typeface="Times New Roman" panose="02020603050405020304" pitchFamily="18" charset="0"/>
              </a:rPr>
              <a:t>Ky </a:t>
            </a:r>
            <a:r>
              <a:rPr lang="en-GB" sz="1800" dirty="0" err="1">
                <a:solidFill>
                  <a:srgbClr val="212121"/>
                </a:solidFill>
                <a:latin typeface="Times New Roman" panose="02020603050405020304" pitchFamily="18" charset="0"/>
                <a:cs typeface="Times New Roman" panose="02020603050405020304" pitchFamily="18" charset="0"/>
              </a:rPr>
              <a:t>është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një</a:t>
            </a:r>
            <a:r>
              <a:rPr lang="en-GB" sz="1800" dirty="0">
                <a:solidFill>
                  <a:srgbClr val="212121"/>
                </a:solidFill>
                <a:latin typeface="Times New Roman" panose="02020603050405020304" pitchFamily="18" charset="0"/>
                <a:cs typeface="Times New Roman" panose="02020603050405020304" pitchFamily="18" charset="0"/>
              </a:rPr>
              <a:t> problem </a:t>
            </a:r>
            <a:r>
              <a:rPr lang="en-GB" sz="1800" dirty="0" err="1">
                <a:solidFill>
                  <a:srgbClr val="212121"/>
                </a:solidFill>
                <a:latin typeface="Times New Roman" panose="02020603050405020304" pitchFamily="18" charset="0"/>
                <a:cs typeface="Times New Roman" panose="02020603050405020304" pitchFamily="18" charset="0"/>
              </a:rPr>
              <a:t>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madh</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shoqëror</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për</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gjitha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vendet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prandaj</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pavarësisht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dhënave</a:t>
            </a:r>
            <a:r>
              <a:rPr lang="en-GB" sz="1800" dirty="0">
                <a:solidFill>
                  <a:srgbClr val="212121"/>
                </a:solidFill>
                <a:latin typeface="Times New Roman" panose="02020603050405020304" pitchFamily="18" charset="0"/>
                <a:cs typeface="Times New Roman" panose="02020603050405020304" pitchFamily="18" charset="0"/>
              </a:rPr>
              <a:t> jo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plota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mangësive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legjislacionin</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shqiptar</a:t>
            </a:r>
            <a:r>
              <a:rPr lang="en-GB" sz="1800" dirty="0">
                <a:solidFill>
                  <a:srgbClr val="212121"/>
                </a:solidFill>
                <a:latin typeface="Times New Roman" panose="02020603050405020304" pitchFamily="18" charset="0"/>
                <a:cs typeface="Times New Roman" panose="02020603050405020304" pitchFamily="18" charset="0"/>
              </a:rPr>
              <a:t>, apo </a:t>
            </a:r>
            <a:r>
              <a:rPr lang="en-GB" sz="1800" dirty="0" err="1">
                <a:solidFill>
                  <a:srgbClr val="212121"/>
                </a:solidFill>
                <a:latin typeface="Times New Roman" panose="02020603050405020304" pitchFamily="18" charset="0"/>
                <a:cs typeface="Times New Roman" panose="02020603050405020304" pitchFamily="18" charset="0"/>
              </a:rPr>
              <a:t>në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masat</a:t>
            </a:r>
            <a:r>
              <a:rPr lang="en-GB" sz="1800" dirty="0">
                <a:solidFill>
                  <a:srgbClr val="212121"/>
                </a:solidFill>
                <a:latin typeface="Times New Roman" panose="02020603050405020304" pitchFamily="18" charset="0"/>
                <a:cs typeface="Times New Roman" panose="02020603050405020304" pitchFamily="18" charset="0"/>
              </a:rPr>
              <a:t> e </a:t>
            </a:r>
            <a:r>
              <a:rPr lang="en-GB" sz="1800" dirty="0" err="1">
                <a:solidFill>
                  <a:srgbClr val="212121"/>
                </a:solidFill>
                <a:latin typeface="Times New Roman" panose="02020603050405020304" pitchFamily="18" charset="0"/>
                <a:cs typeface="Times New Roman" panose="02020603050405020304" pitchFamily="18" charset="0"/>
              </a:rPr>
              <a:t>marra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për</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mbrojtur</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miturit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nga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abuzimi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seksual</a:t>
            </a:r>
            <a:r>
              <a:rPr lang="en-GB" sz="1800" dirty="0">
                <a:solidFill>
                  <a:srgbClr val="212121"/>
                </a:solidFill>
                <a:latin typeface="Times New Roman" panose="02020603050405020304" pitchFamily="18" charset="0"/>
                <a:cs typeface="Times New Roman" panose="02020603050405020304" pitchFamily="18" charset="0"/>
              </a:rPr>
              <a:t> me ta, ai </a:t>
            </a:r>
            <a:r>
              <a:rPr lang="en-GB" sz="1800" dirty="0" err="1">
                <a:solidFill>
                  <a:srgbClr val="212121"/>
                </a:solidFill>
                <a:latin typeface="Times New Roman" panose="02020603050405020304" pitchFamily="18" charset="0"/>
                <a:cs typeface="Times New Roman" panose="02020603050405020304" pitchFamily="18" charset="0"/>
              </a:rPr>
              <a:t>duhet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konsideruar</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tillë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edhe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vendin</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tonë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Eshtë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një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shqetësim</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që</a:t>
            </a:r>
            <a:r>
              <a:rPr lang="en-GB" sz="1800" dirty="0">
                <a:solidFill>
                  <a:srgbClr val="212121"/>
                </a:solidFill>
                <a:latin typeface="Times New Roman" panose="02020603050405020304" pitchFamily="18" charset="0"/>
                <a:cs typeface="Times New Roman" panose="02020603050405020304" pitchFamily="18" charset="0"/>
              </a:rPr>
              <a:t> ka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bëjë</a:t>
            </a:r>
            <a:r>
              <a:rPr lang="en-GB" sz="1800" dirty="0">
                <a:solidFill>
                  <a:srgbClr val="212121"/>
                </a:solidFill>
                <a:latin typeface="Times New Roman" panose="02020603050405020304" pitchFamily="18" charset="0"/>
                <a:cs typeface="Times New Roman" panose="02020603050405020304" pitchFamily="18" charset="0"/>
              </a:rPr>
              <a:t> me </a:t>
            </a:r>
            <a:r>
              <a:rPr lang="en-GB" sz="1800" dirty="0" err="1">
                <a:solidFill>
                  <a:srgbClr val="212121"/>
                </a:solidFill>
                <a:latin typeface="Times New Roman" panose="02020603050405020304" pitchFamily="18" charset="0"/>
                <a:cs typeface="Times New Roman" panose="02020603050405020304" pitchFamily="18" charset="0"/>
              </a:rPr>
              <a:t>mbrojtjen</a:t>
            </a:r>
            <a:r>
              <a:rPr lang="en-GB" sz="1800" dirty="0">
                <a:solidFill>
                  <a:srgbClr val="212121"/>
                </a:solidFill>
                <a:latin typeface="Times New Roman" panose="02020603050405020304" pitchFamily="18" charset="0"/>
                <a:cs typeface="Times New Roman" panose="02020603050405020304" pitchFamily="18" charset="0"/>
              </a:rPr>
              <a:t> e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drejtave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jetës</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fëmijëve</a:t>
            </a:r>
            <a:r>
              <a:rPr lang="en-GB" sz="1800" dirty="0">
                <a:solidFill>
                  <a:srgbClr val="212121"/>
                </a:solidFill>
                <a:latin typeface="Times New Roman" panose="02020603050405020304" pitchFamily="18" charset="0"/>
                <a:cs typeface="Times New Roman" panose="02020603050405020304" pitchFamily="18" charset="0"/>
              </a:rPr>
              <a:t>, me </a:t>
            </a:r>
            <a:r>
              <a:rPr lang="en-GB" sz="1800" dirty="0" err="1">
                <a:solidFill>
                  <a:srgbClr val="212121"/>
                </a:solidFill>
                <a:latin typeface="Times New Roman" panose="02020603050405020304" pitchFamily="18" charset="0"/>
                <a:cs typeface="Times New Roman" panose="02020603050405020304" pitchFamily="18" charset="0"/>
              </a:rPr>
              <a:t>ruajtjen</a:t>
            </a:r>
            <a:r>
              <a:rPr lang="en-GB" sz="1800" dirty="0">
                <a:solidFill>
                  <a:srgbClr val="212121"/>
                </a:solidFill>
                <a:latin typeface="Times New Roman" panose="02020603050405020304" pitchFamily="18" charset="0"/>
                <a:cs typeface="Times New Roman" panose="02020603050405020304" pitchFamily="18" charset="0"/>
              </a:rPr>
              <a:t> e tyre </a:t>
            </a:r>
            <a:r>
              <a:rPr lang="en-GB" sz="1800" dirty="0" err="1">
                <a:solidFill>
                  <a:srgbClr val="212121"/>
                </a:solidFill>
                <a:latin typeface="Times New Roman" panose="02020603050405020304" pitchFamily="18" charset="0"/>
                <a:cs typeface="Times New Roman" panose="02020603050405020304" pitchFamily="18" charset="0"/>
              </a:rPr>
              <a:t>nga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simptomat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shpesh</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pashërueshme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traumave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psikopatologjike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ardhura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nga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abuzimi</a:t>
            </a:r>
            <a:r>
              <a:rPr lang="en-GB" sz="1800" dirty="0">
                <a:solidFill>
                  <a:srgbClr val="212121"/>
                </a:solidFill>
                <a:latin typeface="Times New Roman" panose="02020603050405020304" pitchFamily="18" charset="0"/>
                <a:cs typeface="Times New Roman" panose="02020603050405020304" pitchFamily="18" charset="0"/>
              </a:rPr>
              <a:t> me ta, ka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bëjë</a:t>
            </a:r>
            <a:r>
              <a:rPr lang="en-GB" sz="1800" dirty="0">
                <a:solidFill>
                  <a:srgbClr val="212121"/>
                </a:solidFill>
                <a:latin typeface="Times New Roman" panose="02020603050405020304" pitchFamily="18" charset="0"/>
                <a:cs typeface="Times New Roman" panose="02020603050405020304" pitchFamily="18" charset="0"/>
              </a:rPr>
              <a:t> me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ardhmen</a:t>
            </a:r>
            <a:r>
              <a:rPr lang="en-GB" sz="1800" dirty="0">
                <a:solidFill>
                  <a:srgbClr val="212121"/>
                </a:solidFill>
                <a:latin typeface="Times New Roman" panose="02020603050405020304" pitchFamily="18" charset="0"/>
                <a:cs typeface="Times New Roman" panose="02020603050405020304" pitchFamily="18" charset="0"/>
              </a:rPr>
              <a:t> e </a:t>
            </a:r>
            <a:r>
              <a:rPr lang="en-GB" sz="1800" dirty="0" err="1">
                <a:solidFill>
                  <a:srgbClr val="212121"/>
                </a:solidFill>
                <a:latin typeface="Times New Roman" panose="02020603050405020304" pitchFamily="18" charset="0"/>
                <a:cs typeface="Times New Roman" panose="02020603050405020304" pitchFamily="18" charset="0"/>
              </a:rPr>
              <a:t>brezave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dekadat</a:t>
            </a:r>
            <a:r>
              <a:rPr lang="en-GB" sz="1800" dirty="0">
                <a:solidFill>
                  <a:srgbClr val="212121"/>
                </a:solidFill>
                <a:latin typeface="Times New Roman" panose="02020603050405020304" pitchFamily="18" charset="0"/>
                <a:cs typeface="Times New Roman" panose="02020603050405020304" pitchFamily="18" charset="0"/>
              </a:rPr>
              <a:t> e </a:t>
            </a:r>
            <a:r>
              <a:rPr lang="en-GB" sz="1800" dirty="0" err="1">
                <a:solidFill>
                  <a:srgbClr val="212121"/>
                </a:solidFill>
                <a:latin typeface="Times New Roman" panose="02020603050405020304" pitchFamily="18" charset="0"/>
                <a:cs typeface="Times New Roman" panose="02020603050405020304" pitchFamily="18" charset="0"/>
              </a:rPr>
              <a:t>ardhshme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edhe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është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një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dukuri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që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kërkon</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ndjeshmëri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nga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familja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si</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edhe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nga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agjencitë</a:t>
            </a:r>
            <a:r>
              <a:rPr lang="en-GB" sz="1800" dirty="0">
                <a:solidFill>
                  <a:srgbClr val="212121"/>
                </a:solidFill>
                <a:latin typeface="Times New Roman" panose="02020603050405020304" pitchFamily="18" charset="0"/>
                <a:cs typeface="Times New Roman" panose="02020603050405020304" pitchFamily="18" charset="0"/>
              </a:rPr>
              <a:t> e </a:t>
            </a:r>
            <a:r>
              <a:rPr lang="en-GB" sz="1800" dirty="0" err="1">
                <a:solidFill>
                  <a:srgbClr val="212121"/>
                </a:solidFill>
                <a:latin typeface="Times New Roman" panose="02020603050405020304" pitchFamily="18" charset="0"/>
                <a:cs typeface="Times New Roman" panose="02020603050405020304" pitchFamily="18" charset="0"/>
              </a:rPr>
              <a:t>tjera</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edukimit</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fëmijëve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dhe</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të</a:t>
            </a:r>
            <a:r>
              <a:rPr lang="en-GB" sz="1800" dirty="0">
                <a:solidFill>
                  <a:srgbClr val="212121"/>
                </a:solidFill>
                <a:latin typeface="Times New Roman" panose="02020603050405020304" pitchFamily="18" charset="0"/>
                <a:cs typeface="Times New Roman" panose="02020603050405020304" pitchFamily="18" charset="0"/>
              </a:rPr>
              <a:t> </a:t>
            </a:r>
            <a:r>
              <a:rPr lang="en-GB" sz="1800" dirty="0" err="1">
                <a:solidFill>
                  <a:srgbClr val="212121"/>
                </a:solidFill>
                <a:latin typeface="Times New Roman" panose="02020603050405020304" pitchFamily="18" charset="0"/>
                <a:cs typeface="Times New Roman" panose="02020603050405020304" pitchFamily="18" charset="0"/>
              </a:rPr>
              <a:t>rinjve</a:t>
            </a:r>
            <a:r>
              <a:rPr lang="en-GB" sz="1800" dirty="0">
                <a:solidFill>
                  <a:srgbClr val="212121"/>
                </a:solidFill>
                <a:latin typeface="Times New Roman" panose="02020603050405020304" pitchFamily="18" charset="0"/>
                <a:cs typeface="Times New Roman" panose="02020603050405020304" pitchFamily="18" charset="0"/>
              </a:rPr>
              <a:t>.</a:t>
            </a:r>
            <a:endParaRPr lang="en-US" sz="1800" dirty="0">
              <a:solidFill>
                <a:srgbClr val="212121"/>
              </a:solidFill>
              <a:latin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2445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22D254-089B-47CC-A194-E008FF3849D7}"/>
              </a:ext>
            </a:extLst>
          </p:cNvPr>
          <p:cNvSpPr>
            <a:spLocks noGrp="1"/>
          </p:cNvSpPr>
          <p:nvPr>
            <p:ph type="title"/>
          </p:nvPr>
        </p:nvSpPr>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Vështirësitë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matjen</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online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0DB23C2-AF9C-4D94-B52E-CAF4F2AB7F21}"/>
              </a:ext>
            </a:extLst>
          </p:cNvPr>
          <p:cNvSpPr>
            <a:spLocks noGrp="1"/>
          </p:cNvSpPr>
          <p:nvPr>
            <p:ph idx="1"/>
          </p:nvPr>
        </p:nvSpPr>
        <p:spPr/>
        <p:txBody>
          <a:bodyPr>
            <a:normAutofit lnSpcReduction="10000"/>
          </a:bodyPr>
          <a:lstStyle/>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Ajo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duhet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theksuar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ditët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sotme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jo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vendin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tonë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por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vendet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tjera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haset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vështirësi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matjen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llogaritjen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statistikore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digjital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pakontrolluar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lehtëson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online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i="1"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i="1" u="sng"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pari</a:t>
            </a:r>
            <a:r>
              <a:rPr lang="en-GB" sz="1800" u="sng"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akses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pakontrolluar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navigimin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gjitha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platformat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mesazherive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digjitale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kohë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teknologjive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telekomunikacionit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lidhura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Internet,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visio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whatsapp-i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viber-i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skype,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instagram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facebook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platforma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tjera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nisin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komunikojnë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persona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kanë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njohur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fare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hyjnë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biseda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formë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loje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nuanca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erotike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Internet.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Shpeshherë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ndërgjegjshëm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përkufizon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termat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kontaktit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fizik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pasojë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rastet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tilla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mbeten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paraportuara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pranë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agjencive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ligjzbatuese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i="1"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i="1" u="sng"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u="sng"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dyti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shqetësuar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seksualisht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offline,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shumë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vështirësi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fare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përvojën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hidhur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kaluar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pëson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traumat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psikopatologjike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lidhura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shfaq</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simptoma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tyre, por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përvojën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hidhur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traumatizuese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ka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vështirë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raportojë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shkollë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prindërit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5067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A426AC-B8A8-4D11-9A6B-D69A53559828}"/>
              </a:ext>
            </a:extLst>
          </p:cNvPr>
          <p:cNvSpPr>
            <a:spLocks noGrp="1"/>
          </p:cNvSpPr>
          <p:nvPr>
            <p:ph type="title"/>
          </p:nvPr>
        </p:nvSpPr>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Garancitë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Kodit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mbrojtjen</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integritetit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67CB739-8794-4941-A495-79376F7FF3FB}"/>
              </a:ext>
            </a:extLst>
          </p:cNvPr>
          <p:cNvSpPr>
            <a:spLocks noGrp="1"/>
          </p:cNvSpPr>
          <p:nvPr>
            <p:ph idx="1"/>
          </p:nvPr>
        </p:nvSpPr>
        <p:spPr/>
        <p:txBody>
          <a:bodyPr>
            <a:normAutofit fontScale="92500" lnSpcReduction="10000"/>
          </a:bodyPr>
          <a:lstStyle/>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Sikurse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veprimtari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re,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parashikuar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brenda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normave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Kodin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tonë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Penal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100-108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117/2/3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117/2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përmbajtje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Prodhimi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importimi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ofrimi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vënia</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dispozicion</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shpërndarja</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transmetimi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posedimi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pornografisë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krijimi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aksesit</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vetëdijshme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mjet</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formë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dënohet</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burgim</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tre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deri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dhjetë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vjet</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dhe</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neni</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117/3 I </a:t>
            </a:r>
            <a:r>
              <a:rPr lang="en-GB"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Kodit</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Penal me </a:t>
            </a:r>
            <a:r>
              <a:rPr lang="en-GB"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përmbajtje</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Rekrutimi</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përdorimi</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shtrëngimi</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bindja</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fëmije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marrë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pjesë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shfaqje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pornografike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marrja</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pjesë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shfaqje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pornografike</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përfshijnë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fëmijët</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dënohet</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burgim</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deri</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dhjetë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vjet</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nevojë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përmirësim</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referuar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akteve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ndërkombëtare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ratifikuara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vendi</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ynë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Detyrimet</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ka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marrë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përsipër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vendi</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ynë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ratifikimi</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Konventës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Drejtat</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Lanzarote,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Stambollit</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Krimin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Fushën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Kibernetikës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janë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pasqyruar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Kodin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Penal, me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qëllim</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implementimin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normave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marrin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përsipër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garantimin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drejtave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rrjedhin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prej</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tyre.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Megjithatë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nevojshëm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përmirësi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kuadrit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ligjor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këtij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drejtësia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sikurse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shërbimet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policore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kanë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nevojë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koncepte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juridike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pasuruar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korpusi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ligjor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norma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specifike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online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kundër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Vetëm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Interneti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web-</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telefonia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mobile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ngjajnë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hapësire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lulëzon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pandëshkuar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605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519C7-EC96-424F-AB16-14A9704A946D}"/>
              </a:ext>
            </a:extLst>
          </p:cNvPr>
          <p:cNvSpPr>
            <a:spLocks noGrp="1"/>
          </p:cNvSpPr>
          <p:nvPr>
            <p:ph type="title"/>
          </p:nvPr>
        </p:nvSpPr>
        <p:spPr/>
        <p:txBody>
          <a:bodyPr>
            <a:noAutofit/>
          </a:bodyPr>
          <a:lstStyle/>
          <a:p>
            <a:pPr marL="0" marR="0">
              <a:lnSpc>
                <a:spcPct val="107000"/>
              </a:lnSpc>
              <a:spcBef>
                <a:spcPts val="0"/>
              </a:spcBef>
              <a:spcAft>
                <a:spcPts val="0"/>
              </a:spcAft>
            </a:pP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Zbatimi</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Standarteve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ndërkombëtare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Aktet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ndërkombëtare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diktojnë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masa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mbrojtjen</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53C0175-0478-43A8-ACDA-76A356325689}"/>
              </a:ext>
            </a:extLst>
          </p:cNvPr>
          <p:cNvSpPr>
            <a:spLocks noGrp="1"/>
          </p:cNvSpPr>
          <p:nvPr>
            <p:ph idx="1"/>
          </p:nvPr>
        </p:nvSpPr>
        <p:spPr/>
        <p:txBody>
          <a:bodyPr/>
          <a:lstStyle/>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miratuar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Asambleja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Përgjithshme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Ogranizatës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Kombeve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Bashkuara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(1989),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34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saj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Protokolli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Opsional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shitjen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prostituimin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pronografinë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Fushën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Kibernetikës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(ETS N.185)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9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saj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Këshillit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Evropës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kundër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Trafikimit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Qënieve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Njerëzore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(CETS Nr.197)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Rekomandimin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Rec(2001) 16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sesual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Lanzarote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vitit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2007,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Këshillit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Europës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Mbrojtjen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Shfrytëzimi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20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21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saj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Stambollit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Konveta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OKB-</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personave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aftësi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kufizuara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nenet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13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saj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Kodi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Drejtësisë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Mitur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288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91D92E-C366-4E46-A9E3-6CA1778BBD74}"/>
              </a:ext>
            </a:extLst>
          </p:cNvPr>
          <p:cNvSpPr>
            <a:spLocks noGrp="1"/>
          </p:cNvSpPr>
          <p:nvPr>
            <p:ph type="title"/>
          </p:nvPr>
        </p:nvSpPr>
        <p:spPr>
          <a:xfrm>
            <a:off x="838200" y="848139"/>
            <a:ext cx="10515600" cy="1152939"/>
          </a:xfrm>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Përkufizimi</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Abuzimit</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FE0EF2A-F8F5-4D25-9465-1524971EB277}"/>
              </a:ext>
            </a:extLst>
          </p:cNvPr>
          <p:cNvSpPr>
            <a:spLocks noGrp="1"/>
          </p:cNvSpPr>
          <p:nvPr>
            <p:ph idx="1"/>
          </p:nvPr>
        </p:nvSpPr>
        <p:spPr>
          <a:xfrm>
            <a:off x="838200" y="2809461"/>
            <a:ext cx="10515600" cy="3367502"/>
          </a:xfrm>
        </p:spPr>
        <p:txBody>
          <a:bodyPr/>
          <a:lstStyle/>
          <a:p>
            <a:pPr marL="0" marR="0" algn="just">
              <a:lnSpc>
                <a:spcPct val="107000"/>
              </a:lnSpc>
              <a:spcBef>
                <a:spcPts val="0"/>
              </a:spcBef>
              <a:spcAft>
                <a:spcPts val="0"/>
              </a:spcAft>
            </a:pP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ekspozim</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qëllimshëm</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ndaj</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aktiviteti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përdorimi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qëllime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(Stevens 2002)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përbën</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Sipas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Konventës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Drejtat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miratuar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nga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Asambleja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Përgjithshme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Ogranizatës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Kombeve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Bashkuara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(1989),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konsiderohet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qënie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njerëzore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nën</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moshën</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18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vjeç</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përfshin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përkëdheljen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masturbimin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kontaktet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orale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vaginale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anale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shumë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rëndësishme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kuptohet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rastin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nuk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është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domosdoshme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ndodhë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penetrimi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Përdorimi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prostitucion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ekzibicionizëm</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janë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shembuj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tjerë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abuzimit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195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75DDF5-376A-4FE6-9267-08123A46CE7B}"/>
              </a:ext>
            </a:extLst>
          </p:cNvPr>
          <p:cNvSpPr>
            <a:spLocks noGrp="1"/>
          </p:cNvSpPr>
          <p:nvPr>
            <p:ph type="title"/>
          </p:nvPr>
        </p:nvSpPr>
        <p:spPr>
          <a:xfrm>
            <a:off x="838200" y="681037"/>
            <a:ext cx="10515600" cy="1386301"/>
          </a:xfrm>
        </p:spPr>
        <p:txBody>
          <a:bodyPr>
            <a:normAutofit/>
          </a:bodyPr>
          <a:lstStyle/>
          <a:p>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Përkufizimi</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GB" sz="2400" b="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Pornografisë</a:t>
            </a:r>
            <a:r>
              <a:rPr lang="en-GB" sz="24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B869353-5065-4DE8-9E11-4CE1C0DC4ABF}"/>
              </a:ext>
            </a:extLst>
          </p:cNvPr>
          <p:cNvSpPr>
            <a:spLocks noGrp="1"/>
          </p:cNvSpPr>
          <p:nvPr>
            <p:ph idx="1"/>
          </p:nvPr>
        </p:nvSpPr>
        <p:spPr>
          <a:xfrm>
            <a:off x="838200" y="2597425"/>
            <a:ext cx="10515600" cy="3579537"/>
          </a:xfrm>
        </p:spPr>
        <p:txBody>
          <a:bodyPr/>
          <a:lstStyle/>
          <a:p>
            <a:pPr marL="0" marR="0" algn="just">
              <a:lnSpc>
                <a:spcPct val="107000"/>
              </a:lnSpc>
              <a:spcBef>
                <a:spcPts val="0"/>
              </a:spcBef>
              <a:spcAft>
                <a:spcPts val="800"/>
              </a:spcAft>
            </a:pP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nënkupton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materiali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përshkruan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vizuale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përfshirë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sjellje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seksualisht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simuluar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pamje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organeve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fëmijës</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qëllime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kryesore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Pornografi</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vituale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nënkupton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lloj</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materiali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pasqyon</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mënyrë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vizuale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imazhe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virtuale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realizuara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teknikat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përpunimit</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grafik</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duke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përdorur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imazhe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figurative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përfshirë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një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sjellje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apo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veprimtari</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jo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imazhe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simuluara</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ekpozojnë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çdo</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pamje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organeve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të</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fëmijëve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për</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qëllime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kryesore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seksuale</a:t>
            </a:r>
            <a:r>
              <a:rPr lang="en-GB" sz="18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GB" sz="1800" b="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339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6808</Words>
  <Application>Microsoft Office PowerPoint</Application>
  <PresentationFormat>Custom</PresentationFormat>
  <Paragraphs>256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Shfrytëzimi seksual online i të miturve dhe metodat e hetimit. Raste të praktikës gjyqësore. Problematikat dhe sfidat në luftën kundër shfrytëzimit seksual të të miturve </vt:lpstr>
      <vt:lpstr>Përmbajtja</vt:lpstr>
      <vt:lpstr>Të miturit gëzojnë mbrojtje të veçantë ligjore </vt:lpstr>
      <vt:lpstr>Rreziku që vjen prej komunikimit digjital nëpërmjet Internetit </vt:lpstr>
      <vt:lpstr>Vështirësitë në matjen reale të shfrytëzimit seksual online të të miturve </vt:lpstr>
      <vt:lpstr>Garancitë e Kodit Penal për mbrojtjen e integritetit seksual të fëmijëve </vt:lpstr>
      <vt:lpstr>Zbatimi i Standarteve ndërkombëtare   Aktet ndërkombëtare që diktojnë masa për mbrojtjen e fëmijëve nga shfrytëzimi seksual. </vt:lpstr>
      <vt:lpstr>Përkufizimi I Abuzimit Seksual të Fëmijës. </vt:lpstr>
      <vt:lpstr>Përkufizimi I Pornografisë. </vt:lpstr>
      <vt:lpstr>Mënyra e raportimit të veprave penale me objekt abuzimin seksual të fëmijëve. </vt:lpstr>
      <vt:lpstr>Raste të praktikës gjyqësore të çështjeve penale me object abuzimin seksual të fëmijëve.  1. Çështja penale Nr.2540 datë 28.03.2018 (për veprën penale “Pornografia”, parashikuar nga neni 117/2 dhe 117/3 të Kodit Penal)   </vt:lpstr>
      <vt:lpstr> Vijon - Çështja penale Nr.2540 datë 28.03.2018 </vt:lpstr>
      <vt:lpstr>Vijon - Çështja penale Nr.2540 datë 28.03.2018</vt:lpstr>
      <vt:lpstr>Vijon - Çështja penale Nr.2540 datë 28.03.2018 </vt:lpstr>
      <vt:lpstr>Këto rrethana provohen me provat dhe burimet e provave si: </vt:lpstr>
      <vt:lpstr>Kërkesa e prokurorit në përfudim të hetimit</vt:lpstr>
      <vt:lpstr>Në përfundim të gjykimit të çështjes prokurori ka kërkuar: </vt:lpstr>
      <vt:lpstr>Gjykata e Rrethit Gjyqësor Tiranë me vendimi e saj Nr.2475 Vendimi datë 29.10.2019 (Nr.2895 Akti datë regj.18.09.2019), ka vendosur: </vt:lpstr>
      <vt:lpstr>Gjykata e Apelit Tiranë me vendimin e saj Nr.145 (Nr.4460/3064 Akti) datë 04.03.2020, ka vendosur: </vt:lpstr>
      <vt:lpstr>2. Procedimi penal Nr. 6467 I vitit 2017 (Për veprën penae “Pornografia” prashikuar nga neni 117/3 I Kodit Peal). </vt:lpstr>
      <vt:lpstr>Rrethanat e faktit: </vt:lpstr>
      <vt:lpstr>Me këtë procedim penal është bashkuar edhe procedimi penal Nr.5453 viti 2015 në ngarkim të shtetases D. T.</vt:lpstr>
      <vt:lpstr>Provat, burimet e provës dhe faktet që ato u referohen, provojnë akuzën në ngarkim të shtetases D. T. janë:  </vt:lpstr>
      <vt:lpstr>Në përfundim të hetimit të kësaj çështje penale prokurori ka kërkuar: </vt:lpstr>
      <vt:lpstr>Gjykata e Rrethit Gjyqësor Tiranë me vendimin e Nr.5723/429 Akti datë 18.03.2019 (datë rregj.17.12.2018) ka vendosur: </vt:lpstr>
      <vt:lpstr>Pyetje:</vt:lpstr>
      <vt:lpstr>Kundër këtij vendimi të gjykatës është bërë ankim në Gjykatën e Apelit Tiranë, e cila me vendimin e saj Nr.1071 datë 20.10.2019 ka vendosur: </vt:lpstr>
      <vt:lpstr>3. Çështja penale Nr.8468 datë 18.11.2021 (për veprën penale “Ngacmimi seksual”, parashikuar nga neni 108/a/2 I Kodit Penal). </vt:lpstr>
      <vt:lpstr>Rrethanat e faktit: </vt:lpstr>
      <vt:lpstr>Aktet dhe provat me të cilat provohet fajësia në ngarkim të të pandehurit përpara Gjykatës janë: </vt:lpstr>
      <vt:lpstr>Kërkesa e prokurorit drejtuar gjykatës në përfundim të hetimeve</vt:lpstr>
      <vt:lpstr>Gjykata e Rrethit Gjyqësor Tiranë me vendimin e saj Nr.2847 (Nr.2255 Regj.Them.) datë 01.12.2022, ka vendosur:   </vt:lpstr>
      <vt:lpstr>Rast për diskutim:   </vt:lpstr>
      <vt:lpstr>  Pyetje:  </vt:lpstr>
      <vt:lpstr>Raste nga praktika e Gjykatës Europiane për të Drejtat e Njeriut</vt:lpstr>
      <vt:lpstr>M.C kundër Bullgarisë 4 Dhjetor 2003</vt:lpstr>
      <vt:lpstr>Vendimi i GJEDNJ-së</vt:lpstr>
      <vt:lpstr>Vendime të Gjykatës së Lartë</vt:lpstr>
      <vt:lpstr>                                         Falemnderit!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Shfrytëzimi seksual online i të miturve dhe metodat e hetimit. Raste të praktikës gjyqësore. Problematikat dhe sfidat në luftën kundër shfrytëzimit seksual të të miturve</dc:title>
  <dc:creator>Belul Zaimi</dc:creator>
  <cp:lastModifiedBy>admin</cp:lastModifiedBy>
  <cp:revision>32</cp:revision>
  <cp:lastPrinted>2023-01-26T09:55:57Z</cp:lastPrinted>
  <dcterms:created xsi:type="dcterms:W3CDTF">2023-01-22T15:55:16Z</dcterms:created>
  <dcterms:modified xsi:type="dcterms:W3CDTF">2023-01-26T09:56:17Z</dcterms:modified>
</cp:coreProperties>
</file>