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4" r:id="rId21"/>
    <p:sldId id="276" r:id="rId22"/>
    <p:sldId id="277" r:id="rId23"/>
    <p:sldId id="278" r:id="rId24"/>
    <p:sldId id="279" r:id="rId25"/>
    <p:sldId id="280" r:id="rId26"/>
    <p:sldId id="281" r:id="rId27"/>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85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10/29/2023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6E276-FDE5-49B4-80DB-7966F3AFE63D}"/>
              </a:ext>
            </a:extLst>
          </p:cNvPr>
          <p:cNvSpPr>
            <a:spLocks noGrp="1"/>
          </p:cNvSpPr>
          <p:nvPr>
            <p:ph type="ctrTitle"/>
          </p:nvPr>
        </p:nvSpPr>
        <p:spPr/>
        <p:txBody>
          <a:bodyPr>
            <a:normAutofit fontScale="90000"/>
          </a:bodyPr>
          <a:lstStyle/>
          <a:p>
            <a:pPr algn="ctr"/>
            <a:r>
              <a:rPr lang="en-US" dirty="0" err="1"/>
              <a:t>Riviktimizimi</a:t>
            </a:r>
            <a:r>
              <a:rPr lang="en-US" dirty="0"/>
              <a:t> (</a:t>
            </a:r>
            <a:r>
              <a:rPr lang="en-US" dirty="0" err="1"/>
              <a:t>viktimizimi</a:t>
            </a:r>
            <a:r>
              <a:rPr lang="en-US" dirty="0"/>
              <a:t> </a:t>
            </a:r>
            <a:r>
              <a:rPr lang="en-US" dirty="0" err="1"/>
              <a:t>sekondar</a:t>
            </a:r>
            <a:r>
              <a:rPr lang="en-US" dirty="0"/>
              <a:t>) </a:t>
            </a:r>
            <a:r>
              <a:rPr lang="en-US" dirty="0" err="1"/>
              <a:t>sipas</a:t>
            </a:r>
            <a:r>
              <a:rPr lang="en-US" dirty="0"/>
              <a:t> </a:t>
            </a:r>
            <a:r>
              <a:rPr lang="en-US" dirty="0" err="1"/>
              <a:t>Gjykates</a:t>
            </a:r>
            <a:r>
              <a:rPr lang="en-US" dirty="0"/>
              <a:t> </a:t>
            </a:r>
            <a:r>
              <a:rPr lang="en-US" dirty="0" err="1"/>
              <a:t>Europiane</a:t>
            </a:r>
            <a:r>
              <a:rPr lang="en-US" dirty="0"/>
              <a:t> </a:t>
            </a:r>
            <a:r>
              <a:rPr lang="en-US" dirty="0" err="1"/>
              <a:t>te</a:t>
            </a:r>
            <a:r>
              <a:rPr lang="en-US" dirty="0"/>
              <a:t> </a:t>
            </a:r>
            <a:r>
              <a:rPr lang="en-US" dirty="0" err="1"/>
              <a:t>te</a:t>
            </a:r>
            <a:r>
              <a:rPr lang="en-US" dirty="0"/>
              <a:t> </a:t>
            </a:r>
            <a:r>
              <a:rPr lang="en-US" dirty="0" err="1"/>
              <a:t>Drejtave</a:t>
            </a:r>
            <a:r>
              <a:rPr lang="en-US" dirty="0"/>
              <a:t> </a:t>
            </a:r>
            <a:r>
              <a:rPr lang="en-US" dirty="0" err="1"/>
              <a:t>te</a:t>
            </a:r>
            <a:r>
              <a:rPr lang="en-US" dirty="0"/>
              <a:t> </a:t>
            </a:r>
            <a:r>
              <a:rPr lang="en-US" dirty="0" err="1"/>
              <a:t>Njeriut</a:t>
            </a:r>
            <a:r>
              <a:rPr lang="en-US" dirty="0"/>
              <a:t> </a:t>
            </a:r>
          </a:p>
        </p:txBody>
      </p:sp>
      <p:sp>
        <p:nvSpPr>
          <p:cNvPr id="3" name="Subtitle 2">
            <a:extLst>
              <a:ext uri="{FF2B5EF4-FFF2-40B4-BE49-F238E27FC236}">
                <a16:creationId xmlns:a16="http://schemas.microsoft.com/office/drawing/2014/main" id="{B6C77262-B04C-4320-ABF0-E2A35AE37BD1}"/>
              </a:ext>
            </a:extLst>
          </p:cNvPr>
          <p:cNvSpPr>
            <a:spLocks noGrp="1"/>
          </p:cNvSpPr>
          <p:nvPr>
            <p:ph type="subTitle" idx="1"/>
          </p:nvPr>
        </p:nvSpPr>
        <p:spPr/>
        <p:txBody>
          <a:bodyPr>
            <a:normAutofit/>
          </a:bodyPr>
          <a:lstStyle/>
          <a:p>
            <a:pPr algn="ctr"/>
            <a:endParaRPr lang="en-US" sz="2000" b="1" dirty="0"/>
          </a:p>
          <a:p>
            <a:pPr algn="ctr"/>
            <a:r>
              <a:rPr lang="en-US" sz="2000" b="1" dirty="0"/>
              <a:t>Irida </a:t>
            </a:r>
            <a:r>
              <a:rPr lang="en-US" sz="2000" b="1" dirty="0" err="1"/>
              <a:t>Kacerja</a:t>
            </a:r>
            <a:r>
              <a:rPr lang="en-US" sz="2000" b="1" dirty="0"/>
              <a:t> </a:t>
            </a:r>
          </a:p>
        </p:txBody>
      </p:sp>
    </p:spTree>
    <p:extLst>
      <p:ext uri="{BB962C8B-B14F-4D97-AF65-F5344CB8AC3E}">
        <p14:creationId xmlns:p14="http://schemas.microsoft.com/office/powerpoint/2010/main" val="533549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4F214-B108-43CC-8078-408F3C203099}"/>
              </a:ext>
            </a:extLst>
          </p:cNvPr>
          <p:cNvSpPr>
            <a:spLocks noGrp="1"/>
          </p:cNvSpPr>
          <p:nvPr>
            <p:ph type="title"/>
          </p:nvPr>
        </p:nvSpPr>
        <p:spPr/>
        <p:txBody>
          <a:bodyPr/>
          <a:lstStyle/>
          <a:p>
            <a:pPr algn="ctr"/>
            <a:r>
              <a:rPr lang="en-US" dirty="0" err="1"/>
              <a:t>Gjykimi</a:t>
            </a:r>
            <a:r>
              <a:rPr lang="en-US" dirty="0"/>
              <a:t> / </a:t>
            </a:r>
            <a:r>
              <a:rPr lang="en-US" dirty="0" err="1"/>
              <a:t>provat</a:t>
            </a:r>
            <a:r>
              <a:rPr lang="en-US" dirty="0"/>
              <a:t> </a:t>
            </a:r>
          </a:p>
        </p:txBody>
      </p:sp>
      <p:sp>
        <p:nvSpPr>
          <p:cNvPr id="3" name="Content Placeholder 2">
            <a:extLst>
              <a:ext uri="{FF2B5EF4-FFF2-40B4-BE49-F238E27FC236}">
                <a16:creationId xmlns:a16="http://schemas.microsoft.com/office/drawing/2014/main" id="{EE7CE8D4-3DB8-48F3-B021-BE64E2354720}"/>
              </a:ext>
            </a:extLst>
          </p:cNvPr>
          <p:cNvSpPr>
            <a:spLocks noGrp="1"/>
          </p:cNvSpPr>
          <p:nvPr>
            <p:ph idx="1"/>
          </p:nvPr>
        </p:nvSpPr>
        <p:spPr/>
        <p:txBody>
          <a:bodyPr>
            <a:normAutofit fontScale="92500" lnSpcReduction="20000"/>
          </a:bodyPr>
          <a:lstStyle/>
          <a:p>
            <a:pPr marL="0" marR="0" algn="just">
              <a:lnSpc>
                <a:spcPct val="107000"/>
              </a:lnSpc>
              <a:spcBef>
                <a:spcPts val="0"/>
              </a:spcBef>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L.L.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deklaroi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kallëzuesja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qenë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gjithmonë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tërhequr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fizikisht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ai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kish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patur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raport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datë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5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korrik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2008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natën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25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korrik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ajo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nuk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shkuar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marrë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shpërblimin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punën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pasi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kish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marrë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dyshuarit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deklaruan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se ajo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hypur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demin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mekanik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duke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treguar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brendshhmet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kërcyer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secilin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prej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tyre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mënyrë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shfrenuar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provokuese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fund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mbrëmjes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ajo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patur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idenë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marredhenies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grup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L.L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larguar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ajo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telefonuar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bashkuar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ta. Ata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deklaruan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asnjë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prej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tyre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nuk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pazoti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vepruar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S.L e kish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pyetur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kallëzuesja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kish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thënë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dëshira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86435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BEA65-31EE-4A28-8522-2A77F0A8B926}"/>
              </a:ext>
            </a:extLst>
          </p:cNvPr>
          <p:cNvSpPr>
            <a:spLocks noGrp="1"/>
          </p:cNvSpPr>
          <p:nvPr>
            <p:ph type="title"/>
          </p:nvPr>
        </p:nvSpPr>
        <p:spPr/>
        <p:txBody>
          <a:bodyPr/>
          <a:lstStyle/>
          <a:p>
            <a:pPr algn="ctr"/>
            <a:r>
              <a:rPr lang="en-US" dirty="0" err="1"/>
              <a:t>Vendimi</a:t>
            </a:r>
            <a:r>
              <a:rPr lang="en-US" dirty="0"/>
              <a:t> </a:t>
            </a:r>
            <a:r>
              <a:rPr lang="en-US" dirty="0" err="1"/>
              <a:t>i</a:t>
            </a:r>
            <a:r>
              <a:rPr lang="en-US" dirty="0"/>
              <a:t> </a:t>
            </a:r>
            <a:r>
              <a:rPr lang="en-US" dirty="0" err="1"/>
              <a:t>shkalles</a:t>
            </a:r>
            <a:r>
              <a:rPr lang="en-US" dirty="0"/>
              <a:t> se pare</a:t>
            </a:r>
          </a:p>
        </p:txBody>
      </p:sp>
      <p:sp>
        <p:nvSpPr>
          <p:cNvPr id="3" name="Content Placeholder 2">
            <a:extLst>
              <a:ext uri="{FF2B5EF4-FFF2-40B4-BE49-F238E27FC236}">
                <a16:creationId xmlns:a16="http://schemas.microsoft.com/office/drawing/2014/main" id="{69987E82-4BBC-43CA-9CE8-6A76F1CD6E23}"/>
              </a:ext>
            </a:extLst>
          </p:cNvPr>
          <p:cNvSpPr>
            <a:spLocks noGrp="1"/>
          </p:cNvSpPr>
          <p:nvPr>
            <p:ph idx="1"/>
          </p:nvPr>
        </p:nvSpPr>
        <p:spPr/>
        <p:txBody>
          <a:bodyPr>
            <a:normAutofit fontScale="92500" lnSpcReduction="20000"/>
          </a:bodyPr>
          <a:lstStyle/>
          <a:p>
            <a:pPr algn="just"/>
            <a:r>
              <a:rPr lang="en-US" sz="2400" dirty="0">
                <a:effectLst/>
                <a:latin typeface="Times New Roman" panose="02020603050405020304" pitchFamily="18" charset="0"/>
                <a:ea typeface="Calibri" panose="020F0502020204030204" pitchFamily="34" charset="0"/>
                <a:cs typeface="Times New Roman" panose="02020603050405020304" pitchFamily="18" charset="0"/>
              </a:rPr>
              <a:t>Me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vendimin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datës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14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janar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2013,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Gjykata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Firences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dënoi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6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7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akuzuarit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shkak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shtyrë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person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gjendej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situatë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inferioritetit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fizik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psikik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kryente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ose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pësonte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akte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natyrës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seksuale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krim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parashikuar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neni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609 bis, pika 1,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bashkë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nenin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609. Ai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liroi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akuzat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dhunën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seksuale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D.S u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lirua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akuzat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pasi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akuza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kish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provuar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se kish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qenë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prezent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festë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por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nuk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larguar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fortesa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bashkë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tjerët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as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ushtruar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dhunë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Versionet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palëve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ishin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njëjta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përsa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takon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marrëdhënieve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seksuale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grup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por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ndaheshin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lidhje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vullnetin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kallëzueses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Këtu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gjykata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arsyetoi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sipas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jurisprudencës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Gjykatës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Kushtetuese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mund</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vlerësohej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kredibiliteti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viktimës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duke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proceduar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vlerësim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fragmentuar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deklarimeve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nëse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nuk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ka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kontradikta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fakteve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kontradikta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logjike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mes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palëve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tregojnë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ngjarjen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10162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C213A-AA1D-41DE-8381-6BB29845796A}"/>
              </a:ext>
            </a:extLst>
          </p:cNvPr>
          <p:cNvSpPr>
            <a:spLocks noGrp="1"/>
          </p:cNvSpPr>
          <p:nvPr>
            <p:ph type="title"/>
          </p:nvPr>
        </p:nvSpPr>
        <p:spPr/>
        <p:txBody>
          <a:bodyPr/>
          <a:lstStyle/>
          <a:p>
            <a:pPr algn="ctr"/>
            <a:r>
              <a:rPr lang="en-US" dirty="0" err="1"/>
              <a:t>Vendimi</a:t>
            </a:r>
            <a:r>
              <a:rPr lang="en-US" dirty="0"/>
              <a:t> </a:t>
            </a:r>
            <a:r>
              <a:rPr lang="en-US" dirty="0" err="1"/>
              <a:t>i</a:t>
            </a:r>
            <a:r>
              <a:rPr lang="en-US" dirty="0"/>
              <a:t> </a:t>
            </a:r>
            <a:r>
              <a:rPr lang="en-US" dirty="0" err="1"/>
              <a:t>shkalles</a:t>
            </a:r>
            <a:r>
              <a:rPr lang="en-US" dirty="0"/>
              <a:t> se pare</a:t>
            </a:r>
          </a:p>
        </p:txBody>
      </p:sp>
      <p:sp>
        <p:nvSpPr>
          <p:cNvPr id="3" name="Content Placeholder 2">
            <a:extLst>
              <a:ext uri="{FF2B5EF4-FFF2-40B4-BE49-F238E27FC236}">
                <a16:creationId xmlns:a16="http://schemas.microsoft.com/office/drawing/2014/main" id="{91DA2363-0ECC-49D8-99E2-1E5A46DE3076}"/>
              </a:ext>
            </a:extLst>
          </p:cNvPr>
          <p:cNvSpPr>
            <a:spLocks noGrp="1"/>
          </p:cNvSpPr>
          <p:nvPr>
            <p:ph idx="1"/>
          </p:nvPr>
        </p:nvSpPr>
        <p:spPr/>
        <p:txBody>
          <a:bodyPr/>
          <a:lstStyle/>
          <a:p>
            <a:pPr algn="just"/>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Shenjat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dhunës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konstatuara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mjeku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qendrës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nuk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pajtoheshin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intensitetin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dhunës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denoncuar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kallëzuesja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pasi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këto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dëmtime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mund</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jenë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shkaktuar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kryerja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marredhenieje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makinë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fakt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nuk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kundërshtohej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kish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ndodhur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dyshuarit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85356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56B81-F62D-421A-A773-C2AC6E5661C9}"/>
              </a:ext>
            </a:extLst>
          </p:cNvPr>
          <p:cNvSpPr>
            <a:spLocks noGrp="1"/>
          </p:cNvSpPr>
          <p:nvPr>
            <p:ph type="title"/>
          </p:nvPr>
        </p:nvSpPr>
        <p:spPr/>
        <p:txBody>
          <a:bodyPr/>
          <a:lstStyle/>
          <a:p>
            <a:pPr algn="ctr"/>
            <a:r>
              <a:rPr lang="en-US" dirty="0" err="1"/>
              <a:t>Gjykimi</a:t>
            </a:r>
            <a:r>
              <a:rPr lang="en-US" dirty="0"/>
              <a:t> ne </a:t>
            </a:r>
            <a:r>
              <a:rPr lang="en-US" dirty="0" err="1"/>
              <a:t>apel</a:t>
            </a:r>
            <a:endParaRPr lang="en-US" dirty="0"/>
          </a:p>
        </p:txBody>
      </p:sp>
      <p:sp>
        <p:nvSpPr>
          <p:cNvPr id="3" name="Content Placeholder 2">
            <a:extLst>
              <a:ext uri="{FF2B5EF4-FFF2-40B4-BE49-F238E27FC236}">
                <a16:creationId xmlns:a16="http://schemas.microsoft.com/office/drawing/2014/main" id="{8F4B38DE-B076-459C-A922-69EEFC29184F}"/>
              </a:ext>
            </a:extLst>
          </p:cNvPr>
          <p:cNvSpPr>
            <a:spLocks noGrp="1"/>
          </p:cNvSpPr>
          <p:nvPr>
            <p:ph idx="1"/>
          </p:nvPr>
        </p:nvSpPr>
        <p:spPr/>
        <p:txBody>
          <a:bodyPr/>
          <a:lstStyle/>
          <a:p>
            <a:pPr algn="just"/>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Gjykata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Apelit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Firences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vendimin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datës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4 mars 2015,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deklaroi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pafajshëm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dyshuarit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Ajo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çmoi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mospërputhjet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gjykata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konstatuar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versionin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fakteve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kallëzueses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kompromentonin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besueshmërinë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tërësi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Jurisprudenca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gjykatës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kushtetuese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cituar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vendim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pranonte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vlerësimin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fragmentuar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rasti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bënte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disa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episode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dhune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jo me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vetëm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sic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rasti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konkret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47008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CC135-C2D2-4D0D-BAD4-DD37A8F3A07A}"/>
              </a:ext>
            </a:extLst>
          </p:cNvPr>
          <p:cNvSpPr>
            <a:spLocks noGrp="1"/>
          </p:cNvSpPr>
          <p:nvPr>
            <p:ph type="title"/>
          </p:nvPr>
        </p:nvSpPr>
        <p:spPr/>
        <p:txBody>
          <a:bodyPr/>
          <a:lstStyle/>
          <a:p>
            <a:pPr algn="ctr"/>
            <a:r>
              <a:rPr lang="en-US" dirty="0" err="1"/>
              <a:t>Gjykimi</a:t>
            </a:r>
            <a:r>
              <a:rPr lang="en-US" dirty="0"/>
              <a:t> ne </a:t>
            </a:r>
            <a:r>
              <a:rPr lang="en-US" dirty="0" err="1"/>
              <a:t>apel</a:t>
            </a:r>
            <a:endParaRPr lang="en-US" dirty="0"/>
          </a:p>
        </p:txBody>
      </p:sp>
      <p:sp>
        <p:nvSpPr>
          <p:cNvPr id="3" name="Content Placeholder 2">
            <a:extLst>
              <a:ext uri="{FF2B5EF4-FFF2-40B4-BE49-F238E27FC236}">
                <a16:creationId xmlns:a16="http://schemas.microsoft.com/office/drawing/2014/main" id="{68FAD977-694D-4960-B570-F2A73AE278AA}"/>
              </a:ext>
            </a:extLst>
          </p:cNvPr>
          <p:cNvSpPr>
            <a:spLocks noGrp="1"/>
          </p:cNvSpPr>
          <p:nvPr>
            <p:ph idx="1"/>
          </p:nvPr>
        </p:nvSpPr>
        <p:spPr/>
        <p:txBody>
          <a:bodyPr/>
          <a:lstStyle/>
          <a:p>
            <a:pPr algn="just"/>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Gjithashtu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shtoi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edhe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pse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po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kalonte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situatë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vështirë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familjare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sentimentale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nëna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sëmurë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rëndë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babai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nuk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asnjëherë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prezent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ajo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kaluar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situatë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rëndë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sentimentale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pasi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sapo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nisur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marrëdhënie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burrë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pasi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njohur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kallëzuesja</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ishte</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sigurisht</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subjekt</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brishtë</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femëror</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por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njëjtën</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kohë</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kreativ</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pafrenuar</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aftë</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menaxhojë</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(bi)</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seksualitetin</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ketë</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raporte</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fizike</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rastësishme</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cilat</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nuk</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ishte</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plotësisht</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bindur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ato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patur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L.L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rrugë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D.S;</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29914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66498-6B2E-4B6F-9E45-A681B6A4AF61}"/>
              </a:ext>
            </a:extLst>
          </p:cNvPr>
          <p:cNvSpPr>
            <a:spLocks noGrp="1"/>
          </p:cNvSpPr>
          <p:nvPr>
            <p:ph type="title"/>
          </p:nvPr>
        </p:nvSpPr>
        <p:spPr/>
        <p:txBody>
          <a:bodyPr/>
          <a:lstStyle/>
          <a:p>
            <a:pPr algn="ctr"/>
            <a:r>
              <a:rPr lang="en-US" dirty="0" err="1"/>
              <a:t>Gjykimi</a:t>
            </a:r>
            <a:r>
              <a:rPr lang="en-US" dirty="0"/>
              <a:t> ne </a:t>
            </a:r>
            <a:r>
              <a:rPr lang="en-US" dirty="0" err="1"/>
              <a:t>apel</a:t>
            </a:r>
            <a:endParaRPr lang="en-US" dirty="0"/>
          </a:p>
        </p:txBody>
      </p:sp>
      <p:sp>
        <p:nvSpPr>
          <p:cNvPr id="3" name="Content Placeholder 2">
            <a:extLst>
              <a:ext uri="{FF2B5EF4-FFF2-40B4-BE49-F238E27FC236}">
                <a16:creationId xmlns:a16="http://schemas.microsoft.com/office/drawing/2014/main" id="{63D63F53-AE8F-4937-9A44-E67F26DB5ACE}"/>
              </a:ext>
            </a:extLst>
          </p:cNvPr>
          <p:cNvSpPr>
            <a:spLocks noGrp="1"/>
          </p:cNvSpPr>
          <p:nvPr>
            <p:ph idx="1"/>
          </p:nvPr>
        </p:nvSpPr>
        <p:spPr>
          <a:xfrm>
            <a:off x="2592925" y="1579418"/>
            <a:ext cx="8915400" cy="4234822"/>
          </a:xfrm>
        </p:spPr>
        <p:txBody>
          <a:bodyPr>
            <a:noAutofit/>
          </a:bodyPr>
          <a:lstStyle/>
          <a:p>
            <a:pPr algn="just"/>
            <a:r>
              <a:rPr lang="en-US" sz="2200" dirty="0" err="1">
                <a:effectLst/>
                <a:latin typeface="Times New Roman" panose="02020603050405020304" pitchFamily="18" charset="0"/>
                <a:ea typeface="Calibri" panose="020F0502020204030204" pitchFamily="34" charset="0"/>
              </a:rPr>
              <a:t>Sipas</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gjykates</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disa</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dëshmitarë</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kishin</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deklaruar</a:t>
            </a:r>
            <a:r>
              <a:rPr lang="en-US" sz="2200" dirty="0">
                <a:effectLst/>
                <a:latin typeface="Times New Roman" panose="02020603050405020304" pitchFamily="18" charset="0"/>
                <a:ea typeface="Calibri" panose="020F0502020204030204" pitchFamily="34" charset="0"/>
              </a:rPr>
              <a:t> se </a:t>
            </a:r>
            <a:r>
              <a:rPr lang="en-US" sz="2200" dirty="0" err="1">
                <a:effectLst/>
                <a:latin typeface="Times New Roman" panose="02020603050405020304" pitchFamily="18" charset="0"/>
                <a:ea typeface="Calibri" panose="020F0502020204030204" pitchFamily="34" charset="0"/>
              </a:rPr>
              <a:t>kërkuesja</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kishte</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pasur</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një</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qëndrim</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tejet</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provokues</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dhe</a:t>
            </a:r>
            <a:r>
              <a:rPr lang="en-US" sz="2200" dirty="0">
                <a:effectLst/>
                <a:latin typeface="Times New Roman" panose="02020603050405020304" pitchFamily="18" charset="0"/>
                <a:ea typeface="Calibri" panose="020F0502020204030204" pitchFamily="34" charset="0"/>
              </a:rPr>
              <a:t> vulgar, se </a:t>
            </a:r>
            <a:r>
              <a:rPr lang="en-US" sz="2200" dirty="0" err="1">
                <a:effectLst/>
                <a:latin typeface="Times New Roman" panose="02020603050405020304" pitchFamily="18" charset="0"/>
                <a:ea typeface="Calibri" panose="020F0502020204030204" pitchFamily="34" charset="0"/>
              </a:rPr>
              <a:t>kishte</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kërcyer</a:t>
            </a:r>
            <a:r>
              <a:rPr lang="en-US" sz="2200" dirty="0">
                <a:effectLst/>
                <a:latin typeface="Times New Roman" panose="02020603050405020304" pitchFamily="18" charset="0"/>
                <a:ea typeface="Calibri" panose="020F0502020204030204" pitchFamily="34" charset="0"/>
              </a:rPr>
              <a:t> duke </a:t>
            </a:r>
            <a:r>
              <a:rPr lang="en-US" sz="2200" dirty="0" err="1">
                <a:effectLst/>
                <a:latin typeface="Times New Roman" panose="02020603050405020304" pitchFamily="18" charset="0"/>
                <a:ea typeface="Calibri" panose="020F0502020204030204" pitchFamily="34" charset="0"/>
              </a:rPr>
              <a:t>shtrënguar</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disa</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prej</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të</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pandehurve</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dhe</a:t>
            </a:r>
            <a:r>
              <a:rPr lang="en-US" sz="2200" dirty="0">
                <a:effectLst/>
                <a:latin typeface="Times New Roman" panose="02020603050405020304" pitchFamily="18" charset="0"/>
                <a:ea typeface="Calibri" panose="020F0502020204030204" pitchFamily="34" charset="0"/>
              </a:rPr>
              <a:t> se, </a:t>
            </a:r>
            <a:r>
              <a:rPr lang="en-US" sz="2200" dirty="0" err="1">
                <a:effectLst/>
                <a:latin typeface="Times New Roman" panose="02020603050405020304" pitchFamily="18" charset="0"/>
                <a:ea typeface="Calibri" panose="020F0502020204030204" pitchFamily="34" charset="0"/>
              </a:rPr>
              <a:t>pasi</a:t>
            </a:r>
            <a:r>
              <a:rPr lang="en-US" sz="2200" dirty="0">
                <a:effectLst/>
                <a:latin typeface="Times New Roman" panose="02020603050405020304" pitchFamily="18" charset="0"/>
                <a:ea typeface="Calibri" panose="020F0502020204030204" pitchFamily="34" charset="0"/>
              </a:rPr>
              <a:t> ka </a:t>
            </a:r>
            <a:r>
              <a:rPr lang="en-US" sz="2200" dirty="0" err="1">
                <a:effectLst/>
                <a:latin typeface="Times New Roman" panose="02020603050405020304" pitchFamily="18" charset="0"/>
                <a:ea typeface="Calibri" panose="020F0502020204030204" pitchFamily="34" charset="0"/>
              </a:rPr>
              <a:t>kryer</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marrëdhënie</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seksuale</a:t>
            </a:r>
            <a:r>
              <a:rPr lang="en-US" sz="2200" dirty="0">
                <a:effectLst/>
                <a:latin typeface="Times New Roman" panose="02020603050405020304" pitchFamily="18" charset="0"/>
                <a:ea typeface="Calibri" panose="020F0502020204030204" pitchFamily="34" charset="0"/>
              </a:rPr>
              <a:t> me D.S </a:t>
            </a:r>
            <a:r>
              <a:rPr lang="en-US" sz="2200" dirty="0" err="1">
                <a:effectLst/>
                <a:latin typeface="Times New Roman" panose="02020603050405020304" pitchFamily="18" charset="0"/>
                <a:ea typeface="Calibri" panose="020F0502020204030204" pitchFamily="34" charset="0"/>
              </a:rPr>
              <a:t>në</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banjë</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të</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cilën</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ia</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tregoi</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menjëherë</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grupit</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të</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miqve</a:t>
            </a:r>
            <a:r>
              <a:rPr lang="en-US" sz="2200" dirty="0">
                <a:effectLst/>
                <a:latin typeface="Times New Roman" panose="02020603050405020304" pitchFamily="18" charset="0"/>
                <a:ea typeface="Calibri" panose="020F0502020204030204" pitchFamily="34" charset="0"/>
              </a:rPr>
              <a:t>,  ajo ka </a:t>
            </a:r>
            <a:r>
              <a:rPr lang="en-US" sz="2200" dirty="0" err="1">
                <a:effectLst/>
                <a:latin typeface="Times New Roman" panose="02020603050405020304" pitchFamily="18" charset="0"/>
                <a:ea typeface="Calibri" panose="020F0502020204030204" pitchFamily="34" charset="0"/>
              </a:rPr>
              <a:t>tre</a:t>
            </a:r>
            <a:r>
              <a:rPr lang="sq-AL" sz="2200" dirty="0" err="1">
                <a:solidFill>
                  <a:srgbClr val="202124"/>
                </a:solidFill>
                <a:effectLst/>
                <a:latin typeface="Times New Roman" panose="02020603050405020304" pitchFamily="18" charset="0"/>
                <a:ea typeface="Times New Roman" panose="02020603050405020304" pitchFamily="18" charset="0"/>
              </a:rPr>
              <a:t>guar</a:t>
            </a:r>
            <a:r>
              <a:rPr lang="sq-AL" sz="2200" dirty="0">
                <a:solidFill>
                  <a:srgbClr val="202124"/>
                </a:solidFill>
                <a:effectLst/>
                <a:latin typeface="Times New Roman" panose="02020603050405020304" pitchFamily="18" charset="0"/>
                <a:ea typeface="Times New Roman" panose="02020603050405020304" pitchFamily="18" charset="0"/>
              </a:rPr>
              <a:t> të brendshmet hipur mbi një dem mekanik.</a:t>
            </a:r>
            <a:endParaRPr lang="en-US" sz="2200" dirty="0">
              <a:solidFill>
                <a:srgbClr val="202124"/>
              </a:solidFill>
              <a:effectLst/>
              <a:latin typeface="Times New Roman" panose="02020603050405020304" pitchFamily="18" charset="0"/>
              <a:ea typeface="Times New Roman" panose="02020603050405020304" pitchFamily="18" charset="0"/>
            </a:endParaRPr>
          </a:p>
          <a:p>
            <a:pPr algn="just"/>
            <a:r>
              <a:rPr lang="sq-AL" sz="2200" dirty="0">
                <a:solidFill>
                  <a:srgbClr val="202124"/>
                </a:solidFill>
                <a:effectLst/>
                <a:latin typeface="Times New Roman" panose="02020603050405020304" pitchFamily="18" charset="0"/>
                <a:ea typeface="Times New Roman" panose="02020603050405020304" pitchFamily="18" charset="0"/>
              </a:rPr>
              <a:t>Kjo gjykatë besonte se sjellja dhe përvojat e personit në fjalë para dhe pas fakteve, vërtetuan se </a:t>
            </a:r>
            <a:r>
              <a:rPr lang="sq-AL" sz="2200" b="1" dirty="0">
                <a:solidFill>
                  <a:srgbClr val="202124"/>
                </a:solidFill>
                <a:effectLst/>
                <a:latin typeface="Times New Roman" panose="02020603050405020304" pitchFamily="18" charset="0"/>
                <a:ea typeface="Times New Roman" panose="02020603050405020304" pitchFamily="18" charset="0"/>
              </a:rPr>
              <a:t>ajo kishte një qëndrim ambivalent ndaj seksit që e bënte atë të bënte zgjedhje me të cilat nuk pajtohej në mënyrë paqësore dhe që i përjetonte në mënyrë </a:t>
            </a:r>
            <a:r>
              <a:rPr lang="sq-AL" sz="2200" b="1" dirty="0" err="1">
                <a:solidFill>
                  <a:srgbClr val="202124"/>
                </a:solidFill>
                <a:effectLst/>
                <a:latin typeface="Times New Roman" panose="02020603050405020304" pitchFamily="18" charset="0"/>
                <a:ea typeface="Times New Roman" panose="02020603050405020304" pitchFamily="18" charset="0"/>
              </a:rPr>
              <a:t>traumatike</a:t>
            </a:r>
            <a:r>
              <a:rPr lang="sq-AL" sz="2200" b="1" dirty="0">
                <a:solidFill>
                  <a:srgbClr val="202124"/>
                </a:solidFill>
                <a:effectLst/>
                <a:latin typeface="Times New Roman" panose="02020603050405020304" pitchFamily="18" charset="0"/>
                <a:ea typeface="Times New Roman" panose="02020603050405020304" pitchFamily="18" charset="0"/>
              </a:rPr>
              <a:t> </a:t>
            </a:r>
            <a:r>
              <a:rPr lang="sq-AL" sz="2200" dirty="0">
                <a:solidFill>
                  <a:srgbClr val="202124"/>
                </a:solidFill>
                <a:effectLst/>
                <a:latin typeface="Times New Roman" panose="02020603050405020304" pitchFamily="18" charset="0"/>
                <a:ea typeface="Times New Roman" panose="02020603050405020304" pitchFamily="18" charset="0"/>
              </a:rPr>
              <a:t>ose kontradiktore, siç është aktrimi në filmin me metrazh të shkurtër të L.L. pa treguar rezervë ndaj skenave seksuale dhe të dhunës</a:t>
            </a:r>
            <a:endParaRPr lang="en-US" sz="2200" dirty="0"/>
          </a:p>
        </p:txBody>
      </p:sp>
    </p:spTree>
    <p:extLst>
      <p:ext uri="{BB962C8B-B14F-4D97-AF65-F5344CB8AC3E}">
        <p14:creationId xmlns:p14="http://schemas.microsoft.com/office/powerpoint/2010/main" val="3853047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7355E-D7EC-479D-AD56-C8153B9CE3C7}"/>
              </a:ext>
            </a:extLst>
          </p:cNvPr>
          <p:cNvSpPr>
            <a:spLocks noGrp="1"/>
          </p:cNvSpPr>
          <p:nvPr>
            <p:ph type="title"/>
          </p:nvPr>
        </p:nvSpPr>
        <p:spPr/>
        <p:txBody>
          <a:bodyPr/>
          <a:lstStyle/>
          <a:p>
            <a:pPr algn="ctr"/>
            <a:r>
              <a:rPr lang="en-US" dirty="0" err="1"/>
              <a:t>Vleresimi</a:t>
            </a:r>
            <a:r>
              <a:rPr lang="en-US" dirty="0"/>
              <a:t> </a:t>
            </a:r>
            <a:r>
              <a:rPr lang="en-US" dirty="0" err="1"/>
              <a:t>i</a:t>
            </a:r>
            <a:r>
              <a:rPr lang="en-US" dirty="0"/>
              <a:t> GJEDNJ </a:t>
            </a:r>
            <a:br>
              <a:rPr lang="en-US" dirty="0"/>
            </a:br>
            <a:r>
              <a:rPr lang="en-US" dirty="0"/>
              <a:t>Neni 8 </a:t>
            </a:r>
          </a:p>
        </p:txBody>
      </p:sp>
      <p:sp>
        <p:nvSpPr>
          <p:cNvPr id="3" name="Content Placeholder 2">
            <a:extLst>
              <a:ext uri="{FF2B5EF4-FFF2-40B4-BE49-F238E27FC236}">
                <a16:creationId xmlns:a16="http://schemas.microsoft.com/office/drawing/2014/main" id="{7CE76EC6-6231-4476-8DA1-1C552475F906}"/>
              </a:ext>
            </a:extLst>
          </p:cNvPr>
          <p:cNvSpPr>
            <a:spLocks noGrp="1"/>
          </p:cNvSpPr>
          <p:nvPr>
            <p:ph idx="1"/>
          </p:nvPr>
        </p:nvSpPr>
        <p:spPr/>
        <p:txBody>
          <a:bodyPr>
            <a:normAutofit lnSpcReduction="10000"/>
          </a:bodyPr>
          <a:lstStyle/>
          <a:p>
            <a:pPr marL="0" marR="0" algn="just">
              <a:lnSpc>
                <a:spcPct val="107000"/>
              </a:lnSpc>
              <a:spcBef>
                <a:spcPts val="0"/>
              </a:spcBef>
              <a:spcAft>
                <a:spcPts val="800"/>
              </a:spcAft>
            </a:pP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Gjykata vëren se neni 8, si dhe neni 3, imponojnë një detyrim pozitiv për shtetet të miratojnë dispozita penale që në mënyrë efektive inkriminojnë dhe ndëshkojnë, çdo akt seksual jo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konsensual</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edhe kur viktima nuk ka bërë rezistencë fizike, dhe për të vënë këto dispozita në zbatim, duke kryer hetime dhe procedime efektive (M.C. kundër Bullgarisë</a:t>
            </a:r>
            <a:r>
              <a:rPr lang="en-US"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Për më tepër, Gjykata tashmë ka konstatuar se të drejtat e viktimave të krimit që janë palë në procedimet penale përgjithësisht bien nën nenin 8 të Konventës.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62697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985AA-E29D-455F-9E0D-FC0907B6C52E}"/>
              </a:ext>
            </a:extLst>
          </p:cNvPr>
          <p:cNvSpPr>
            <a:spLocks noGrp="1"/>
          </p:cNvSpPr>
          <p:nvPr>
            <p:ph type="title"/>
          </p:nvPr>
        </p:nvSpPr>
        <p:spPr/>
        <p:txBody>
          <a:bodyPr/>
          <a:lstStyle/>
          <a:p>
            <a:pPr algn="ctr"/>
            <a:r>
              <a:rPr lang="en-US" dirty="0" err="1"/>
              <a:t>Vleresimi</a:t>
            </a:r>
            <a:r>
              <a:rPr lang="en-US" dirty="0"/>
              <a:t> </a:t>
            </a:r>
            <a:r>
              <a:rPr lang="en-US" dirty="0" err="1"/>
              <a:t>i</a:t>
            </a:r>
            <a:r>
              <a:rPr lang="en-US" dirty="0"/>
              <a:t> GJEDNJ</a:t>
            </a:r>
            <a:br>
              <a:rPr lang="en-US" dirty="0"/>
            </a:br>
            <a:r>
              <a:rPr lang="en-US" dirty="0" err="1"/>
              <a:t>neni</a:t>
            </a:r>
            <a:r>
              <a:rPr lang="en-US" dirty="0"/>
              <a:t> 8</a:t>
            </a:r>
          </a:p>
        </p:txBody>
      </p:sp>
      <p:sp>
        <p:nvSpPr>
          <p:cNvPr id="3" name="Content Placeholder 2">
            <a:extLst>
              <a:ext uri="{FF2B5EF4-FFF2-40B4-BE49-F238E27FC236}">
                <a16:creationId xmlns:a16="http://schemas.microsoft.com/office/drawing/2014/main" id="{29281252-C452-40F6-8648-8881ECEB8BF8}"/>
              </a:ext>
            </a:extLst>
          </p:cNvPr>
          <p:cNvSpPr>
            <a:spLocks noGrp="1"/>
          </p:cNvSpPr>
          <p:nvPr>
            <p:ph idx="1"/>
          </p:nvPr>
        </p:nvSpPr>
        <p:spPr/>
        <p:txBody>
          <a:bodyPr>
            <a:normAutofit fontScale="92500" lnSpcReduction="10000"/>
          </a:bodyPr>
          <a:lstStyle/>
          <a:p>
            <a:pPr algn="just"/>
            <a:r>
              <a:rPr lang="en-US" sz="2400" dirty="0">
                <a:solidFill>
                  <a:srgbClr val="202124"/>
                </a:solidFill>
                <a:latin typeface="Times New Roman" panose="02020603050405020304" pitchFamily="18" charset="0"/>
                <a:ea typeface="Calibri" panose="020F0502020204030204" pitchFamily="34" charset="0"/>
                <a:cs typeface="Times New Roman" panose="02020603050405020304" pitchFamily="18" charset="0"/>
              </a:rPr>
              <a:t>S</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htetet</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kontraktuese duhet të organizojnë procedurën e tyre penale në mënyrë të tillë që të mos rrezikojnë jetën, lirinë ose sigurinë e dëshmitarëve, veçanërisht të viktimave të thirrura për të dëshmuar. Prandaj, interesat e mbrojtjes duhet të balancohen me ato të dëshmitarëve ose të viktimave të thirrura për të dëshmuar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Doorson</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kundër Holandës, 26 mars 1996, § 70, vendimet 1996 ‑ II). </a:t>
            </a:r>
            <a:endParaRPr lang="en-US"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Përveç kësaj, procedimet penale në lidhje me krimet e natyrës seksuale janë përjetuar shpeshherë, si sprovë nga viktima, veçanërisht kur kjo e fundit ballafaqohet me të akuzuarin kundër vullnetit të saj, dhe në rastet që kanë të bëjnë me një të mitur (S.N.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v.Suedi</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nr. 34209/96, § 47, GJEDNJ 2002-V, dhe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Aigner</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k. Austri, nr. 28328/03, § 35, 10 maj 2012).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9191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92683-EE47-44B1-8E8D-15D306203E3F}"/>
              </a:ext>
            </a:extLst>
          </p:cNvPr>
          <p:cNvSpPr>
            <a:spLocks noGrp="1"/>
          </p:cNvSpPr>
          <p:nvPr>
            <p:ph type="title"/>
          </p:nvPr>
        </p:nvSpPr>
        <p:spPr/>
        <p:txBody>
          <a:bodyPr/>
          <a:lstStyle/>
          <a:p>
            <a:pPr algn="ctr"/>
            <a:r>
              <a:rPr lang="en-US" dirty="0" err="1"/>
              <a:t>Vleresimi</a:t>
            </a:r>
            <a:r>
              <a:rPr lang="en-US" dirty="0"/>
              <a:t> </a:t>
            </a:r>
            <a:r>
              <a:rPr lang="en-US" dirty="0" err="1"/>
              <a:t>i</a:t>
            </a:r>
            <a:r>
              <a:rPr lang="en-US" dirty="0"/>
              <a:t> GJEDNJ </a:t>
            </a:r>
            <a:br>
              <a:rPr lang="en-US" dirty="0"/>
            </a:br>
            <a:r>
              <a:rPr lang="en-US" dirty="0"/>
              <a:t>Neni 8</a:t>
            </a:r>
          </a:p>
        </p:txBody>
      </p:sp>
      <p:sp>
        <p:nvSpPr>
          <p:cNvPr id="3" name="Content Placeholder 2">
            <a:extLst>
              <a:ext uri="{FF2B5EF4-FFF2-40B4-BE49-F238E27FC236}">
                <a16:creationId xmlns:a16="http://schemas.microsoft.com/office/drawing/2014/main" id="{BE2D5759-046A-462C-9575-D00159822DA4}"/>
              </a:ext>
            </a:extLst>
          </p:cNvPr>
          <p:cNvSpPr>
            <a:spLocks noGrp="1"/>
          </p:cNvSpPr>
          <p:nvPr>
            <p:ph idx="1"/>
          </p:nvPr>
        </p:nvSpPr>
        <p:spPr/>
        <p:txBody>
          <a:bodyPr>
            <a:normAutofit/>
          </a:bodyPr>
          <a:lstStyle/>
          <a:p>
            <a:pPr marL="0" marR="0" algn="just">
              <a:lnSpc>
                <a:spcPct val="107000"/>
              </a:lnSpc>
              <a:spcBef>
                <a:spcPts val="0"/>
              </a:spcBef>
              <a:spcAft>
                <a:spcPts val="800"/>
              </a:spcAft>
            </a:pPr>
            <a:r>
              <a:rPr lang="en-US" sz="2400" dirty="0">
                <a:solidFill>
                  <a:srgbClr val="202124"/>
                </a:solidFill>
                <a:latin typeface="Times New Roman" panose="02020603050405020304" pitchFamily="18" charset="0"/>
                <a:ea typeface="Calibri" panose="020F0502020204030204" pitchFamily="34" charset="0"/>
                <a:cs typeface="Times New Roman" panose="02020603050405020304" pitchFamily="18" charset="0"/>
              </a:rPr>
              <a:t>N</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ë kuadër të procedimeve penale të këtij lloji, mund të miratohen rregulla dhe masa të veçanta mbrojtëse për mbrojtjen e viktimave (Y. kundër Sllovenisë, §§ 103 dhe 104). Dispozitat në fjalë nënkuptojnë kujdesin adekuat të viktimës gjatë procedimit penal, për ta mbrojtur atë nga viktimizimi dytësor (Y. kundër Sllovenisë, §§ 97 dhe 101, A dhe B v. Kroacia, nr. 7144/15, § 121, 20 qershor 2019, dhe N.Ç. c. Turqia, § 95).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8301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A04D2-D057-467D-9BA0-27566D74D3B1}"/>
              </a:ext>
            </a:extLst>
          </p:cNvPr>
          <p:cNvSpPr>
            <a:spLocks noGrp="1"/>
          </p:cNvSpPr>
          <p:nvPr>
            <p:ph type="title"/>
          </p:nvPr>
        </p:nvSpPr>
        <p:spPr/>
        <p:txBody>
          <a:bodyPr/>
          <a:lstStyle/>
          <a:p>
            <a:pPr algn="ctr"/>
            <a:r>
              <a:rPr lang="en-US" dirty="0"/>
              <a:t>Neni 8</a:t>
            </a:r>
            <a:br>
              <a:rPr lang="en-US" dirty="0"/>
            </a:br>
            <a:r>
              <a:rPr lang="en-US" dirty="0" err="1"/>
              <a:t>Procedura</a:t>
            </a:r>
            <a:r>
              <a:rPr lang="en-US" dirty="0"/>
              <a:t> e </a:t>
            </a:r>
            <a:r>
              <a:rPr lang="en-US" dirty="0" err="1"/>
              <a:t>ndjekur</a:t>
            </a:r>
            <a:r>
              <a:rPr lang="en-US" dirty="0"/>
              <a:t> </a:t>
            </a:r>
          </a:p>
        </p:txBody>
      </p:sp>
      <p:sp>
        <p:nvSpPr>
          <p:cNvPr id="3" name="Content Placeholder 2">
            <a:extLst>
              <a:ext uri="{FF2B5EF4-FFF2-40B4-BE49-F238E27FC236}">
                <a16:creationId xmlns:a16="http://schemas.microsoft.com/office/drawing/2014/main" id="{0DF04CEA-4F22-4AC1-B106-D488668ACFBC}"/>
              </a:ext>
            </a:extLst>
          </p:cNvPr>
          <p:cNvSpPr>
            <a:spLocks noGrp="1"/>
          </p:cNvSpPr>
          <p:nvPr>
            <p:ph idx="1"/>
          </p:nvPr>
        </p:nvSpPr>
        <p:spPr/>
        <p:txBody>
          <a:bodyPr/>
          <a:lstStyle/>
          <a:p>
            <a:pPr algn="just"/>
            <a:r>
              <a:rPr lang="en-US"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D</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uke</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marrë parasysh qëndrimin e mbajtur nga prokurori dhe kryesuesi, si dhe masat e marra nga ky i fundit për mbrojtjen e privatësisë së subjektit të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të</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dhënave në mënyrë që të parandalonte avokatët mbrojtës që t'ju denigrojnë ose t'ju shqetësojnë pa nevojë gjatë procesit, Gjykata</a:t>
            </a:r>
            <a:r>
              <a:rPr lang="en-US"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konkludoi</a:t>
            </a:r>
            <a:r>
              <a:rPr lang="en-US"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se</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nuk mund t'ua ngarkojë autoriteteve publike përgjegjësinë për procedurën dhe për procesin veçanërisht të dhimbshëm, të përjetuar nga kërkuesja, dhe as të konsiderojë që nuk arritën të sigurojnë integritetin personal të personit në fjalë, pasi ajo ishte mbrojtur në mënyrë adekuate gjatë rrjedhës së gjykimit (në të kundërtën, Y. kundër Sllovenisë, § 109).</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43364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959C9-E82D-470D-B827-9021445006DB}"/>
              </a:ext>
            </a:extLst>
          </p:cNvPr>
          <p:cNvSpPr>
            <a:spLocks noGrp="1"/>
          </p:cNvSpPr>
          <p:nvPr>
            <p:ph type="title"/>
          </p:nvPr>
        </p:nvSpPr>
        <p:spPr/>
        <p:txBody>
          <a:bodyPr/>
          <a:lstStyle/>
          <a:p>
            <a:pPr algn="ctr"/>
            <a:r>
              <a:rPr lang="en-US" dirty="0"/>
              <a:t>J&amp;L KUNDER ITALISE </a:t>
            </a:r>
            <a:br>
              <a:rPr lang="en-US" dirty="0"/>
            </a:br>
            <a:r>
              <a:rPr lang="en-US" dirty="0"/>
              <a:t>27.05.2012 </a:t>
            </a:r>
          </a:p>
        </p:txBody>
      </p:sp>
      <p:sp>
        <p:nvSpPr>
          <p:cNvPr id="3" name="Content Placeholder 2">
            <a:extLst>
              <a:ext uri="{FF2B5EF4-FFF2-40B4-BE49-F238E27FC236}">
                <a16:creationId xmlns:a16="http://schemas.microsoft.com/office/drawing/2014/main" id="{397913D8-82EC-4E31-AAEB-702813DA11C7}"/>
              </a:ext>
            </a:extLst>
          </p:cNvPr>
          <p:cNvSpPr>
            <a:spLocks noGrp="1"/>
          </p:cNvSpPr>
          <p:nvPr>
            <p:ph idx="1"/>
          </p:nvPr>
        </p:nvSpPr>
        <p:spPr/>
        <p:txBody>
          <a:bodyPr>
            <a:normAutofit lnSpcReduction="10000"/>
          </a:bodyPr>
          <a:lstStyle/>
          <a:p>
            <a:pPr algn="just"/>
            <a:r>
              <a:rPr lang="en-US" sz="2400" dirty="0">
                <a:effectLst/>
                <a:latin typeface="Times New Roman" panose="02020603050405020304" pitchFamily="18" charset="0"/>
                <a:ea typeface="Calibri" panose="020F0502020204030204" pitchFamily="34" charset="0"/>
              </a:rPr>
              <a:t>“</a:t>
            </a:r>
            <a:r>
              <a:rPr lang="en-US" sz="2400" dirty="0" err="1">
                <a:effectLst/>
                <a:latin typeface="Times New Roman" panose="02020603050405020304" pitchFamily="18" charset="0"/>
                <a:ea typeface="Calibri" panose="020F0502020204030204" pitchFamily="34" charset="0"/>
              </a:rPr>
              <a:t>Viktimizimi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sekondar</a:t>
            </a:r>
            <a:r>
              <a:rPr lang="en-US" sz="2400" dirty="0">
                <a:effectLst/>
                <a:latin typeface="Times New Roman" panose="02020603050405020304" pitchFamily="18" charset="0"/>
                <a:ea typeface="Calibri" panose="020F0502020204030204" pitchFamily="34" charset="0"/>
              </a:rPr>
              <a:t>” </a:t>
            </a:r>
            <a:r>
              <a:rPr lang="en-US" sz="2400" dirty="0" err="1">
                <a:latin typeface="Times New Roman" panose="02020603050405020304" pitchFamily="18" charset="0"/>
                <a:ea typeface="Calibri" panose="020F0502020204030204" pitchFamily="34" charset="0"/>
              </a:rPr>
              <a:t>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një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viktime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dhunës</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seksuale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për</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shkak</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fajësimit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moralizimit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dhe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përcjelljes</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deklaratave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stereotipeve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seksiste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arsyetimin</a:t>
            </a:r>
            <a:r>
              <a:rPr lang="en-US" sz="2400" dirty="0">
                <a:effectLst/>
                <a:latin typeface="Times New Roman" panose="02020603050405020304" pitchFamily="18" charset="0"/>
                <a:ea typeface="Calibri" panose="020F0502020204030204" pitchFamily="34" charset="0"/>
              </a:rPr>
              <a:t> e </a:t>
            </a:r>
            <a:r>
              <a:rPr lang="en-US" sz="2400" dirty="0" err="1">
                <a:effectLst/>
                <a:latin typeface="Times New Roman" panose="02020603050405020304" pitchFamily="18" charset="0"/>
                <a:ea typeface="Calibri" panose="020F0502020204030204" pitchFamily="34" charset="0"/>
              </a:rPr>
              <a:t>vendimit</a:t>
            </a:r>
            <a:r>
              <a:rPr lang="en-US" sz="2400" dirty="0">
                <a:latin typeface="Times New Roman" panose="02020603050405020304" pitchFamily="18" charset="0"/>
                <a:ea typeface="Calibri" panose="020F0502020204030204" pitchFamily="34" charset="0"/>
              </a:rPr>
              <a:t>;</a:t>
            </a:r>
          </a:p>
          <a:p>
            <a:pPr algn="just"/>
            <a:r>
              <a:rPr lang="en-US" sz="2400" dirty="0" err="1">
                <a:effectLst/>
                <a:latin typeface="Times New Roman" panose="02020603050405020304" pitchFamily="18" charset="0"/>
                <a:ea typeface="Calibri" panose="020F0502020204030204" pitchFamily="34" charset="0"/>
              </a:rPr>
              <a:t>Kërkuesja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ankohet</a:t>
            </a:r>
            <a:r>
              <a:rPr lang="en-US" sz="2400" dirty="0">
                <a:effectLst/>
                <a:latin typeface="Times New Roman" panose="02020603050405020304" pitchFamily="18" charset="0"/>
                <a:ea typeface="Calibri" panose="020F0502020204030204" pitchFamily="34" charset="0"/>
              </a:rPr>
              <a:t> se </a:t>
            </a:r>
            <a:r>
              <a:rPr lang="en-US" sz="2400" dirty="0" err="1">
                <a:effectLst/>
                <a:latin typeface="Times New Roman" panose="02020603050405020304" pitchFamily="18" charset="0"/>
                <a:ea typeface="Calibri" panose="020F0502020204030204" pitchFamily="34" charset="0"/>
              </a:rPr>
              <a:t>një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çështje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penale</a:t>
            </a:r>
            <a:r>
              <a:rPr lang="en-US" sz="2400" dirty="0">
                <a:effectLst/>
                <a:latin typeface="Times New Roman" panose="02020603050405020304" pitchFamily="18" charset="0"/>
                <a:ea typeface="Calibri" panose="020F0502020204030204" pitchFamily="34" charset="0"/>
              </a:rPr>
              <a:t> e </a:t>
            </a:r>
            <a:r>
              <a:rPr lang="en-US" sz="2400" dirty="0" err="1">
                <a:effectLst/>
                <a:latin typeface="Times New Roman" panose="02020603050405020304" pitchFamily="18" charset="0"/>
                <a:ea typeface="Calibri" panose="020F0502020204030204" pitchFamily="34" charset="0"/>
              </a:rPr>
              <a:t>zhvilluar</a:t>
            </a:r>
            <a:r>
              <a:rPr lang="en-US" sz="2400" dirty="0">
                <a:effectLst/>
                <a:latin typeface="Times New Roman" panose="02020603050405020304" pitchFamily="18" charset="0"/>
                <a:ea typeface="Calibri" panose="020F0502020204030204" pitchFamily="34" charset="0"/>
              </a:rPr>
              <a:t> pas </a:t>
            </a:r>
            <a:r>
              <a:rPr lang="en-US" sz="2400" dirty="0" err="1">
                <a:effectLst/>
                <a:latin typeface="Times New Roman" panose="02020603050405020304" pitchFamily="18" charset="0"/>
                <a:ea typeface="Calibri" panose="020F0502020204030204" pitchFamily="34" charset="0"/>
              </a:rPr>
              <a:t>një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kallëzimi</a:t>
            </a:r>
            <a:r>
              <a:rPr lang="en-US" sz="2400" dirty="0">
                <a:effectLst/>
                <a:latin typeface="Times New Roman" panose="02020603050405020304" pitchFamily="18" charset="0"/>
                <a:ea typeface="Calibri" panose="020F0502020204030204" pitchFamily="34" charset="0"/>
              </a:rPr>
              <a:t> penal </a:t>
            </a:r>
            <a:r>
              <a:rPr lang="en-US" sz="2400" dirty="0" err="1">
                <a:effectLst/>
                <a:latin typeface="Times New Roman" panose="02020603050405020304" pitchFamily="18" charset="0"/>
                <a:ea typeface="Calibri" panose="020F0502020204030204" pitchFamily="34" charset="0"/>
              </a:rPr>
              <a:t>për</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dhunë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seksuale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grup</a:t>
            </a:r>
            <a:r>
              <a:rPr lang="en-US" sz="2400" dirty="0">
                <a:effectLst/>
                <a:latin typeface="Times New Roman" panose="02020603050405020304" pitchFamily="18" charset="0"/>
                <a:ea typeface="Calibri" panose="020F0502020204030204" pitchFamily="34" charset="0"/>
              </a:rPr>
              <a:t> e </a:t>
            </a:r>
            <a:r>
              <a:rPr lang="en-US" sz="2400" dirty="0" err="1">
                <a:effectLst/>
                <a:latin typeface="Times New Roman" panose="02020603050405020304" pitchFamily="18" charset="0"/>
                <a:ea typeface="Calibri" panose="020F0502020204030204" pitchFamily="34" charset="0"/>
              </a:rPr>
              <a:t>paraqitur</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prej</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saj</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nuk</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kishte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përmbushur</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detyrimin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pozitiv</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sipas</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saj</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ishte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për</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autoritetet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kombëtare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që</a:t>
            </a:r>
            <a:r>
              <a:rPr lang="en-US" sz="2400" dirty="0">
                <a:effectLst/>
                <a:latin typeface="Times New Roman" panose="02020603050405020304" pitchFamily="18" charset="0"/>
                <a:ea typeface="Calibri" panose="020F0502020204030204" pitchFamily="34" charset="0"/>
              </a:rPr>
              <a:t> ta </a:t>
            </a:r>
            <a:r>
              <a:rPr lang="en-US" sz="2400" dirty="0" err="1">
                <a:effectLst/>
                <a:latin typeface="Times New Roman" panose="02020603050405020304" pitchFamily="18" charset="0"/>
                <a:ea typeface="Calibri" panose="020F0502020204030204" pitchFamily="34" charset="0"/>
              </a:rPr>
              <a:t>mbronin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atë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mënyrë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efektive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dhuna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seksuale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që</a:t>
            </a:r>
            <a:r>
              <a:rPr lang="en-US" sz="2400" dirty="0">
                <a:effectLst/>
                <a:latin typeface="Times New Roman" panose="02020603050405020304" pitchFamily="18" charset="0"/>
                <a:ea typeface="Calibri" panose="020F0502020204030204" pitchFamily="34" charset="0"/>
              </a:rPr>
              <a:t> ajo </a:t>
            </a:r>
            <a:r>
              <a:rPr lang="en-US" sz="2400" dirty="0" err="1">
                <a:effectLst/>
                <a:latin typeface="Times New Roman" panose="02020603050405020304" pitchFamily="18" charset="0"/>
                <a:ea typeface="Calibri" panose="020F0502020204030204" pitchFamily="34" charset="0"/>
              </a:rPr>
              <a:t>pretendon</a:t>
            </a:r>
            <a:r>
              <a:rPr lang="en-US" sz="2400" dirty="0">
                <a:effectLst/>
                <a:latin typeface="Times New Roman" panose="02020603050405020304" pitchFamily="18" charset="0"/>
                <a:ea typeface="Calibri" panose="020F0502020204030204" pitchFamily="34" charset="0"/>
              </a:rPr>
              <a:t> se ka </a:t>
            </a:r>
            <a:r>
              <a:rPr lang="en-US" sz="2400" dirty="0" err="1">
                <a:effectLst/>
                <a:latin typeface="Times New Roman" panose="02020603050405020304" pitchFamily="18" charset="0"/>
                <a:ea typeface="Calibri" panose="020F0502020204030204" pitchFamily="34" charset="0"/>
              </a:rPr>
              <a:t>pësuar</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dhe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garantonin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mbrojtjen</a:t>
            </a:r>
            <a:r>
              <a:rPr lang="en-US" sz="2400" dirty="0">
                <a:effectLst/>
                <a:latin typeface="Times New Roman" panose="02020603050405020304" pitchFamily="18" charset="0"/>
                <a:ea typeface="Calibri" panose="020F0502020204030204" pitchFamily="34" charset="0"/>
              </a:rPr>
              <a:t> e </a:t>
            </a:r>
            <a:r>
              <a:rPr lang="en-US" sz="2400" dirty="0" err="1">
                <a:effectLst/>
                <a:latin typeface="Times New Roman" panose="02020603050405020304" pitchFamily="18" charset="0"/>
                <a:ea typeface="Calibri" panose="020F0502020204030204" pitchFamily="34" charset="0"/>
              </a:rPr>
              <a:t>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drejtës</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jetës</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saj</a:t>
            </a:r>
            <a:r>
              <a:rPr lang="en-US" sz="2400" dirty="0">
                <a:effectLst/>
                <a:latin typeface="Times New Roman" panose="02020603050405020304" pitchFamily="18" charset="0"/>
                <a:ea typeface="Calibri" panose="020F0502020204030204" pitchFamily="34" charset="0"/>
              </a:rPr>
              <a:t> private </a:t>
            </a:r>
            <a:r>
              <a:rPr lang="en-US" sz="2400" dirty="0" err="1">
                <a:effectLst/>
                <a:latin typeface="Times New Roman" panose="02020603050405020304" pitchFamily="18" charset="0"/>
                <a:ea typeface="Calibri" panose="020F0502020204030204" pitchFamily="34" charset="0"/>
              </a:rPr>
              <a:t>dhe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integritetit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saj</a:t>
            </a:r>
            <a:r>
              <a:rPr lang="en-US" sz="2400" dirty="0">
                <a:effectLst/>
                <a:latin typeface="Times New Roman" panose="02020603050405020304" pitchFamily="18" charset="0"/>
                <a:ea typeface="Calibri" panose="020F0502020204030204" pitchFamily="34" charset="0"/>
              </a:rPr>
              <a:t> personal</a:t>
            </a:r>
            <a:endParaRPr lang="en-US" sz="2400" dirty="0"/>
          </a:p>
        </p:txBody>
      </p:sp>
    </p:spTree>
    <p:extLst>
      <p:ext uri="{BB962C8B-B14F-4D97-AF65-F5344CB8AC3E}">
        <p14:creationId xmlns:p14="http://schemas.microsoft.com/office/powerpoint/2010/main" val="16830777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602A1-6902-4E94-8328-49B6FDEEDFA2}"/>
              </a:ext>
            </a:extLst>
          </p:cNvPr>
          <p:cNvSpPr>
            <a:spLocks noGrp="1"/>
          </p:cNvSpPr>
          <p:nvPr>
            <p:ph type="title"/>
          </p:nvPr>
        </p:nvSpPr>
        <p:spPr/>
        <p:txBody>
          <a:bodyPr/>
          <a:lstStyle/>
          <a:p>
            <a:pPr algn="ctr"/>
            <a:r>
              <a:rPr lang="en-US" dirty="0" err="1"/>
              <a:t>Vleresimi</a:t>
            </a:r>
            <a:r>
              <a:rPr lang="en-US" dirty="0"/>
              <a:t> </a:t>
            </a:r>
            <a:r>
              <a:rPr lang="en-US" dirty="0" err="1"/>
              <a:t>i</a:t>
            </a:r>
            <a:r>
              <a:rPr lang="en-US" dirty="0"/>
              <a:t> GJEDNJ </a:t>
            </a:r>
            <a:br>
              <a:rPr lang="en-US" dirty="0"/>
            </a:br>
            <a:r>
              <a:rPr lang="en-US" dirty="0"/>
              <a:t>NENI 8 – e </a:t>
            </a:r>
            <a:r>
              <a:rPr lang="en-US" dirty="0" err="1"/>
              <a:t>drejta</a:t>
            </a:r>
            <a:r>
              <a:rPr lang="en-US" dirty="0"/>
              <a:t> </a:t>
            </a:r>
            <a:r>
              <a:rPr lang="en-US" dirty="0" err="1"/>
              <a:t>nderkombetare</a:t>
            </a:r>
            <a:endParaRPr lang="en-US" dirty="0"/>
          </a:p>
        </p:txBody>
      </p:sp>
      <p:sp>
        <p:nvSpPr>
          <p:cNvPr id="3" name="Content Placeholder 2">
            <a:extLst>
              <a:ext uri="{FF2B5EF4-FFF2-40B4-BE49-F238E27FC236}">
                <a16:creationId xmlns:a16="http://schemas.microsoft.com/office/drawing/2014/main" id="{AFBEDAB3-5DDA-49AF-8CBA-04FDD0079BE7}"/>
              </a:ext>
            </a:extLst>
          </p:cNvPr>
          <p:cNvSpPr>
            <a:spLocks noGrp="1"/>
          </p:cNvSpPr>
          <p:nvPr>
            <p:ph idx="1"/>
          </p:nvPr>
        </p:nvSpPr>
        <p:spPr/>
        <p:txBody>
          <a:bodyPr>
            <a:normAutofit fontScale="92500" lnSpcReduction="10000"/>
          </a:bodyPr>
          <a:lstStyle/>
          <a:p>
            <a:pPr algn="just"/>
            <a:r>
              <a:rPr lang="sq-AL" sz="2400" dirty="0">
                <a:solidFill>
                  <a:srgbClr val="202124"/>
                </a:solidFill>
                <a:effectLst/>
                <a:latin typeface="Times New Roman" panose="02020603050405020304" pitchFamily="18" charset="0"/>
                <a:ea typeface="Calibri" panose="020F0502020204030204" pitchFamily="34" charset="0"/>
              </a:rPr>
              <a:t>Gjykata vëren se të gjitha këto detyrime pozitive rrjedhin edhe nga dispozitat e instrumenteve ndërkombëtare. Gjykata rikujton në veçanti se Konventa e Këshillit të Evropës për parandalimin dhe luftimin e dhunës kundër grave dhe dhunës në familje vendos detyrimin për Palët Kontraktuese për të marrë masa legjislative dhe lloje të tjera të nevojshme për të mbrojtur të drejtat dhe interesat e viktimave, në veçanti për të mbrojtur viktimat nga rreziqet e frikësimit dhe viktimizimit të ri, për të lejuar ata të dëgjohen dhe të paraqesin pikëpamjet, nevojat dhe shqetësimet e tyre dhe për të marrë ekzaminimin e tyre, dhe në fund për t'u dhënë atyre mundësinë, nëse ligji vendas në fuqi e lejon këtë, për të dëshmuar pa praninë e autorit të supozuar. </a:t>
            </a:r>
            <a:endParaRPr lang="en-US" sz="2400" dirty="0"/>
          </a:p>
          <a:p>
            <a:pPr algn="ctr"/>
            <a:endParaRPr lang="en-US" dirty="0"/>
          </a:p>
        </p:txBody>
      </p:sp>
    </p:spTree>
    <p:extLst>
      <p:ext uri="{BB962C8B-B14F-4D97-AF65-F5344CB8AC3E}">
        <p14:creationId xmlns:p14="http://schemas.microsoft.com/office/powerpoint/2010/main" val="40943462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FED70-F966-444D-A109-505E83C352E3}"/>
              </a:ext>
            </a:extLst>
          </p:cNvPr>
          <p:cNvSpPr>
            <a:spLocks noGrp="1"/>
          </p:cNvSpPr>
          <p:nvPr>
            <p:ph type="title"/>
          </p:nvPr>
        </p:nvSpPr>
        <p:spPr/>
        <p:txBody>
          <a:bodyPr/>
          <a:lstStyle/>
          <a:p>
            <a:pPr algn="ctr"/>
            <a:r>
              <a:rPr lang="en-US" dirty="0"/>
              <a:t>Neni 8 </a:t>
            </a:r>
            <a:br>
              <a:rPr lang="en-US" dirty="0"/>
            </a:br>
            <a:r>
              <a:rPr lang="en-US" dirty="0" err="1"/>
              <a:t>Permbajtja</a:t>
            </a:r>
            <a:r>
              <a:rPr lang="en-US" dirty="0"/>
              <a:t> e </a:t>
            </a:r>
            <a:r>
              <a:rPr lang="en-US" dirty="0" err="1"/>
              <a:t>vendimeve</a:t>
            </a:r>
            <a:r>
              <a:rPr lang="en-US" dirty="0"/>
              <a:t> </a:t>
            </a:r>
            <a:r>
              <a:rPr lang="en-US" dirty="0" err="1"/>
              <a:t>gjyqesore</a:t>
            </a:r>
            <a:endParaRPr lang="en-US" dirty="0"/>
          </a:p>
        </p:txBody>
      </p:sp>
      <p:sp>
        <p:nvSpPr>
          <p:cNvPr id="3" name="Content Placeholder 2">
            <a:extLst>
              <a:ext uri="{FF2B5EF4-FFF2-40B4-BE49-F238E27FC236}">
                <a16:creationId xmlns:a16="http://schemas.microsoft.com/office/drawing/2014/main" id="{A6127C58-3228-4E25-B33E-5A7705949ABA}"/>
              </a:ext>
            </a:extLst>
          </p:cNvPr>
          <p:cNvSpPr>
            <a:spLocks noGrp="1"/>
          </p:cNvSpPr>
          <p:nvPr>
            <p:ph idx="1"/>
          </p:nvPr>
        </p:nvSpPr>
        <p:spPr/>
        <p:txBody>
          <a:bodyPr>
            <a:normAutofit lnSpcReduction="10000"/>
          </a:bodyPr>
          <a:lstStyle/>
          <a:p>
            <a:pPr algn="just"/>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Gjykata kujton edhe njëherë se roli i saj nuk është të shprehet mbi gabimet e veçanta të kryera nga autoritetet, as të prononcohet për përgjegjësinë penale të agresorëve të dyshuar. </a:t>
            </a:r>
            <a:r>
              <a:rPr lang="en-US"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I</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takon kësaj gjykate që të përcaktojë nëse arsyetimi i ndjekur nga gjyqtarët dhe argumentet e përdorura kanë përbërë apo jo një pengesë në të drejtën e kërkueses për respektimin e jetës së saj private dhe të integritetit të saj personal dhe nëse kjo ka rezultuar në shkelje të detyrimeve të qenësishme pozitive. Neni 8 i Konventës (shih,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mutatis</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mutandis</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Sanchez</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Cardenas</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kundër Norvegjisë, nr.12148/03, §§ 33-39, 4 tetor 2007, dhe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Carvalho</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Pinto</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de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Sousa</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Morais</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k. Portugali, nr. 17484/15, §§ 33-36, 25 korrik 2017).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82184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7C087-A6A8-4746-94C8-4F0266327271}"/>
              </a:ext>
            </a:extLst>
          </p:cNvPr>
          <p:cNvSpPr>
            <a:spLocks noGrp="1"/>
          </p:cNvSpPr>
          <p:nvPr>
            <p:ph type="title"/>
          </p:nvPr>
        </p:nvSpPr>
        <p:spPr/>
        <p:txBody>
          <a:bodyPr/>
          <a:lstStyle/>
          <a:p>
            <a:pPr algn="ctr"/>
            <a:r>
              <a:rPr lang="en-US" dirty="0"/>
              <a:t>Neni 8 </a:t>
            </a:r>
            <a:br>
              <a:rPr lang="en-US" dirty="0"/>
            </a:br>
            <a:r>
              <a:rPr lang="en-US" dirty="0" err="1"/>
              <a:t>Permbajtja</a:t>
            </a:r>
            <a:r>
              <a:rPr lang="en-US" dirty="0"/>
              <a:t> e </a:t>
            </a:r>
            <a:r>
              <a:rPr lang="en-US" dirty="0" err="1"/>
              <a:t>vendimeve</a:t>
            </a:r>
            <a:r>
              <a:rPr lang="en-US" dirty="0"/>
              <a:t> </a:t>
            </a:r>
            <a:r>
              <a:rPr lang="en-US" dirty="0" err="1"/>
              <a:t>gjyqesore</a:t>
            </a:r>
            <a:endParaRPr lang="en-US" dirty="0"/>
          </a:p>
        </p:txBody>
      </p:sp>
      <p:sp>
        <p:nvSpPr>
          <p:cNvPr id="3" name="Content Placeholder 2">
            <a:extLst>
              <a:ext uri="{FF2B5EF4-FFF2-40B4-BE49-F238E27FC236}">
                <a16:creationId xmlns:a16="http://schemas.microsoft.com/office/drawing/2014/main" id="{5CA4D083-1A88-4CBD-9092-95C50E976E30}"/>
              </a:ext>
            </a:extLst>
          </p:cNvPr>
          <p:cNvSpPr>
            <a:spLocks noGrp="1"/>
          </p:cNvSpPr>
          <p:nvPr>
            <p:ph idx="1"/>
          </p:nvPr>
        </p:nvSpPr>
        <p:spPr/>
        <p:txBody>
          <a:bodyPr>
            <a:normAutofit lnSpcReduction="10000"/>
          </a:bodyPr>
          <a:lstStyle/>
          <a:p>
            <a:pPr algn="just"/>
            <a:r>
              <a:rPr lang="sq-AL" sz="20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Gjykata ka gjetur disa pjesë të vendimit të Gjykatës së Apelit të Firences që evokojnë jetën personale dhe intime të ankueses dhe prekin të drejtat e kësaj të fundit që rrjedhin prej nenit 8. Gjykata i konsideron të pajustifikuara referimet e bëra nga gjykata e apelit në të brendshmet e ‘</a:t>
            </a:r>
            <a:r>
              <a:rPr lang="sq-AL" sz="20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tregura</a:t>
            </a:r>
            <a:r>
              <a:rPr lang="sq-AL" sz="20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nga </a:t>
            </a:r>
            <a:r>
              <a:rPr lang="sq-AL" sz="20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aplikantja</a:t>
            </a:r>
            <a:r>
              <a:rPr lang="sq-AL" sz="20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gjatë mbrëmjes, si dhe komente në lidhje me </a:t>
            </a:r>
            <a:r>
              <a:rPr lang="sq-AL" sz="20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biseksualitetin</a:t>
            </a:r>
            <a:r>
              <a:rPr lang="sq-AL" sz="20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e personit në fjalë, marrëdhëniet romantike dhe marrëdhëniet e rastësishme seksuale të kësaj të fundit, përpara ndodhjes së ngjarjes. </a:t>
            </a:r>
            <a:endParaRPr lang="en-US" sz="20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0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G</a:t>
            </a:r>
            <a:r>
              <a:rPr lang="sq-AL" sz="20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jykata</a:t>
            </a:r>
            <a:r>
              <a:rPr lang="sq-AL" sz="20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konsideron konsiderata të papërshtatshme në lidhje me "qëndrimin ambivalent ndaj seksit" të ankueses, të cilën gjykata e apelit e konstaton ndër të tjera nga vendimet e palës së interesuar në çështje që kanë të bëjnë me zgjedhjet e saj në fushën artistike. </a:t>
            </a:r>
            <a:r>
              <a:rPr lang="en-US" sz="20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a:t>
            </a:r>
            <a:r>
              <a:rPr lang="sq-AL" sz="20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rgumentet</a:t>
            </a:r>
            <a:r>
              <a:rPr lang="sq-AL" sz="20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dhe konsideratat e mësipërme të gjykatës së apelit nuk ishin as të dobishme në vlerësimin e besueshmërisë së kërkueses.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166225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A3E3D-2848-4604-BCE5-E2AB3A8AF482}"/>
              </a:ext>
            </a:extLst>
          </p:cNvPr>
          <p:cNvSpPr>
            <a:spLocks noGrp="1"/>
          </p:cNvSpPr>
          <p:nvPr>
            <p:ph type="title"/>
          </p:nvPr>
        </p:nvSpPr>
        <p:spPr/>
        <p:txBody>
          <a:bodyPr/>
          <a:lstStyle/>
          <a:p>
            <a:pPr algn="ctr"/>
            <a:r>
              <a:rPr lang="en-US" dirty="0"/>
              <a:t>Neni 8 </a:t>
            </a:r>
            <a:br>
              <a:rPr lang="en-US" dirty="0"/>
            </a:br>
            <a:r>
              <a:rPr lang="en-US" dirty="0" err="1"/>
              <a:t>Permbajtja</a:t>
            </a:r>
            <a:r>
              <a:rPr lang="en-US" dirty="0"/>
              <a:t> e </a:t>
            </a:r>
            <a:r>
              <a:rPr lang="en-US" dirty="0" err="1"/>
              <a:t>vendimeve</a:t>
            </a:r>
            <a:r>
              <a:rPr lang="en-US" dirty="0"/>
              <a:t> </a:t>
            </a:r>
            <a:r>
              <a:rPr lang="en-US" dirty="0" err="1"/>
              <a:t>gjyqesore</a:t>
            </a:r>
            <a:endParaRPr lang="en-US" dirty="0"/>
          </a:p>
        </p:txBody>
      </p:sp>
      <p:sp>
        <p:nvSpPr>
          <p:cNvPr id="3" name="Content Placeholder 2">
            <a:extLst>
              <a:ext uri="{FF2B5EF4-FFF2-40B4-BE49-F238E27FC236}">
                <a16:creationId xmlns:a16="http://schemas.microsoft.com/office/drawing/2014/main" id="{97D524EA-827A-49F6-98E3-9772EA3E970C}"/>
              </a:ext>
            </a:extLst>
          </p:cNvPr>
          <p:cNvSpPr>
            <a:spLocks noGrp="1"/>
          </p:cNvSpPr>
          <p:nvPr>
            <p:ph idx="1"/>
          </p:nvPr>
        </p:nvSpPr>
        <p:spPr/>
        <p:txBody>
          <a:bodyPr>
            <a:normAutofit lnSpcReduction="10000"/>
          </a:bodyPr>
          <a:lstStyle/>
          <a:p>
            <a:pPr marL="0" marR="0" indent="0" algn="just">
              <a:lnSpc>
                <a:spcPct val="107000"/>
              </a:lnSpc>
              <a:spcBef>
                <a:spcPts val="0"/>
              </a:spcBef>
              <a:spcAft>
                <a:spcPts val="800"/>
              </a:spcAft>
              <a:buNone/>
            </a:pPr>
            <a:r>
              <a:rPr lang="en-US" dirty="0">
                <a:solidFill>
                  <a:srgbClr val="202124"/>
                </a:solidFill>
                <a:latin typeface="Times New Roman" panose="02020603050405020304" pitchFamily="18" charset="0"/>
                <a:ea typeface="Calibri" panose="020F0502020204030204" pitchFamily="34" charset="0"/>
                <a:cs typeface="Times New Roman" panose="02020603050405020304" pitchFamily="18" charset="0"/>
              </a:rPr>
              <a:t>GJEDNJ</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nuk e sheh se si është gjendja familjare e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aplikantes</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marrëdhëniet e saja romantike, orientimet e saja seksuale ose zgjedhjet e saja, veshja si dhe lënda e veprimtarive të saj artistike dhe kulturore mund të ishin relevante për vlerësimin e besueshmërisë së palës së interesuar dhe të përgjegjësisë penale të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të</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akuzuarve. Prandaj, nuk mund të konsiderohet se shkeljet e lartpërmendura të privatësisë dhe imazhit të kërkueses justifikohej me nevojën për të garantuar të drejtat e mbrojtjes së të akuzuarit.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Gjykata pranon që në detyrimet pozitive për të mbrojtur viktimat e supozuara të dhunës me bazë gjinore, të vendosë edhe detyrën për të mbrojtur imazhin, dinjitetin dhe jetën private të këtij të fundit, gjithashtu nëpërmjet mos zbulimit të informacionit dhe të dhënave personale pa asnjë lidhje me faktet. Në këtë kuptim, aftësia e gjyqtarëve për t'u shprehur lirisht në vendime, që është një manifestim i </a:t>
            </a:r>
            <a:r>
              <a:rPr lang="sq-AL" sz="18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diskrecionit</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të gjyqtarëve dhe parimi i pavarësisë së drejtësisë është i kufizuar nga detyrimi për të mbrojtur imazhin dhe jetën private të individëve nga çdo shkelje e pajustifikuar.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663329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4684B-B1CE-4225-AEB6-70DE1CB6DF1C}"/>
              </a:ext>
            </a:extLst>
          </p:cNvPr>
          <p:cNvSpPr>
            <a:spLocks noGrp="1"/>
          </p:cNvSpPr>
          <p:nvPr>
            <p:ph type="title"/>
          </p:nvPr>
        </p:nvSpPr>
        <p:spPr/>
        <p:txBody>
          <a:bodyPr/>
          <a:lstStyle/>
          <a:p>
            <a:pPr algn="ctr"/>
            <a:r>
              <a:rPr lang="en-US" dirty="0"/>
              <a:t>Neni 8 </a:t>
            </a:r>
            <a:br>
              <a:rPr lang="en-US" dirty="0"/>
            </a:br>
            <a:r>
              <a:rPr lang="en-US" dirty="0" err="1"/>
              <a:t>Permbajtja</a:t>
            </a:r>
            <a:r>
              <a:rPr lang="en-US" dirty="0"/>
              <a:t> e </a:t>
            </a:r>
            <a:r>
              <a:rPr lang="en-US" dirty="0" err="1"/>
              <a:t>vendimeve</a:t>
            </a:r>
            <a:r>
              <a:rPr lang="en-US" dirty="0"/>
              <a:t> </a:t>
            </a:r>
            <a:r>
              <a:rPr lang="en-US" dirty="0" err="1"/>
              <a:t>gjyqesore</a:t>
            </a:r>
            <a:endParaRPr lang="en-US" dirty="0"/>
          </a:p>
        </p:txBody>
      </p:sp>
      <p:sp>
        <p:nvSpPr>
          <p:cNvPr id="3" name="Content Placeholder 2">
            <a:extLst>
              <a:ext uri="{FF2B5EF4-FFF2-40B4-BE49-F238E27FC236}">
                <a16:creationId xmlns:a16="http://schemas.microsoft.com/office/drawing/2014/main" id="{FF70EDB4-0C0F-4B22-AF90-DC164BCA3623}"/>
              </a:ext>
            </a:extLst>
          </p:cNvPr>
          <p:cNvSpPr>
            <a:spLocks noGrp="1"/>
          </p:cNvSpPr>
          <p:nvPr>
            <p:ph idx="1"/>
          </p:nvPr>
        </p:nvSpPr>
        <p:spPr/>
        <p:txBody>
          <a:bodyPr>
            <a:normAutofit fontScale="92500"/>
          </a:bodyPr>
          <a:lstStyle/>
          <a:p>
            <a:pPr algn="just"/>
            <a:r>
              <a:rPr lang="en-US" sz="2400" dirty="0">
                <a:solidFill>
                  <a:srgbClr val="202124"/>
                </a:solidFill>
                <a:latin typeface="Times New Roman" panose="02020603050405020304" pitchFamily="18" charset="0"/>
                <a:ea typeface="Calibri" panose="020F0502020204030204" pitchFamily="34" charset="0"/>
                <a:cs typeface="Times New Roman" panose="02020603050405020304" pitchFamily="18" charset="0"/>
              </a:rPr>
              <a:t>G</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juha</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dhe argumentet e përdorura nga gjykata e apelit përcjellin paragjykimet mbi rolin e gruas që ekzistojnë në shoqërinë italiane dhe ajo mund të pengojë mbrojtjen efektive të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të</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drejtave të viktimave të dhunës me bazë gjinore pavarësisht një kuadri legjislativ të kënaqshëm (shih,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mutatis</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mutandis</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Carvalho</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Pinto</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de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Sousa</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Morais</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 54).</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E</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shtë</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thelbësore që autoritetet gjyqësore të shmangin riprodhimin e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stereotipeve</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seksiste</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në vendime gjyqësore, për të minimizuar dhunën me bazë gjinore dhe për të ekspozuar gratë ndaj viktimizimit dytësor duke përdorur deklarata fajësuese dhe moralizuese të krijuara për të dekurajuar besimin e viktimave në drejtësi.</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42087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5F798-2178-4BFE-B01D-B3E1F9907DA5}"/>
              </a:ext>
            </a:extLst>
          </p:cNvPr>
          <p:cNvSpPr>
            <a:spLocks noGrp="1"/>
          </p:cNvSpPr>
          <p:nvPr>
            <p:ph type="title"/>
          </p:nvPr>
        </p:nvSpPr>
        <p:spPr/>
        <p:txBody>
          <a:bodyPr/>
          <a:lstStyle/>
          <a:p>
            <a:pPr algn="ctr"/>
            <a:r>
              <a:rPr lang="en-US" dirty="0"/>
              <a:t>Neni 8 </a:t>
            </a:r>
            <a:br>
              <a:rPr lang="en-US" dirty="0"/>
            </a:br>
            <a:r>
              <a:rPr lang="en-US" dirty="0" err="1"/>
              <a:t>Konkluzioni</a:t>
            </a:r>
            <a:endParaRPr lang="en-US" dirty="0"/>
          </a:p>
        </p:txBody>
      </p:sp>
      <p:sp>
        <p:nvSpPr>
          <p:cNvPr id="3" name="Content Placeholder 2">
            <a:extLst>
              <a:ext uri="{FF2B5EF4-FFF2-40B4-BE49-F238E27FC236}">
                <a16:creationId xmlns:a16="http://schemas.microsoft.com/office/drawing/2014/main" id="{2BE17F33-4E88-4DCD-836A-5A8083AD25FF}"/>
              </a:ext>
            </a:extLst>
          </p:cNvPr>
          <p:cNvSpPr>
            <a:spLocks noGrp="1"/>
          </p:cNvSpPr>
          <p:nvPr>
            <p:ph idx="1"/>
          </p:nvPr>
        </p:nvSpPr>
        <p:spPr/>
        <p:txBody>
          <a:bodyPr/>
          <a:lstStyle/>
          <a:p>
            <a:pPr algn="just"/>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Gjykata vlerëson se të drejtat dhe interesat e kërkuesit burojnë nga neni 8 nuk janë mbrojtur në mënyrë adekuate në dritën e përmbajtjes së dënimit të gjykatës se apelit të Firences. Nga kjo rrjedh se autoritetet kombëtare nuk e mbrojtën </a:t>
            </a:r>
            <a:r>
              <a:rPr lang="sq-AL" sz="2400" dirty="0" err="1">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aplikanten</a:t>
            </a:r>
            <a:r>
              <a:rPr lang="sq-AL" sz="2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nga një viktimizim dytësor gjatë gjithë procedurës, nga të cilat hartimi i dënimit përbën një pjesë integrale të rëndësisë më të madhe që i kushtohet, në veçanti, karakterit të saj publik</a:t>
            </a:r>
            <a:r>
              <a:rPr lang="sq-AL"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937990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E05C5-9590-4C98-A3AD-4D875389DA4F}"/>
              </a:ext>
            </a:extLst>
          </p:cNvPr>
          <p:cNvSpPr>
            <a:spLocks noGrp="1"/>
          </p:cNvSpPr>
          <p:nvPr>
            <p:ph type="title"/>
          </p:nvPr>
        </p:nvSpPr>
        <p:spPr/>
        <p:txBody>
          <a:bodyPr/>
          <a:lstStyle/>
          <a:p>
            <a:r>
              <a:rPr lang="en-US" dirty="0" err="1"/>
              <a:t>Faleminderit</a:t>
            </a:r>
            <a:r>
              <a:rPr lang="en-US" dirty="0"/>
              <a:t> </a:t>
            </a:r>
          </a:p>
        </p:txBody>
      </p:sp>
      <p:sp>
        <p:nvSpPr>
          <p:cNvPr id="3" name="Text Placeholder 2">
            <a:extLst>
              <a:ext uri="{FF2B5EF4-FFF2-40B4-BE49-F238E27FC236}">
                <a16:creationId xmlns:a16="http://schemas.microsoft.com/office/drawing/2014/main" id="{D3685FA2-248E-4F60-B2D1-3D69D0FA25E1}"/>
              </a:ext>
            </a:extLst>
          </p:cNvPr>
          <p:cNvSpPr>
            <a:spLocks noGrp="1"/>
          </p:cNvSpPr>
          <p:nvPr>
            <p:ph type="body" idx="1"/>
          </p:nvPr>
        </p:nvSpPr>
        <p:spPr/>
        <p:txBody>
          <a:bodyPr/>
          <a:lstStyle/>
          <a:p>
            <a:r>
              <a:rPr lang="en-US" dirty="0"/>
              <a:t>														</a:t>
            </a:r>
            <a:r>
              <a:rPr lang="en-US" sz="2400" b="1" dirty="0"/>
              <a:t>Irida </a:t>
            </a:r>
            <a:r>
              <a:rPr lang="en-US" sz="2400" b="1" dirty="0" err="1"/>
              <a:t>Kacerja</a:t>
            </a:r>
            <a:r>
              <a:rPr lang="en-US" sz="2400" b="1" dirty="0"/>
              <a:t> </a:t>
            </a:r>
          </a:p>
        </p:txBody>
      </p:sp>
    </p:spTree>
    <p:extLst>
      <p:ext uri="{BB962C8B-B14F-4D97-AF65-F5344CB8AC3E}">
        <p14:creationId xmlns:p14="http://schemas.microsoft.com/office/powerpoint/2010/main" val="2795494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1C2F-61CD-4D45-BD06-54FDF7C5F086}"/>
              </a:ext>
            </a:extLst>
          </p:cNvPr>
          <p:cNvSpPr>
            <a:spLocks noGrp="1"/>
          </p:cNvSpPr>
          <p:nvPr>
            <p:ph type="title"/>
          </p:nvPr>
        </p:nvSpPr>
        <p:spPr/>
        <p:txBody>
          <a:bodyPr/>
          <a:lstStyle/>
          <a:p>
            <a:pPr algn="ctr"/>
            <a:r>
              <a:rPr lang="en-US" dirty="0" err="1"/>
              <a:t>Faktet</a:t>
            </a:r>
            <a:r>
              <a:rPr lang="en-US" dirty="0"/>
              <a:t> e </a:t>
            </a:r>
            <a:r>
              <a:rPr lang="en-US" dirty="0" err="1"/>
              <a:t>çeshtjes</a:t>
            </a:r>
            <a:endParaRPr lang="en-US" dirty="0"/>
          </a:p>
        </p:txBody>
      </p:sp>
      <p:sp>
        <p:nvSpPr>
          <p:cNvPr id="3" name="Content Placeholder 2">
            <a:extLst>
              <a:ext uri="{FF2B5EF4-FFF2-40B4-BE49-F238E27FC236}">
                <a16:creationId xmlns:a16="http://schemas.microsoft.com/office/drawing/2014/main" id="{A4B3DC90-43C9-4D72-B173-47AA44AFB72C}"/>
              </a:ext>
            </a:extLst>
          </p:cNvPr>
          <p:cNvSpPr>
            <a:spLocks noGrp="1"/>
          </p:cNvSpPr>
          <p:nvPr>
            <p:ph idx="1"/>
          </p:nvPr>
        </p:nvSpPr>
        <p:spPr/>
        <p:txBody>
          <a:bodyPr>
            <a:normAutofit/>
          </a:bodyPr>
          <a:lstStyle/>
          <a:p>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Kallëzuesja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shpjegon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natën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25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korrik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2008,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rreth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mesnatës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takoi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L.L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shokët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tij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Fortesën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Basso”,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hapësirë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publike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qytetin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Firences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vendosur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fortesë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antike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ushtarake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zhvilloheshin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spektakle</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p>
          <a:p>
            <a:pPr algn="just"/>
            <a:r>
              <a:rPr lang="en-US" sz="2400" dirty="0">
                <a:effectLst/>
                <a:latin typeface="Times New Roman" panose="02020603050405020304" pitchFamily="18" charset="0"/>
                <a:ea typeface="Calibri" panose="020F0502020204030204" pitchFamily="34" charset="0"/>
              </a:rPr>
              <a:t>Ajo </a:t>
            </a:r>
            <a:r>
              <a:rPr lang="en-US" sz="2400" dirty="0" err="1">
                <a:effectLst/>
                <a:latin typeface="Times New Roman" panose="02020603050405020304" pitchFamily="18" charset="0"/>
                <a:ea typeface="Calibri" panose="020F0502020204030204" pitchFamily="34" charset="0"/>
              </a:rPr>
              <a:t>kishte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takuar</a:t>
            </a:r>
            <a:r>
              <a:rPr lang="en-US" sz="2400" dirty="0">
                <a:effectLst/>
                <a:latin typeface="Times New Roman" panose="02020603050405020304" pitchFamily="18" charset="0"/>
                <a:ea typeface="Calibri" panose="020F0502020204030204" pitchFamily="34" charset="0"/>
              </a:rPr>
              <a:t> L.L </a:t>
            </a:r>
            <a:r>
              <a:rPr lang="en-US" sz="2400" dirty="0" err="1">
                <a:effectLst/>
                <a:latin typeface="Times New Roman" panose="02020603050405020304" pitchFamily="18" charset="0"/>
                <a:ea typeface="Calibri" panose="020F0502020204030204" pitchFamily="34" charset="0"/>
              </a:rPr>
              <a:t>në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një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kurs</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teatri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vite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përpara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dhe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kishte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recituar</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një</a:t>
            </a:r>
            <a:r>
              <a:rPr lang="en-US" sz="2400" dirty="0">
                <a:effectLst/>
                <a:latin typeface="Times New Roman" panose="02020603050405020304" pitchFamily="18" charset="0"/>
                <a:ea typeface="Calibri" panose="020F0502020204030204" pitchFamily="34" charset="0"/>
              </a:rPr>
              <a:t> film me </a:t>
            </a:r>
            <a:r>
              <a:rPr lang="en-US" sz="2400" dirty="0" err="1">
                <a:effectLst/>
                <a:latin typeface="Times New Roman" panose="02020603050405020304" pitchFamily="18" charset="0"/>
                <a:ea typeface="Calibri" panose="020F0502020204030204" pitchFamily="34" charset="0"/>
              </a:rPr>
              <a:t>metrazh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shkurtër</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shkruar</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dhe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drejtuar</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prej</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tij</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cilën</a:t>
            </a:r>
            <a:r>
              <a:rPr lang="en-US" sz="2400" dirty="0">
                <a:effectLst/>
                <a:latin typeface="Times New Roman" panose="02020603050405020304" pitchFamily="18" charset="0"/>
                <a:ea typeface="Calibri" panose="020F0502020204030204" pitchFamily="34" charset="0"/>
              </a:rPr>
              <a:t> ajo </a:t>
            </a:r>
            <a:r>
              <a:rPr lang="en-US" sz="2400" dirty="0" err="1">
                <a:effectLst/>
                <a:latin typeface="Times New Roman" panose="02020603050405020304" pitchFamily="18" charset="0"/>
                <a:ea typeface="Calibri" panose="020F0502020204030204" pitchFamily="34" charset="0"/>
              </a:rPr>
              <a:t>luante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rolin</a:t>
            </a:r>
            <a:r>
              <a:rPr lang="en-US" sz="2400" dirty="0">
                <a:effectLst/>
                <a:latin typeface="Times New Roman" panose="02020603050405020304" pitchFamily="18" charset="0"/>
                <a:ea typeface="Calibri" panose="020F0502020204030204" pitchFamily="34" charset="0"/>
              </a:rPr>
              <a:t> e </a:t>
            </a:r>
            <a:r>
              <a:rPr lang="en-US" sz="2400" dirty="0" err="1">
                <a:effectLst/>
                <a:latin typeface="Times New Roman" panose="02020603050405020304" pitchFamily="18" charset="0"/>
                <a:ea typeface="Calibri" panose="020F0502020204030204" pitchFamily="34" charset="0"/>
              </a:rPr>
              <a:t>një</a:t>
            </a:r>
            <a:r>
              <a:rPr lang="en-US" sz="2400" dirty="0">
                <a:effectLst/>
                <a:latin typeface="Times New Roman" panose="02020603050405020304" pitchFamily="18" charset="0"/>
                <a:ea typeface="Calibri" panose="020F0502020204030204" pitchFamily="34" charset="0"/>
              </a:rPr>
              <a:t> prostitute </a:t>
            </a:r>
            <a:r>
              <a:rPr lang="en-US" sz="2400" dirty="0" err="1">
                <a:effectLst/>
                <a:latin typeface="Times New Roman" panose="02020603050405020304" pitchFamily="18" charset="0"/>
                <a:ea typeface="Calibri" panose="020F0502020204030204" pitchFamily="34" charset="0"/>
              </a:rPr>
              <a:t>që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ishte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subjekt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dhune</a:t>
            </a:r>
            <a:r>
              <a:rPr lang="en-US" sz="2400" dirty="0">
                <a:effectLst/>
                <a:latin typeface="Times New Roman" panose="02020603050405020304" pitchFamily="18" charset="0"/>
                <a:ea typeface="Calibri" panose="020F0502020204030204" pitchFamily="34" charset="0"/>
              </a:rPr>
              <a:t>. Ajo </a:t>
            </a:r>
            <a:r>
              <a:rPr lang="en-US" sz="2400" dirty="0" err="1">
                <a:effectLst/>
                <a:latin typeface="Times New Roman" panose="02020603050405020304" pitchFamily="18" charset="0"/>
                <a:ea typeface="Calibri" panose="020F0502020204030204" pitchFamily="34" charset="0"/>
              </a:rPr>
              <a:t>gjithashtu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pranoi</a:t>
            </a:r>
            <a:r>
              <a:rPr lang="en-US" sz="2400" dirty="0">
                <a:effectLst/>
                <a:latin typeface="Times New Roman" panose="02020603050405020304" pitchFamily="18" charset="0"/>
                <a:ea typeface="Calibri" panose="020F0502020204030204" pitchFamily="34" charset="0"/>
              </a:rPr>
              <a:t> se </a:t>
            </a:r>
            <a:r>
              <a:rPr lang="en-US" sz="2400" dirty="0" err="1">
                <a:effectLst/>
                <a:latin typeface="Times New Roman" panose="02020603050405020304" pitchFamily="18" charset="0"/>
                <a:ea typeface="Calibri" panose="020F0502020204030204" pitchFamily="34" charset="0"/>
              </a:rPr>
              <a:t>kishte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patur</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raport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seksual</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rastësishëm</a:t>
            </a:r>
            <a:r>
              <a:rPr lang="en-US" sz="2400" dirty="0">
                <a:effectLst/>
                <a:latin typeface="Times New Roman" panose="02020603050405020304" pitchFamily="18" charset="0"/>
                <a:ea typeface="Calibri" panose="020F0502020204030204" pitchFamily="34" charset="0"/>
              </a:rPr>
              <a:t> me </a:t>
            </a:r>
            <a:r>
              <a:rPr lang="en-US" sz="2400" dirty="0" err="1">
                <a:effectLst/>
                <a:latin typeface="Times New Roman" panose="02020603050405020304" pitchFamily="18" charset="0"/>
                <a:ea typeface="Calibri" panose="020F0502020204030204" pitchFamily="34" charset="0"/>
              </a:rPr>
              <a:t>këtë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fundit</a:t>
            </a:r>
            <a:r>
              <a:rPr lang="en-US" sz="2400" dirty="0">
                <a:effectLst/>
                <a:latin typeface="Times New Roman" panose="02020603050405020304" pitchFamily="18" charset="0"/>
                <a:ea typeface="Calibri" panose="020F0502020204030204" pitchFamily="34" charset="0"/>
              </a:rPr>
              <a:t>, me 5 </a:t>
            </a:r>
            <a:r>
              <a:rPr lang="en-US" sz="2400" dirty="0" err="1">
                <a:effectLst/>
                <a:latin typeface="Times New Roman" panose="02020603050405020304" pitchFamily="18" charset="0"/>
                <a:ea typeface="Calibri" panose="020F0502020204030204" pitchFamily="34" charset="0"/>
              </a:rPr>
              <a:t>qershor</a:t>
            </a:r>
            <a:r>
              <a:rPr lang="en-US" sz="2400" dirty="0">
                <a:effectLst/>
                <a:latin typeface="Times New Roman" panose="02020603050405020304" pitchFamily="18" charset="0"/>
                <a:ea typeface="Calibri" panose="020F0502020204030204" pitchFamily="34" charset="0"/>
              </a:rPr>
              <a:t> 2008.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1553615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143AD-D67D-484E-8AF1-0F59F19D8708}"/>
              </a:ext>
            </a:extLst>
          </p:cNvPr>
          <p:cNvSpPr>
            <a:spLocks noGrp="1"/>
          </p:cNvSpPr>
          <p:nvPr>
            <p:ph type="title"/>
          </p:nvPr>
        </p:nvSpPr>
        <p:spPr/>
        <p:txBody>
          <a:bodyPr/>
          <a:lstStyle/>
          <a:p>
            <a:pPr algn="ctr"/>
            <a:r>
              <a:rPr lang="en-US" dirty="0" err="1"/>
              <a:t>Faktet</a:t>
            </a:r>
            <a:r>
              <a:rPr lang="en-US" dirty="0"/>
              <a:t> e </a:t>
            </a:r>
            <a:r>
              <a:rPr lang="en-US" dirty="0" err="1"/>
              <a:t>çeshtjes</a:t>
            </a:r>
            <a:r>
              <a:rPr lang="en-US" dirty="0"/>
              <a:t> </a:t>
            </a:r>
          </a:p>
        </p:txBody>
      </p:sp>
      <p:sp>
        <p:nvSpPr>
          <p:cNvPr id="3" name="Content Placeholder 2">
            <a:extLst>
              <a:ext uri="{FF2B5EF4-FFF2-40B4-BE49-F238E27FC236}">
                <a16:creationId xmlns:a16="http://schemas.microsoft.com/office/drawing/2014/main" id="{33A0674B-B2FB-45AD-8BDA-456A4C05B292}"/>
              </a:ext>
            </a:extLst>
          </p:cNvPr>
          <p:cNvSpPr>
            <a:spLocks noGrp="1"/>
          </p:cNvSpPr>
          <p:nvPr>
            <p:ph idx="1"/>
          </p:nvPr>
        </p:nvSpPr>
        <p:spPr/>
        <p:txBody>
          <a:bodyPr>
            <a:noAutofit/>
          </a:bodyPr>
          <a:lstStyle/>
          <a:p>
            <a:pPr algn="just"/>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Ajo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tregon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gjatë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natës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konsumuar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disa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gota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likuor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(shots)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ofruara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L.L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shokët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tij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aq</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humbi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kontrollin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lëvizjeve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vështirësi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ecje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gjithashtu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oficerëve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se L.L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dijeni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rezistencën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ulët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ndaj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alkoolit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sz="2400" dirty="0">
                <a:latin typeface="Times New Roman" panose="02020603050405020304" pitchFamily="18" charset="0"/>
                <a:ea typeface="Calibri" panose="020F0502020204030204" pitchFamily="34" charset="0"/>
                <a:cs typeface="Times New Roman" panose="02020603050405020304" pitchFamily="18" charset="0"/>
              </a:rPr>
              <a:t>Ne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01:30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mëngjesit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ndjekur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banjën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fortesës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D.S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shokët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L.L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sipas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njohur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cilin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patur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raport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rastësishëm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disa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javë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cili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kërkuar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marredhenie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Gjatë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natës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ajo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persona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tjerë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hipur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dem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mekanik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instaluar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pranë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barit,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grupin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miqve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kërcyer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pistë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p>
        </p:txBody>
      </p:sp>
    </p:spTree>
    <p:extLst>
      <p:ext uri="{BB962C8B-B14F-4D97-AF65-F5344CB8AC3E}">
        <p14:creationId xmlns:p14="http://schemas.microsoft.com/office/powerpoint/2010/main" val="303136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1C67F-39FF-4CFE-A267-D5BAD628F8C0}"/>
              </a:ext>
            </a:extLst>
          </p:cNvPr>
          <p:cNvSpPr>
            <a:spLocks noGrp="1"/>
          </p:cNvSpPr>
          <p:nvPr>
            <p:ph type="title"/>
          </p:nvPr>
        </p:nvSpPr>
        <p:spPr/>
        <p:txBody>
          <a:bodyPr/>
          <a:lstStyle/>
          <a:p>
            <a:pPr algn="ctr"/>
            <a:r>
              <a:rPr lang="en-US" dirty="0" err="1"/>
              <a:t>Faktet</a:t>
            </a:r>
            <a:r>
              <a:rPr lang="en-US" dirty="0"/>
              <a:t> e </a:t>
            </a:r>
            <a:r>
              <a:rPr lang="en-US" dirty="0" err="1"/>
              <a:t>çeshtjes</a:t>
            </a:r>
            <a:endParaRPr lang="en-US" dirty="0"/>
          </a:p>
        </p:txBody>
      </p:sp>
      <p:sp>
        <p:nvSpPr>
          <p:cNvPr id="3" name="Content Placeholder 2">
            <a:extLst>
              <a:ext uri="{FF2B5EF4-FFF2-40B4-BE49-F238E27FC236}">
                <a16:creationId xmlns:a16="http://schemas.microsoft.com/office/drawing/2014/main" id="{2F1D8AB3-7201-4EA9-8E71-62FA6E800DA2}"/>
              </a:ext>
            </a:extLst>
          </p:cNvPr>
          <p:cNvSpPr>
            <a:spLocks noGrp="1"/>
          </p:cNvSpPr>
          <p:nvPr>
            <p:ph idx="1"/>
          </p:nvPr>
        </p:nvSpPr>
        <p:spPr/>
        <p:txBody>
          <a:bodyPr>
            <a:normAutofit fontScale="92500" lnSpcReduction="20000"/>
          </a:bodyPr>
          <a:lstStyle/>
          <a:p>
            <a:pPr algn="just"/>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Rreth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orës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3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mëngjesit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6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shokë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L.L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përfshirë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D.S,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shoqëruar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drejt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daljes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filluar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abuzojnë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duke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prekur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Kërkuesja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bërë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rezistencë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përpjekur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shpëputet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por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ata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shtyrë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drejt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makinës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L.L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detyruar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kryente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disa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raporte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seksuale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anëtarë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grupit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dirty="0">
                <a:effectLst/>
                <a:latin typeface="Times New Roman" panose="02020603050405020304" pitchFamily="18" charset="0"/>
                <a:ea typeface="Calibri" panose="020F0502020204030204" pitchFamily="34" charset="0"/>
              </a:rPr>
              <a:t>Ajo </a:t>
            </a:r>
            <a:r>
              <a:rPr lang="en-US" sz="2400" dirty="0" err="1">
                <a:effectLst/>
                <a:latin typeface="Times New Roman" panose="02020603050405020304" pitchFamily="18" charset="0"/>
                <a:ea typeface="Calibri" panose="020F0502020204030204" pitchFamily="34" charset="0"/>
              </a:rPr>
              <a:t>mbante</a:t>
            </a:r>
            <a:r>
              <a:rPr lang="en-US" sz="2400" dirty="0">
                <a:effectLst/>
                <a:latin typeface="Times New Roman" panose="02020603050405020304" pitchFamily="18" charset="0"/>
                <a:ea typeface="Calibri" panose="020F0502020204030204" pitchFamily="34" charset="0"/>
              </a:rPr>
              <a:t> mend </a:t>
            </a:r>
            <a:r>
              <a:rPr lang="en-US" sz="2400" dirty="0" err="1">
                <a:effectLst/>
                <a:latin typeface="Times New Roman" panose="02020603050405020304" pitchFamily="18" charset="0"/>
                <a:ea typeface="Calibri" panose="020F0502020204030204" pitchFamily="34" charset="0"/>
              </a:rPr>
              <a:t>prezencën</a:t>
            </a:r>
            <a:r>
              <a:rPr lang="en-US" sz="2400" dirty="0">
                <a:effectLst/>
                <a:latin typeface="Times New Roman" panose="02020603050405020304" pitchFamily="18" charset="0"/>
                <a:ea typeface="Calibri" panose="020F0502020204030204" pitchFamily="34" charset="0"/>
              </a:rPr>
              <a:t> e 7 </a:t>
            </a:r>
            <a:r>
              <a:rPr lang="en-US" sz="2400" dirty="0" err="1">
                <a:effectLst/>
                <a:latin typeface="Times New Roman" panose="02020603050405020304" pitchFamily="18" charset="0"/>
                <a:ea typeface="Calibri" panose="020F0502020204030204" pitchFamily="34" charset="0"/>
              </a:rPr>
              <a:t>meshkujve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makinë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përfshirë</a:t>
            </a:r>
            <a:r>
              <a:rPr lang="en-US" sz="2400" dirty="0">
                <a:effectLst/>
                <a:latin typeface="Times New Roman" panose="02020603050405020304" pitchFamily="18" charset="0"/>
                <a:ea typeface="Calibri" panose="020F0502020204030204" pitchFamily="34" charset="0"/>
              </a:rPr>
              <a:t> D.S </a:t>
            </a:r>
            <a:r>
              <a:rPr lang="en-US" sz="2400" dirty="0" err="1">
                <a:effectLst/>
                <a:latin typeface="Times New Roman" panose="02020603050405020304" pitchFamily="18" charset="0"/>
                <a:ea typeface="Calibri" panose="020F0502020204030204" pitchFamily="34" charset="0"/>
              </a:rPr>
              <a:t>që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ishte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ulur</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sediljen</a:t>
            </a:r>
            <a:r>
              <a:rPr lang="en-US" sz="2400" dirty="0">
                <a:effectLst/>
                <a:latin typeface="Times New Roman" panose="02020603050405020304" pitchFamily="18" charset="0"/>
                <a:ea typeface="Calibri" panose="020F0502020204030204" pitchFamily="34" charset="0"/>
              </a:rPr>
              <a:t> e </a:t>
            </a:r>
            <a:r>
              <a:rPr lang="en-US" sz="2400" dirty="0" err="1">
                <a:effectLst/>
                <a:latin typeface="Times New Roman" panose="02020603050405020304" pitchFamily="18" charset="0"/>
                <a:ea typeface="Calibri" panose="020F0502020204030204" pitchFamily="34" charset="0"/>
              </a:rPr>
              <a:t>pasme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Shpjegoi</a:t>
            </a:r>
            <a:r>
              <a:rPr lang="en-US" sz="2400" dirty="0">
                <a:effectLst/>
                <a:latin typeface="Times New Roman" panose="02020603050405020304" pitchFamily="18" charset="0"/>
                <a:ea typeface="Calibri" panose="020F0502020204030204" pitchFamily="34" charset="0"/>
              </a:rPr>
              <a:t> se </a:t>
            </a:r>
            <a:r>
              <a:rPr lang="en-US" sz="2400" dirty="0" err="1">
                <a:effectLst/>
                <a:latin typeface="Times New Roman" panose="02020603050405020304" pitchFamily="18" charset="0"/>
                <a:ea typeface="Calibri" panose="020F0502020204030204" pitchFamily="34" charset="0"/>
              </a:rPr>
              <a:t>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gjithë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kishin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abuzuar</a:t>
            </a:r>
            <a:r>
              <a:rPr lang="en-US" sz="2400" dirty="0">
                <a:effectLst/>
                <a:latin typeface="Times New Roman" panose="02020603050405020304" pitchFamily="18" charset="0"/>
                <a:ea typeface="Calibri" panose="020F0502020204030204" pitchFamily="34" charset="0"/>
              </a:rPr>
              <a:t> me </a:t>
            </a:r>
            <a:r>
              <a:rPr lang="en-US" sz="2400" dirty="0" err="1">
                <a:effectLst/>
                <a:latin typeface="Times New Roman" panose="02020603050405020304" pitchFamily="18" charset="0"/>
                <a:ea typeface="Calibri" panose="020F0502020204030204" pitchFamily="34" charset="0"/>
              </a:rPr>
              <a:t>të</a:t>
            </a:r>
            <a:r>
              <a:rPr lang="en-US" sz="2400" dirty="0">
                <a:effectLst/>
                <a:latin typeface="Times New Roman" panose="02020603050405020304" pitchFamily="18" charset="0"/>
                <a:ea typeface="Calibri" panose="020F0502020204030204" pitchFamily="34" charset="0"/>
              </a:rPr>
              <a:t>, me </a:t>
            </a:r>
            <a:r>
              <a:rPr lang="en-US" sz="2400" dirty="0" err="1">
                <a:effectLst/>
                <a:latin typeface="Times New Roman" panose="02020603050405020304" pitchFamily="18" charset="0"/>
                <a:ea typeface="Calibri" panose="020F0502020204030204" pitchFamily="34" charset="0"/>
              </a:rPr>
              <a:t>radhë</a:t>
            </a:r>
            <a:r>
              <a:rPr lang="en-US" sz="2400" dirty="0">
                <a:effectLst/>
                <a:latin typeface="Times New Roman" panose="02020603050405020304" pitchFamily="18" charset="0"/>
                <a:ea typeface="Calibri" panose="020F0502020204030204" pitchFamily="34" charset="0"/>
              </a:rPr>
              <a:t>, duke e </a:t>
            </a:r>
            <a:r>
              <a:rPr lang="en-US" sz="2400" dirty="0" err="1">
                <a:effectLst/>
                <a:latin typeface="Times New Roman" panose="02020603050405020304" pitchFamily="18" charset="0"/>
                <a:ea typeface="Calibri" panose="020F0502020204030204" pitchFamily="34" charset="0"/>
              </a:rPr>
              <a:t>kapur</a:t>
            </a:r>
            <a:r>
              <a:rPr lang="en-US" sz="2400" dirty="0">
                <a:effectLst/>
                <a:latin typeface="Times New Roman" panose="02020603050405020304" pitchFamily="18" charset="0"/>
                <a:ea typeface="Calibri" panose="020F0502020204030204" pitchFamily="34" charset="0"/>
              </a:rPr>
              <a:t> fort </a:t>
            </a:r>
            <a:r>
              <a:rPr lang="en-US" sz="2400" dirty="0" err="1">
                <a:effectLst/>
                <a:latin typeface="Times New Roman" panose="02020603050405020304" pitchFamily="18" charset="0"/>
                <a:ea typeface="Calibri" panose="020F0502020204030204" pitchFamily="34" charset="0"/>
              </a:rPr>
              <a:t>nga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krahët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dhe</a:t>
            </a:r>
            <a:r>
              <a:rPr lang="en-US" sz="2400" dirty="0">
                <a:effectLst/>
                <a:latin typeface="Times New Roman" panose="02020603050405020304" pitchFamily="18" charset="0"/>
                <a:ea typeface="Calibri" panose="020F0502020204030204" pitchFamily="34" charset="0"/>
              </a:rPr>
              <a:t> duke </a:t>
            </a:r>
            <a:r>
              <a:rPr lang="en-US" sz="2400" dirty="0" err="1">
                <a:effectLst/>
                <a:latin typeface="Times New Roman" panose="02020603050405020304" pitchFamily="18" charset="0"/>
                <a:ea typeface="Calibri" panose="020F0502020204030204" pitchFamily="34" charset="0"/>
              </a:rPr>
              <a:t>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hapur</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këmbët</a:t>
            </a:r>
            <a:r>
              <a:rPr lang="en-US" sz="2400" dirty="0">
                <a:effectLst/>
                <a:latin typeface="Times New Roman" panose="02020603050405020304" pitchFamily="18" charset="0"/>
                <a:ea typeface="Calibri" panose="020F0502020204030204" pitchFamily="34" charset="0"/>
              </a:rPr>
              <a:t> me </a:t>
            </a:r>
            <a:r>
              <a:rPr lang="en-US" sz="2400" dirty="0" err="1">
                <a:effectLst/>
                <a:latin typeface="Times New Roman" panose="02020603050405020304" pitchFamily="18" charset="0"/>
                <a:ea typeface="Calibri" panose="020F0502020204030204" pitchFamily="34" charset="0"/>
              </a:rPr>
              <a:t>forcë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atë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mënyrë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kishin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shkaktuar</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mavijosje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dhe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kishte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patur</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dhimbje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deri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pjesën</a:t>
            </a:r>
            <a:r>
              <a:rPr lang="en-US" sz="2400" dirty="0">
                <a:effectLst/>
                <a:latin typeface="Times New Roman" panose="02020603050405020304" pitchFamily="18" charset="0"/>
                <a:ea typeface="Calibri" panose="020F0502020204030204" pitchFamily="34" charset="0"/>
              </a:rPr>
              <a:t> e </a:t>
            </a:r>
            <a:r>
              <a:rPr lang="en-US" sz="2400" dirty="0" err="1">
                <a:effectLst/>
                <a:latin typeface="Times New Roman" panose="02020603050405020304" pitchFamily="18" charset="0"/>
                <a:ea typeface="Calibri" panose="020F0502020204030204" pitchFamily="34" charset="0"/>
              </a:rPr>
              <a:t>nofullës</a:t>
            </a:r>
            <a:r>
              <a:rPr lang="en-US" sz="2400" dirty="0">
                <a:effectLst/>
                <a:latin typeface="Times New Roman" panose="02020603050405020304" pitchFamily="18" charset="0"/>
                <a:ea typeface="Calibri" panose="020F0502020204030204" pitchFamily="34" charset="0"/>
              </a:rPr>
              <a:t>. Ajo </a:t>
            </a:r>
            <a:r>
              <a:rPr lang="en-US" sz="2400" dirty="0" err="1">
                <a:effectLst/>
                <a:latin typeface="Times New Roman" panose="02020603050405020304" pitchFamily="18" charset="0"/>
                <a:ea typeface="Calibri" panose="020F0502020204030204" pitchFamily="34" charset="0"/>
              </a:rPr>
              <a:t>kishte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qenë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gjendje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shoku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dhe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konfuzioni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gjatë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dhunës</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pamundësi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për</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reaguar</a:t>
            </a:r>
            <a:r>
              <a:rPr lang="en-US" sz="2400" dirty="0">
                <a:effectLst/>
                <a:latin typeface="Times New Roman" panose="02020603050405020304" pitchFamily="18" charset="0"/>
                <a:ea typeface="Calibri" panose="020F0502020204030204" pitchFamily="34" charset="0"/>
              </a:rPr>
              <a:t>. Ajo </a:t>
            </a:r>
            <a:r>
              <a:rPr lang="en-US" sz="2400" dirty="0" err="1">
                <a:effectLst/>
                <a:latin typeface="Times New Roman" panose="02020603050405020304" pitchFamily="18" charset="0"/>
                <a:ea typeface="Calibri" panose="020F0502020204030204" pitchFamily="34" charset="0"/>
              </a:rPr>
              <a:t>kishte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arritur</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mblidhte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forcat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dhe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shkeputej</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orën</a:t>
            </a:r>
            <a:r>
              <a:rPr lang="en-US" sz="2400" dirty="0">
                <a:effectLst/>
                <a:latin typeface="Times New Roman" panose="02020603050405020304" pitchFamily="18" charset="0"/>
                <a:ea typeface="Calibri" panose="020F0502020204030204" pitchFamily="34" charset="0"/>
              </a:rPr>
              <a:t> 4 </a:t>
            </a:r>
            <a:r>
              <a:rPr lang="en-US" sz="2400" dirty="0" err="1">
                <a:effectLst/>
                <a:latin typeface="Times New Roman" panose="02020603050405020304" pitchFamily="18" charset="0"/>
                <a:ea typeface="Calibri" panose="020F0502020204030204" pitchFamily="34" charset="0"/>
              </a:rPr>
              <a:t>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mëngjesit</a:t>
            </a:r>
            <a:r>
              <a:rPr lang="en-US" sz="2400" dirty="0">
                <a:effectLst/>
                <a:latin typeface="Times New Roman" panose="02020603050405020304" pitchFamily="18" charset="0"/>
                <a:ea typeface="Calibri" panose="020F0502020204030204" pitchFamily="34" charset="0"/>
              </a:rPr>
              <a:t>. </a:t>
            </a:r>
            <a:endParaRPr lang="en-US" sz="2400" dirty="0"/>
          </a:p>
        </p:txBody>
      </p:sp>
    </p:spTree>
    <p:extLst>
      <p:ext uri="{BB962C8B-B14F-4D97-AF65-F5344CB8AC3E}">
        <p14:creationId xmlns:p14="http://schemas.microsoft.com/office/powerpoint/2010/main" val="1705929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916FD-E17B-4762-83C3-8E35B72D0D4F}"/>
              </a:ext>
            </a:extLst>
          </p:cNvPr>
          <p:cNvSpPr>
            <a:spLocks noGrp="1"/>
          </p:cNvSpPr>
          <p:nvPr>
            <p:ph type="title"/>
          </p:nvPr>
        </p:nvSpPr>
        <p:spPr/>
        <p:txBody>
          <a:bodyPr/>
          <a:lstStyle/>
          <a:p>
            <a:pPr algn="ctr"/>
            <a:r>
              <a:rPr lang="en-US" dirty="0" err="1"/>
              <a:t>Faktet</a:t>
            </a:r>
            <a:r>
              <a:rPr lang="en-US" dirty="0"/>
              <a:t> e </a:t>
            </a:r>
            <a:r>
              <a:rPr lang="en-US" dirty="0" err="1"/>
              <a:t>çeshtjes</a:t>
            </a:r>
            <a:endParaRPr lang="en-US" dirty="0"/>
          </a:p>
        </p:txBody>
      </p:sp>
      <p:sp>
        <p:nvSpPr>
          <p:cNvPr id="3" name="Content Placeholder 2">
            <a:extLst>
              <a:ext uri="{FF2B5EF4-FFF2-40B4-BE49-F238E27FC236}">
                <a16:creationId xmlns:a16="http://schemas.microsoft.com/office/drawing/2014/main" id="{7C3A42BE-4881-409D-9811-1954546335AF}"/>
              </a:ext>
            </a:extLst>
          </p:cNvPr>
          <p:cNvSpPr>
            <a:spLocks noGrp="1"/>
          </p:cNvSpPr>
          <p:nvPr>
            <p:ph idx="1"/>
          </p:nvPr>
        </p:nvSpPr>
        <p:spPr/>
        <p:txBody>
          <a:bodyPr/>
          <a:lstStyle/>
          <a:p>
            <a:pPr algn="just"/>
            <a:r>
              <a:rPr lang="en-US" sz="2400" dirty="0">
                <a:effectLst/>
                <a:latin typeface="Times New Roman" panose="02020603050405020304" pitchFamily="18" charset="0"/>
                <a:ea typeface="Calibri" panose="020F0502020204030204" pitchFamily="34" charset="0"/>
                <a:cs typeface="Times New Roman" panose="02020603050405020304" pitchFamily="18" charset="0"/>
              </a:rPr>
              <a:t>Me 25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korrik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2008, u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drejtua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tek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qendra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kundër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dhunës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Spitalin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Universitar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Carreggi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shpjegoi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qenë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viktimë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dhunës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seksuale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kolektive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Mjekët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gjinekologë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dhanë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certifikatë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mjekësore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muajt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pasues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vuajti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disa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shqetësime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psikologjike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atake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paniku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Ajo u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ndoq</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psikolog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qendrën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Artemisia.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shkak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stresit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post-</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traumatik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u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shtrua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Spitalin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Careggi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data 21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janar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deri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11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shkurt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2009.</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69610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2BD2B-51B6-44CA-8EC2-9CD373A9480A}"/>
              </a:ext>
            </a:extLst>
          </p:cNvPr>
          <p:cNvSpPr>
            <a:spLocks noGrp="1"/>
          </p:cNvSpPr>
          <p:nvPr>
            <p:ph type="title"/>
          </p:nvPr>
        </p:nvSpPr>
        <p:spPr/>
        <p:txBody>
          <a:bodyPr/>
          <a:lstStyle/>
          <a:p>
            <a:pPr algn="ctr"/>
            <a:r>
              <a:rPr lang="en-US" dirty="0" err="1"/>
              <a:t>Hetimet</a:t>
            </a:r>
            <a:r>
              <a:rPr lang="en-US" dirty="0"/>
              <a:t> </a:t>
            </a:r>
            <a:r>
              <a:rPr lang="en-US" dirty="0" err="1"/>
              <a:t>paraprake</a:t>
            </a:r>
            <a:r>
              <a:rPr lang="en-US" dirty="0"/>
              <a:t> </a:t>
            </a:r>
          </a:p>
        </p:txBody>
      </p:sp>
      <p:sp>
        <p:nvSpPr>
          <p:cNvPr id="3" name="Content Placeholder 2">
            <a:extLst>
              <a:ext uri="{FF2B5EF4-FFF2-40B4-BE49-F238E27FC236}">
                <a16:creationId xmlns:a16="http://schemas.microsoft.com/office/drawing/2014/main" id="{AEE90E0B-8335-4C19-990B-E123B8115374}"/>
              </a:ext>
            </a:extLst>
          </p:cNvPr>
          <p:cNvSpPr>
            <a:spLocks noGrp="1"/>
          </p:cNvSpPr>
          <p:nvPr>
            <p:ph idx="1"/>
          </p:nvPr>
        </p:nvSpPr>
        <p:spPr/>
        <p:txBody>
          <a:bodyPr>
            <a:normAutofit fontScale="92500" lnSpcReduction="20000"/>
          </a:bodyPr>
          <a:lstStyle/>
          <a:p>
            <a:pPr marL="0" marR="0" algn="just">
              <a:lnSpc>
                <a:spcPct val="107000"/>
              </a:lnSpc>
              <a:spcBef>
                <a:spcPts val="0"/>
              </a:spcBef>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Me 30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korrik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2008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kërkuesja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u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thirr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u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pyet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Policia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Firence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ajo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paraqiti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kallëzim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penal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ndaj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agresorëve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Me 31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korrik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u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thirr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u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pyet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Policia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Ravenna,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tregoi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përsëri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versionin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faktit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identifikoi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agresorët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fotot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shkrepura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natë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njëjtën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ditë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7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agresorët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përfshirë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D.S, u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arrestuan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Celularët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tyre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u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sekuestruan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u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kqyrën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tabulatët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telefonikë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u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sekuestrua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makina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ndodhur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sulmi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Prokurori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urdhëroi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marrjen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mbetjeve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lëngjeve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biologjike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mund</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ishin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derdhur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makinë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rrobat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kallëzueses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përcaktohej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cilët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terminalë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ishin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aktivizuar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telefonatat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kallëzuarve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kallëzueses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20013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501B7-0C26-4E4B-AF81-2F919B0EB991}"/>
              </a:ext>
            </a:extLst>
          </p:cNvPr>
          <p:cNvSpPr>
            <a:spLocks noGrp="1"/>
          </p:cNvSpPr>
          <p:nvPr>
            <p:ph type="title"/>
          </p:nvPr>
        </p:nvSpPr>
        <p:spPr/>
        <p:txBody>
          <a:bodyPr/>
          <a:lstStyle/>
          <a:p>
            <a:pPr algn="ctr"/>
            <a:r>
              <a:rPr lang="en-US" dirty="0" err="1"/>
              <a:t>Gjykimi</a:t>
            </a:r>
            <a:r>
              <a:rPr lang="en-US" dirty="0"/>
              <a:t> / </a:t>
            </a:r>
            <a:r>
              <a:rPr lang="en-US" dirty="0" err="1"/>
              <a:t>provat</a:t>
            </a:r>
            <a:r>
              <a:rPr lang="en-US" dirty="0"/>
              <a:t> </a:t>
            </a:r>
          </a:p>
        </p:txBody>
      </p:sp>
      <p:sp>
        <p:nvSpPr>
          <p:cNvPr id="3" name="Content Placeholder 2">
            <a:extLst>
              <a:ext uri="{FF2B5EF4-FFF2-40B4-BE49-F238E27FC236}">
                <a16:creationId xmlns:a16="http://schemas.microsoft.com/office/drawing/2014/main" id="{47FE6C4C-30BD-4F0C-A09E-17E682117C0C}"/>
              </a:ext>
            </a:extLst>
          </p:cNvPr>
          <p:cNvSpPr>
            <a:spLocks noGrp="1"/>
          </p:cNvSpPr>
          <p:nvPr>
            <p:ph idx="1"/>
          </p:nvPr>
        </p:nvSpPr>
        <p:spPr/>
        <p:txBody>
          <a:bodyPr>
            <a:normAutofit fontScale="92500" lnSpcReduction="10000"/>
          </a:bodyPr>
          <a:lstStyle/>
          <a:p>
            <a:pPr marL="0" marR="0" algn="just">
              <a:lnSpc>
                <a:spcPct val="107000"/>
              </a:lnSpc>
              <a:spcBef>
                <a:spcPts val="0"/>
              </a:spcBef>
              <a:spcAft>
                <a:spcPts val="800"/>
              </a:spcAf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Gjatë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seancave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kryesuesi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ndërhynte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disa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herë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gjatë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pyetjes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kallëzueses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avokatët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dyshuarve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mënyrë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mos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përsëriteshin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pyetjet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evitoheshin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ato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ishin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ngushtësisht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personale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proces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u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pyeten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përsona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dijeni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ngjarjen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ish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dashuri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kallëzueses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shoqja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dashura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 L.L,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disa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persona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marrë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pjesë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festë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mjeku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gjinekolog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qëndrës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psikologia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oficerët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kishin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marrë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pjesë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hetime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gn="just">
              <a:lnSpc>
                <a:spcPct val="107000"/>
              </a:lnSpc>
              <a:spcBef>
                <a:spcPts val="0"/>
              </a:spcBef>
              <a:spcAft>
                <a:spcPts val="800"/>
              </a:spcAft>
            </a:pPr>
            <a:r>
              <a:rPr lang="en-US" sz="2400" dirty="0">
                <a:effectLst/>
                <a:latin typeface="Times New Roman" panose="02020603050405020304" pitchFamily="18" charset="0"/>
                <a:ea typeface="Calibri" panose="020F0502020204030204" pitchFamily="34" charset="0"/>
              </a:rPr>
              <a:t>Tre persona, L.B, S.S </a:t>
            </a:r>
            <a:r>
              <a:rPr lang="en-US" sz="2400" dirty="0" err="1">
                <a:effectLst/>
                <a:latin typeface="Times New Roman" panose="02020603050405020304" pitchFamily="18" charset="0"/>
                <a:ea typeface="Calibri" panose="020F0502020204030204" pitchFamily="34" charset="0"/>
              </a:rPr>
              <a:t>dhe</a:t>
            </a:r>
            <a:r>
              <a:rPr lang="en-US" sz="2400" dirty="0">
                <a:effectLst/>
                <a:latin typeface="Times New Roman" panose="02020603050405020304" pitchFamily="18" charset="0"/>
                <a:ea typeface="Calibri" panose="020F0502020204030204" pitchFamily="34" charset="0"/>
              </a:rPr>
              <a:t> S.L, </a:t>
            </a:r>
            <a:r>
              <a:rPr lang="en-US" sz="2400" dirty="0" err="1">
                <a:effectLst/>
                <a:latin typeface="Times New Roman" panose="02020603050405020304" pitchFamily="18" charset="0"/>
                <a:ea typeface="Calibri" panose="020F0502020204030204" pitchFamily="34" charset="0"/>
              </a:rPr>
              <a:t>që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kishin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qenë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prezent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kur</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kallëzuesja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dhe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dyshuarit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ishin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larguar</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fortesa</a:t>
            </a:r>
            <a:r>
              <a:rPr lang="en-US" sz="2400" dirty="0">
                <a:effectLst/>
                <a:latin typeface="Times New Roman" panose="02020603050405020304" pitchFamily="18" charset="0"/>
                <a:ea typeface="Calibri" panose="020F0502020204030204" pitchFamily="34" charset="0"/>
              </a:rPr>
              <a:t>, u </a:t>
            </a:r>
            <a:r>
              <a:rPr lang="en-US" sz="2400" dirty="0" err="1">
                <a:effectLst/>
                <a:latin typeface="Times New Roman" panose="02020603050405020304" pitchFamily="18" charset="0"/>
                <a:ea typeface="Calibri" panose="020F0502020204030204" pitchFamily="34" charset="0"/>
              </a:rPr>
              <a:t>pyetën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dëshmitarë</a:t>
            </a:r>
            <a:r>
              <a:rPr lang="en-US" sz="2400" dirty="0">
                <a:effectLst/>
                <a:latin typeface="Times New Roman" panose="02020603050405020304" pitchFamily="18" charset="0"/>
                <a:ea typeface="Calibri" panose="020F0502020204030204" pitchFamily="34" charset="0"/>
              </a:rPr>
              <a:t>. L.B </a:t>
            </a:r>
            <a:r>
              <a:rPr lang="en-US" sz="2400" dirty="0" err="1">
                <a:effectLst/>
                <a:latin typeface="Times New Roman" panose="02020603050405020304" pitchFamily="18" charset="0"/>
                <a:ea typeface="Calibri" panose="020F0502020204030204" pitchFamily="34" charset="0"/>
              </a:rPr>
              <a:t>dhe</a:t>
            </a:r>
            <a:r>
              <a:rPr lang="en-US" sz="2400" dirty="0">
                <a:effectLst/>
                <a:latin typeface="Times New Roman" panose="02020603050405020304" pitchFamily="18" charset="0"/>
                <a:ea typeface="Calibri" panose="020F0502020204030204" pitchFamily="34" charset="0"/>
              </a:rPr>
              <a:t> S.S </a:t>
            </a:r>
            <a:r>
              <a:rPr lang="en-US" sz="2400" dirty="0" err="1">
                <a:effectLst/>
                <a:latin typeface="Times New Roman" panose="02020603050405020304" pitchFamily="18" charset="0"/>
                <a:ea typeface="Calibri" panose="020F0502020204030204" pitchFamily="34" charset="0"/>
              </a:rPr>
              <a:t>punonjës</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sigurie</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fortesë</a:t>
            </a:r>
            <a:r>
              <a:rPr lang="en-US" sz="2400" dirty="0">
                <a:latin typeface="Times New Roman" panose="02020603050405020304" pitchFamily="18" charset="0"/>
                <a:ea typeface="Calibri" panose="020F0502020204030204" pitchFamily="34" charset="0"/>
              </a:rPr>
              <a:t>.</a:t>
            </a:r>
          </a:p>
          <a:p>
            <a:pPr marL="0" marR="0" algn="just">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46665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3B263-D2D1-491E-AC21-01813AF49CB4}"/>
              </a:ext>
            </a:extLst>
          </p:cNvPr>
          <p:cNvSpPr>
            <a:spLocks noGrp="1"/>
          </p:cNvSpPr>
          <p:nvPr>
            <p:ph type="title"/>
          </p:nvPr>
        </p:nvSpPr>
        <p:spPr/>
        <p:txBody>
          <a:bodyPr/>
          <a:lstStyle/>
          <a:p>
            <a:pPr algn="ctr"/>
            <a:r>
              <a:rPr lang="en-US" dirty="0" err="1"/>
              <a:t>Gjykimi</a:t>
            </a:r>
            <a:r>
              <a:rPr lang="en-US" dirty="0"/>
              <a:t> / </a:t>
            </a:r>
            <a:r>
              <a:rPr lang="en-US" dirty="0" err="1"/>
              <a:t>provat</a:t>
            </a:r>
            <a:endParaRPr lang="en-US" dirty="0"/>
          </a:p>
        </p:txBody>
      </p:sp>
      <p:sp>
        <p:nvSpPr>
          <p:cNvPr id="3" name="Content Placeholder 2">
            <a:extLst>
              <a:ext uri="{FF2B5EF4-FFF2-40B4-BE49-F238E27FC236}">
                <a16:creationId xmlns:a16="http://schemas.microsoft.com/office/drawing/2014/main" id="{CC673A22-2BF7-471D-A822-0926A0A29F41}"/>
              </a:ext>
            </a:extLst>
          </p:cNvPr>
          <p:cNvSpPr>
            <a:spLocks noGrp="1"/>
          </p:cNvSpPr>
          <p:nvPr>
            <p:ph idx="1"/>
          </p:nvPr>
        </p:nvSpPr>
        <p:spPr/>
        <p:txBody>
          <a:bodyPr>
            <a:normAutofit fontScale="92500" lnSpcReduction="20000"/>
          </a:bodyPr>
          <a:lstStyle/>
          <a:p>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Kalllezuesja</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u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pyet</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nga</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avokatët</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dyshuarve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lidhje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situatën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familjare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seksuale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si</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eksperiencat</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seksuale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Ajo u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pyet</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edhe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deklaratën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ku</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thoshte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se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ishte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larguar</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me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shoqen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saj</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Bosnje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20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ditë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pas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ngjarjes</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marrë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pjesë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laborator</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artistik</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quajtur</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Seksi</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tranzicion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gn="just">
              <a:lnSpc>
                <a:spcPct val="107000"/>
              </a:lnSpc>
              <a:spcBef>
                <a:spcPts val="0"/>
              </a:spcBef>
              <a:spcAft>
                <a:spcPts val="800"/>
              </a:spcAft>
            </a:pP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dyshuarit</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deklaronin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se D.S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nuk</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qenë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prezent</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Ata,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deklaronin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se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vajza</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qenë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provokuese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gjatë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tërë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festës</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si</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për</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shkak</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veshjes</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ashtu</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edhe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sjelljes</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ata</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nuk</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kishin</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detyruar</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pinte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Ajo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madje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patur</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një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raport</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seksual</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me D.S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banjë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dhe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ia</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kishte</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treguar</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gjithë</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effectLst/>
                <a:latin typeface="Times New Roman" panose="02020603050405020304" pitchFamily="18" charset="0"/>
                <a:ea typeface="Calibri" panose="020F0502020204030204" pitchFamily="34" charset="0"/>
                <a:cs typeface="Times New Roman" panose="02020603050405020304" pitchFamily="18" charset="0"/>
              </a:rPr>
              <a:t>grupit</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399564447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57</TotalTime>
  <Words>3094</Words>
  <Application>Microsoft Office PowerPoint</Application>
  <PresentationFormat>Widescreen</PresentationFormat>
  <Paragraphs>72</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Century Gothic</vt:lpstr>
      <vt:lpstr>Times New Roman</vt:lpstr>
      <vt:lpstr>Wingdings 3</vt:lpstr>
      <vt:lpstr>Wisp</vt:lpstr>
      <vt:lpstr>Riviktimizimi (viktimizimi sekondar) sipas Gjykates Europiane te te Drejtave te Njeriut </vt:lpstr>
      <vt:lpstr>J&amp;L KUNDER ITALISE  27.05.2012 </vt:lpstr>
      <vt:lpstr>Faktet e çeshtjes</vt:lpstr>
      <vt:lpstr>Faktet e çeshtjes </vt:lpstr>
      <vt:lpstr>Faktet e çeshtjes</vt:lpstr>
      <vt:lpstr>Faktet e çeshtjes</vt:lpstr>
      <vt:lpstr>Hetimet paraprake </vt:lpstr>
      <vt:lpstr>Gjykimi / provat </vt:lpstr>
      <vt:lpstr>Gjykimi / provat</vt:lpstr>
      <vt:lpstr>Gjykimi / provat </vt:lpstr>
      <vt:lpstr>Vendimi i shkalles se pare</vt:lpstr>
      <vt:lpstr>Vendimi i shkalles se pare</vt:lpstr>
      <vt:lpstr>Gjykimi ne apel</vt:lpstr>
      <vt:lpstr>Gjykimi ne apel</vt:lpstr>
      <vt:lpstr>Gjykimi ne apel</vt:lpstr>
      <vt:lpstr>Vleresimi i GJEDNJ  Neni 8 </vt:lpstr>
      <vt:lpstr>Vleresimi i GJEDNJ neni 8</vt:lpstr>
      <vt:lpstr>Vleresimi i GJEDNJ  Neni 8</vt:lpstr>
      <vt:lpstr>Neni 8 Procedura e ndjekur </vt:lpstr>
      <vt:lpstr>Vleresimi i GJEDNJ  NENI 8 – e drejta nderkombetare</vt:lpstr>
      <vt:lpstr>Neni 8  Permbajtja e vendimeve gjyqesore</vt:lpstr>
      <vt:lpstr>Neni 8  Permbajtja e vendimeve gjyqesore</vt:lpstr>
      <vt:lpstr>Neni 8  Permbajtja e vendimeve gjyqesore</vt:lpstr>
      <vt:lpstr>Neni 8  Permbajtja e vendimeve gjyqesore</vt:lpstr>
      <vt:lpstr>Neni 8  Konkluzioni</vt:lpstr>
      <vt:lpstr>Faleminderit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ikacerja@gmail.com</dc:creator>
  <cp:lastModifiedBy>Erik Veizi</cp:lastModifiedBy>
  <cp:revision>52</cp:revision>
  <dcterms:created xsi:type="dcterms:W3CDTF">2022-01-11T19:19:35Z</dcterms:created>
  <dcterms:modified xsi:type="dcterms:W3CDTF">2023-10-29T16:40:19Z</dcterms:modified>
</cp:coreProperties>
</file>