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2"/>
  </p:notesMasterIdLst>
  <p:sldIdLst>
    <p:sldId id="256" r:id="rId2"/>
    <p:sldId id="257" r:id="rId3"/>
    <p:sldId id="261" r:id="rId4"/>
    <p:sldId id="263" r:id="rId5"/>
    <p:sldId id="265" r:id="rId6"/>
    <p:sldId id="266" r:id="rId7"/>
    <p:sldId id="267" r:id="rId8"/>
    <p:sldId id="281" r:id="rId9"/>
    <p:sldId id="268" r:id="rId10"/>
    <p:sldId id="269" r:id="rId11"/>
    <p:sldId id="288" r:id="rId12"/>
    <p:sldId id="282" r:id="rId13"/>
    <p:sldId id="283" r:id="rId14"/>
    <p:sldId id="284" r:id="rId15"/>
    <p:sldId id="285" r:id="rId16"/>
    <p:sldId id="286" r:id="rId17"/>
    <p:sldId id="287" r:id="rId18"/>
    <p:sldId id="289" r:id="rId19"/>
    <p:sldId id="290" r:id="rId20"/>
    <p:sldId id="291" r:id="rId21"/>
  </p:sldIdLst>
  <p:sldSz cx="9144000" cy="6858000" type="screen4x3"/>
  <p:notesSz cx="6858000" cy="9144000"/>
  <p:defaultTextStyle>
    <a:defPPr>
      <a:defRPr lang="sq-A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86" autoAdjust="0"/>
    <p:restoredTop sz="94675" autoAdjust="0"/>
  </p:normalViewPr>
  <p:slideViewPr>
    <p:cSldViewPr>
      <p:cViewPr varScale="1">
        <p:scale>
          <a:sx n="109" d="100"/>
          <a:sy n="109" d="100"/>
        </p:scale>
        <p:origin x="1584" y="114"/>
      </p:cViewPr>
      <p:guideLst>
        <p:guide orient="horz" pos="2160"/>
        <p:guide pos="2880"/>
      </p:guideLst>
    </p:cSldViewPr>
  </p:slideViewPr>
  <p:outlineViewPr>
    <p:cViewPr>
      <p:scale>
        <a:sx n="33" d="100"/>
        <a:sy n="33" d="100"/>
      </p:scale>
      <p:origin x="0" y="100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q-AL"/>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504881-1A98-4D54-8C97-C51A3B2152E0}" type="datetimeFigureOut">
              <a:rPr lang="sq-AL" smtClean="0"/>
              <a:t>2024-03-18</a:t>
            </a:fld>
            <a:endParaRPr lang="sq-A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q-A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q-A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54D68D-65E4-4D5E-9408-0F5C9CCE7096}" type="slidenum">
              <a:rPr lang="sq-AL" smtClean="0"/>
              <a:t>‹#›</a:t>
            </a:fld>
            <a:endParaRPr lang="sq-AL"/>
          </a:p>
        </p:txBody>
      </p:sp>
    </p:spTree>
    <p:extLst>
      <p:ext uri="{BB962C8B-B14F-4D97-AF65-F5344CB8AC3E}">
        <p14:creationId xmlns:p14="http://schemas.microsoft.com/office/powerpoint/2010/main" val="2157441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q-AL" dirty="0"/>
          </a:p>
        </p:txBody>
      </p:sp>
      <p:sp>
        <p:nvSpPr>
          <p:cNvPr id="4" name="Slide Number Placeholder 3"/>
          <p:cNvSpPr>
            <a:spLocks noGrp="1"/>
          </p:cNvSpPr>
          <p:nvPr>
            <p:ph type="sldNum" sz="quarter" idx="10"/>
          </p:nvPr>
        </p:nvSpPr>
        <p:spPr/>
        <p:txBody>
          <a:bodyPr/>
          <a:lstStyle/>
          <a:p>
            <a:fld id="{9154D68D-65E4-4D5E-9408-0F5C9CCE7096}" type="slidenum">
              <a:rPr lang="sq-AL" smtClean="0"/>
              <a:t>17</a:t>
            </a:fld>
            <a:endParaRPr lang="sq-AL"/>
          </a:p>
        </p:txBody>
      </p:sp>
    </p:spTree>
    <p:extLst>
      <p:ext uri="{BB962C8B-B14F-4D97-AF65-F5344CB8AC3E}">
        <p14:creationId xmlns:p14="http://schemas.microsoft.com/office/powerpoint/2010/main" val="3454958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02DB8FDA-EBE9-47AC-895F-2590A7DFD9DD}" type="datetimeFigureOut">
              <a:rPr lang="sq-AL" smtClean="0"/>
              <a:t>2024-03-18</a:t>
            </a:fld>
            <a:endParaRPr lang="sq-AL"/>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sq-AL"/>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E5427D7B-31EC-486B-8FC9-EB51DD41034C}" type="slidenum">
              <a:rPr lang="sq-AL" smtClean="0"/>
              <a:t>‹#›</a:t>
            </a:fld>
            <a:endParaRPr lang="sq-A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DB8FDA-EBE9-47AC-895F-2590A7DFD9DD}" type="datetimeFigureOut">
              <a:rPr lang="sq-AL" smtClean="0"/>
              <a:t>2024-03-18</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E5427D7B-31EC-486B-8FC9-EB51DD41034C}" type="slidenum">
              <a:rPr lang="sq-AL" smtClean="0"/>
              <a:t>‹#›</a:t>
            </a:fld>
            <a:endParaRPr lang="sq-A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DB8FDA-EBE9-47AC-895F-2590A7DFD9DD}" type="datetimeFigureOut">
              <a:rPr lang="sq-AL" smtClean="0"/>
              <a:t>2024-03-18</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E5427D7B-31EC-486B-8FC9-EB51DD41034C}" type="slidenum">
              <a:rPr lang="sq-AL" smtClean="0"/>
              <a:t>‹#›</a:t>
            </a:fld>
            <a:endParaRPr lang="sq-A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02DB8FDA-EBE9-47AC-895F-2590A7DFD9DD}" type="datetimeFigureOut">
              <a:rPr lang="sq-AL" smtClean="0"/>
              <a:t>2024-03-18</a:t>
            </a:fld>
            <a:endParaRPr lang="sq-AL"/>
          </a:p>
        </p:txBody>
      </p:sp>
      <p:sp>
        <p:nvSpPr>
          <p:cNvPr id="9" name="Slide Number Placeholder 8"/>
          <p:cNvSpPr>
            <a:spLocks noGrp="1"/>
          </p:cNvSpPr>
          <p:nvPr>
            <p:ph type="sldNum" sz="quarter" idx="15"/>
          </p:nvPr>
        </p:nvSpPr>
        <p:spPr/>
        <p:txBody>
          <a:bodyPr rtlCol="0"/>
          <a:lstStyle/>
          <a:p>
            <a:fld id="{E5427D7B-31EC-486B-8FC9-EB51DD41034C}" type="slidenum">
              <a:rPr lang="sq-AL" smtClean="0"/>
              <a:t>‹#›</a:t>
            </a:fld>
            <a:endParaRPr lang="sq-AL"/>
          </a:p>
        </p:txBody>
      </p:sp>
      <p:sp>
        <p:nvSpPr>
          <p:cNvPr id="10" name="Footer Placeholder 9"/>
          <p:cNvSpPr>
            <a:spLocks noGrp="1"/>
          </p:cNvSpPr>
          <p:nvPr>
            <p:ph type="ftr" sz="quarter" idx="16"/>
          </p:nvPr>
        </p:nvSpPr>
        <p:spPr/>
        <p:txBody>
          <a:bodyPr rtlCol="0"/>
          <a:lstStyle/>
          <a:p>
            <a:endParaRPr lang="sq-A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02DB8FDA-EBE9-47AC-895F-2590A7DFD9DD}" type="datetimeFigureOut">
              <a:rPr lang="sq-AL" smtClean="0"/>
              <a:t>2024-03-18</a:t>
            </a:fld>
            <a:endParaRPr lang="sq-AL"/>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sq-AL"/>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E5427D7B-31EC-486B-8FC9-EB51DD41034C}" type="slidenum">
              <a:rPr lang="sq-AL" smtClean="0"/>
              <a:t>‹#›</a:t>
            </a:fld>
            <a:endParaRPr lang="sq-A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2DB8FDA-EBE9-47AC-895F-2590A7DFD9DD}" type="datetimeFigureOut">
              <a:rPr lang="sq-AL" smtClean="0"/>
              <a:t>2024-03-18</a:t>
            </a:fld>
            <a:endParaRPr lang="sq-AL"/>
          </a:p>
        </p:txBody>
      </p:sp>
      <p:sp>
        <p:nvSpPr>
          <p:cNvPr id="6" name="Footer Placeholder 5"/>
          <p:cNvSpPr>
            <a:spLocks noGrp="1"/>
          </p:cNvSpPr>
          <p:nvPr>
            <p:ph type="ftr" sz="quarter" idx="11"/>
          </p:nvPr>
        </p:nvSpPr>
        <p:spPr/>
        <p:txBody>
          <a:bodyPr/>
          <a:lstStyle/>
          <a:p>
            <a:endParaRPr lang="sq-AL"/>
          </a:p>
        </p:txBody>
      </p:sp>
      <p:sp>
        <p:nvSpPr>
          <p:cNvPr id="7" name="Slide Number Placeholder 6"/>
          <p:cNvSpPr>
            <a:spLocks noGrp="1"/>
          </p:cNvSpPr>
          <p:nvPr>
            <p:ph type="sldNum" sz="quarter" idx="12"/>
          </p:nvPr>
        </p:nvSpPr>
        <p:spPr/>
        <p:txBody>
          <a:bodyPr/>
          <a:lstStyle/>
          <a:p>
            <a:fld id="{E5427D7B-31EC-486B-8FC9-EB51DD41034C}" type="slidenum">
              <a:rPr lang="sq-AL" smtClean="0"/>
              <a:t>‹#›</a:t>
            </a:fld>
            <a:endParaRPr lang="sq-AL"/>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2DB8FDA-EBE9-47AC-895F-2590A7DFD9DD}" type="datetimeFigureOut">
              <a:rPr lang="sq-AL" smtClean="0"/>
              <a:t>2024-03-18</a:t>
            </a:fld>
            <a:endParaRPr lang="sq-AL"/>
          </a:p>
        </p:txBody>
      </p:sp>
      <p:sp>
        <p:nvSpPr>
          <p:cNvPr id="8" name="Footer Placeholder 7"/>
          <p:cNvSpPr>
            <a:spLocks noGrp="1"/>
          </p:cNvSpPr>
          <p:nvPr>
            <p:ph type="ftr" sz="quarter" idx="11"/>
          </p:nvPr>
        </p:nvSpPr>
        <p:spPr/>
        <p:txBody>
          <a:bodyPr/>
          <a:lstStyle/>
          <a:p>
            <a:endParaRPr lang="sq-AL"/>
          </a:p>
        </p:txBody>
      </p:sp>
      <p:sp>
        <p:nvSpPr>
          <p:cNvPr id="9" name="Slide Number Placeholder 8"/>
          <p:cNvSpPr>
            <a:spLocks noGrp="1"/>
          </p:cNvSpPr>
          <p:nvPr>
            <p:ph type="sldNum" sz="quarter" idx="12"/>
          </p:nvPr>
        </p:nvSpPr>
        <p:spPr/>
        <p:txBody>
          <a:bodyPr/>
          <a:lstStyle/>
          <a:p>
            <a:fld id="{E5427D7B-31EC-486B-8FC9-EB51DD41034C}" type="slidenum">
              <a:rPr lang="sq-AL" smtClean="0"/>
              <a:t>‹#›</a:t>
            </a:fld>
            <a:endParaRPr lang="sq-AL"/>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02DB8FDA-EBE9-47AC-895F-2590A7DFD9DD}" type="datetimeFigureOut">
              <a:rPr lang="sq-AL" smtClean="0"/>
              <a:t>2024-03-18</a:t>
            </a:fld>
            <a:endParaRPr lang="sq-AL"/>
          </a:p>
        </p:txBody>
      </p:sp>
      <p:sp>
        <p:nvSpPr>
          <p:cNvPr id="7" name="Slide Number Placeholder 6"/>
          <p:cNvSpPr>
            <a:spLocks noGrp="1"/>
          </p:cNvSpPr>
          <p:nvPr>
            <p:ph type="sldNum" sz="quarter" idx="11"/>
          </p:nvPr>
        </p:nvSpPr>
        <p:spPr/>
        <p:txBody>
          <a:bodyPr rtlCol="0"/>
          <a:lstStyle/>
          <a:p>
            <a:fld id="{E5427D7B-31EC-486B-8FC9-EB51DD41034C}" type="slidenum">
              <a:rPr lang="sq-AL" smtClean="0"/>
              <a:t>‹#›</a:t>
            </a:fld>
            <a:endParaRPr lang="sq-AL"/>
          </a:p>
        </p:txBody>
      </p:sp>
      <p:sp>
        <p:nvSpPr>
          <p:cNvPr id="8" name="Footer Placeholder 7"/>
          <p:cNvSpPr>
            <a:spLocks noGrp="1"/>
          </p:cNvSpPr>
          <p:nvPr>
            <p:ph type="ftr" sz="quarter" idx="12"/>
          </p:nvPr>
        </p:nvSpPr>
        <p:spPr/>
        <p:txBody>
          <a:bodyPr rtlCol="0"/>
          <a:lstStyle/>
          <a:p>
            <a:endParaRPr lang="sq-A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DB8FDA-EBE9-47AC-895F-2590A7DFD9DD}" type="datetimeFigureOut">
              <a:rPr lang="sq-AL" smtClean="0"/>
              <a:t>2024-03-18</a:t>
            </a:fld>
            <a:endParaRPr lang="sq-AL"/>
          </a:p>
        </p:txBody>
      </p:sp>
      <p:sp>
        <p:nvSpPr>
          <p:cNvPr id="3" name="Footer Placeholder 2"/>
          <p:cNvSpPr>
            <a:spLocks noGrp="1"/>
          </p:cNvSpPr>
          <p:nvPr>
            <p:ph type="ftr" sz="quarter" idx="11"/>
          </p:nvPr>
        </p:nvSpPr>
        <p:spPr/>
        <p:txBody>
          <a:bodyPr/>
          <a:lstStyle/>
          <a:p>
            <a:endParaRPr lang="sq-AL"/>
          </a:p>
        </p:txBody>
      </p:sp>
      <p:sp>
        <p:nvSpPr>
          <p:cNvPr id="4" name="Slide Number Placeholder 3"/>
          <p:cNvSpPr>
            <a:spLocks noGrp="1"/>
          </p:cNvSpPr>
          <p:nvPr>
            <p:ph type="sldNum" sz="quarter" idx="12"/>
          </p:nvPr>
        </p:nvSpPr>
        <p:spPr/>
        <p:txBody>
          <a:bodyPr/>
          <a:lstStyle/>
          <a:p>
            <a:fld id="{E5427D7B-31EC-486B-8FC9-EB51DD41034C}" type="slidenum">
              <a:rPr lang="sq-AL" smtClean="0"/>
              <a:t>‹#›</a:t>
            </a:fld>
            <a:endParaRPr lang="sq-A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02DB8FDA-EBE9-47AC-895F-2590A7DFD9DD}" type="datetimeFigureOut">
              <a:rPr lang="sq-AL" smtClean="0"/>
              <a:t>2024-03-18</a:t>
            </a:fld>
            <a:endParaRPr lang="sq-AL"/>
          </a:p>
        </p:txBody>
      </p:sp>
      <p:sp>
        <p:nvSpPr>
          <p:cNvPr id="22" name="Slide Number Placeholder 21"/>
          <p:cNvSpPr>
            <a:spLocks noGrp="1"/>
          </p:cNvSpPr>
          <p:nvPr>
            <p:ph type="sldNum" sz="quarter" idx="15"/>
          </p:nvPr>
        </p:nvSpPr>
        <p:spPr/>
        <p:txBody>
          <a:bodyPr rtlCol="0"/>
          <a:lstStyle/>
          <a:p>
            <a:fld id="{E5427D7B-31EC-486B-8FC9-EB51DD41034C}" type="slidenum">
              <a:rPr lang="sq-AL" smtClean="0"/>
              <a:t>‹#›</a:t>
            </a:fld>
            <a:endParaRPr lang="sq-AL"/>
          </a:p>
        </p:txBody>
      </p:sp>
      <p:sp>
        <p:nvSpPr>
          <p:cNvPr id="23" name="Footer Placeholder 22"/>
          <p:cNvSpPr>
            <a:spLocks noGrp="1"/>
          </p:cNvSpPr>
          <p:nvPr>
            <p:ph type="ftr" sz="quarter" idx="16"/>
          </p:nvPr>
        </p:nvSpPr>
        <p:spPr/>
        <p:txBody>
          <a:bodyPr rtlCol="0"/>
          <a:lstStyle/>
          <a:p>
            <a:endParaRPr lang="sq-A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02DB8FDA-EBE9-47AC-895F-2590A7DFD9DD}" type="datetimeFigureOut">
              <a:rPr lang="sq-AL" smtClean="0"/>
              <a:t>2024-03-18</a:t>
            </a:fld>
            <a:endParaRPr lang="sq-AL"/>
          </a:p>
        </p:txBody>
      </p:sp>
      <p:sp>
        <p:nvSpPr>
          <p:cNvPr id="18" name="Slide Number Placeholder 17"/>
          <p:cNvSpPr>
            <a:spLocks noGrp="1"/>
          </p:cNvSpPr>
          <p:nvPr>
            <p:ph type="sldNum" sz="quarter" idx="11"/>
          </p:nvPr>
        </p:nvSpPr>
        <p:spPr/>
        <p:txBody>
          <a:bodyPr rtlCol="0"/>
          <a:lstStyle/>
          <a:p>
            <a:fld id="{E5427D7B-31EC-486B-8FC9-EB51DD41034C}" type="slidenum">
              <a:rPr lang="sq-AL" smtClean="0"/>
              <a:t>‹#›</a:t>
            </a:fld>
            <a:endParaRPr lang="sq-AL"/>
          </a:p>
        </p:txBody>
      </p:sp>
      <p:sp>
        <p:nvSpPr>
          <p:cNvPr id="21" name="Footer Placeholder 20"/>
          <p:cNvSpPr>
            <a:spLocks noGrp="1"/>
          </p:cNvSpPr>
          <p:nvPr>
            <p:ph type="ftr" sz="quarter" idx="12"/>
          </p:nvPr>
        </p:nvSpPr>
        <p:spPr/>
        <p:txBody>
          <a:bodyPr rtlCol="0"/>
          <a:lstStyle/>
          <a:p>
            <a:endParaRPr lang="sq-A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2DB8FDA-EBE9-47AC-895F-2590A7DFD9DD}" type="datetimeFigureOut">
              <a:rPr lang="sq-AL" smtClean="0"/>
              <a:t>2024-03-18</a:t>
            </a:fld>
            <a:endParaRPr lang="sq-AL"/>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sq-AL"/>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5427D7B-31EC-486B-8FC9-EB51DD41034C}" type="slidenum">
              <a:rPr lang="sq-AL" smtClean="0"/>
              <a:t>‹#›</a:t>
            </a:fld>
            <a:endParaRPr lang="sq-AL"/>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762000"/>
            <a:ext cx="7772400" cy="2133600"/>
          </a:xfrm>
        </p:spPr>
        <p:txBody>
          <a:bodyPr>
            <a:normAutofit fontScale="90000"/>
          </a:bodyPr>
          <a:lstStyle/>
          <a:p>
            <a:pPr algn="ct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err="1" smtClean="0">
                <a:latin typeface="Times New Roman" pitchFamily="18" charset="0"/>
                <a:cs typeface="Times New Roman" pitchFamily="18" charset="0"/>
              </a:rPr>
              <a:t>diskutimet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qe</a:t>
            </a:r>
            <a:r>
              <a:rPr lang="en-US" sz="2800" dirty="0" smtClean="0">
                <a:latin typeface="Times New Roman" pitchFamily="18" charset="0"/>
                <a:cs typeface="Times New Roman" pitchFamily="18" charset="0"/>
              </a:rPr>
              <a:t> do </a:t>
            </a:r>
            <a:r>
              <a:rPr lang="en-US" sz="2800" dirty="0" err="1" smtClean="0">
                <a:latin typeface="Times New Roman" pitchFamily="18" charset="0"/>
                <a:cs typeface="Times New Roman" pitchFamily="18" charset="0"/>
              </a:rPr>
              <a:t>te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ngrihen</a:t>
            </a:r>
            <a:r>
              <a:rPr lang="en-US" sz="2800" dirty="0" smtClean="0">
                <a:latin typeface="Times New Roman" pitchFamily="18" charset="0"/>
                <a:cs typeface="Times New Roman" pitchFamily="18" charset="0"/>
              </a:rPr>
              <a:t> sipas </a:t>
            </a:r>
            <a:r>
              <a:rPr lang="en-US" sz="2800" dirty="0" err="1" smtClean="0">
                <a:latin typeface="Times New Roman" pitchFamily="18" charset="0"/>
                <a:cs typeface="Times New Roman" pitchFamily="18" charset="0"/>
              </a:rPr>
              <a:t>axhendës</a:t>
            </a:r>
            <a:r>
              <a:rPr lang="en-US" sz="2800" dirty="0" smtClean="0">
                <a:latin typeface="Times New Roman" pitchFamily="18" charset="0"/>
                <a:cs typeface="Times New Roman" pitchFamily="18" charset="0"/>
              </a:rPr>
              <a:t> së </a:t>
            </a:r>
            <a:r>
              <a:rPr lang="en-US" sz="2800" dirty="0" err="1" smtClean="0">
                <a:latin typeface="Times New Roman" pitchFamily="18" charset="0"/>
                <a:cs typeface="Times New Roman" pitchFamily="18" charset="0"/>
              </a:rPr>
              <a:t>miratuar</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a:t>
            </a:r>
            <a:r>
              <a:rPr lang="sq-AL" sz="1800" dirty="0" smtClean="0"/>
              <a:t> </a:t>
            </a:r>
            <a:r>
              <a:rPr lang="sq-AL" sz="2200" dirty="0"/>
              <a:t>"Rrethi i trashëgimtarëve të domosdoshëm testamentarë", </a:t>
            </a:r>
            <a:r>
              <a:rPr lang="en-US" sz="2200" dirty="0" smtClean="0"/>
              <a:t/>
            </a:r>
            <a:br>
              <a:rPr lang="en-US" sz="2200" dirty="0" smtClean="0"/>
            </a:br>
            <a:r>
              <a:rPr lang="sq-AL" sz="2200" dirty="0" smtClean="0"/>
              <a:t>praktika </a:t>
            </a:r>
            <a:r>
              <a:rPr lang="sq-AL" sz="2200" dirty="0"/>
              <a:t>ligjore dhe qëndrimet ndryshe </a:t>
            </a:r>
            <a:r>
              <a:rPr lang="en-US" sz="2200" dirty="0" smtClean="0"/>
              <a:t/>
            </a:r>
            <a:br>
              <a:rPr lang="en-US" sz="2200" dirty="0" smtClean="0"/>
            </a:br>
            <a:r>
              <a:rPr lang="sq-AL" sz="2200" dirty="0" smtClean="0"/>
              <a:t>neni </a:t>
            </a:r>
            <a:r>
              <a:rPr lang="en-US" sz="2200" dirty="0" smtClean="0"/>
              <a:t>361, </a:t>
            </a:r>
            <a:r>
              <a:rPr lang="sq-AL" sz="2200" dirty="0" smtClean="0"/>
              <a:t>374</a:t>
            </a:r>
            <a:r>
              <a:rPr lang="sq-AL" sz="2200" dirty="0"/>
              <a:t>, 377 dhe 384 të KC.</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sq-AL" sz="2000" dirty="0" smtClean="0">
                <a:latin typeface="Times New Roman" panose="02020603050405020304" pitchFamily="18" charset="0"/>
                <a:cs typeface="Times New Roman" panose="02020603050405020304" pitchFamily="18" charset="0"/>
              </a:rPr>
              <a:t/>
            </a:r>
            <a:br>
              <a:rPr lang="sq-AL" sz="2000" dirty="0" smtClean="0">
                <a:latin typeface="Times New Roman" panose="02020603050405020304" pitchFamily="18" charset="0"/>
                <a:cs typeface="Times New Roman" panose="02020603050405020304" pitchFamily="18" charset="0"/>
              </a:rPr>
            </a:br>
            <a:endParaRPr lang="sq-AL" sz="2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4191000" y="4953000"/>
            <a:ext cx="4191000" cy="1447800"/>
          </a:xfrm>
        </p:spPr>
        <p:txBody>
          <a:bodyPr>
            <a:normAutofit/>
          </a:bodyPr>
          <a:lstStyle/>
          <a:p>
            <a:endParaRPr lang="en-US" sz="1600" b="1" dirty="0" smtClean="0">
              <a:solidFill>
                <a:prstClr val="black"/>
              </a:solidFill>
              <a:ea typeface="+mj-ea"/>
              <a:cs typeface="+mj-cs"/>
            </a:endParaRPr>
          </a:p>
          <a:p>
            <a:r>
              <a:rPr lang="en-US" sz="1600" dirty="0" smtClean="0">
                <a:solidFill>
                  <a:prstClr val="black"/>
                </a:solidFill>
                <a:ea typeface="+mj-ea"/>
                <a:cs typeface="+mj-cs"/>
              </a:rPr>
              <a:t>  </a:t>
            </a:r>
            <a:r>
              <a:rPr lang="en-US" sz="1600" dirty="0" err="1" smtClean="0">
                <a:solidFill>
                  <a:prstClr val="black"/>
                </a:solidFill>
                <a:ea typeface="+mj-ea"/>
                <a:cs typeface="+mj-cs"/>
              </a:rPr>
              <a:t>Përgatitur</a:t>
            </a:r>
            <a:r>
              <a:rPr lang="en-US" sz="1600" dirty="0" smtClean="0">
                <a:solidFill>
                  <a:prstClr val="black"/>
                </a:solidFill>
                <a:ea typeface="+mj-ea"/>
                <a:cs typeface="+mj-cs"/>
              </a:rPr>
              <a:t>  nga av. Arben A. Hakani</a:t>
            </a:r>
            <a:endParaRPr lang="sq-AL" dirty="0"/>
          </a:p>
        </p:txBody>
      </p:sp>
    </p:spTree>
    <p:extLst>
      <p:ext uri="{BB962C8B-B14F-4D97-AF65-F5344CB8AC3E}">
        <p14:creationId xmlns:p14="http://schemas.microsoft.com/office/powerpoint/2010/main" val="4737426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90600"/>
            <a:ext cx="7467600" cy="5483352"/>
          </a:xfrm>
        </p:spPr>
        <p:txBody>
          <a:bodyPr>
            <a:normAutofit lnSpcReduction="10000"/>
          </a:bodyPr>
          <a:lstStyle/>
          <a:p>
            <a:pPr algn="just"/>
            <a:endParaRPr lang="sq-AL" sz="1700" dirty="0">
              <a:latin typeface="Times New Roman" pitchFamily="18" charset="0"/>
              <a:cs typeface="Times New Roman" pitchFamily="18" charset="0"/>
            </a:endParaRPr>
          </a:p>
          <a:p>
            <a:pPr marL="0" indent="0" algn="ctr">
              <a:buNone/>
            </a:pPr>
            <a:r>
              <a:rPr lang="sq-AL" sz="1400" b="1" dirty="0"/>
              <a:t>A është i justifikuara në aspektin juridik, logjik e shoqëror përjashtimi i bashkëshortit nga rrethi i trashëgimtarëve testamentar, neni </a:t>
            </a:r>
            <a:r>
              <a:rPr lang="sq-AL" sz="1400" b="1" dirty="0" smtClean="0"/>
              <a:t>377</a:t>
            </a:r>
            <a:r>
              <a:rPr lang="en-US" sz="1400" b="1" dirty="0" smtClean="0"/>
              <a:t> KC</a:t>
            </a:r>
            <a:r>
              <a:rPr lang="sq-AL" sz="1400" b="1" dirty="0" smtClean="0"/>
              <a:t>. </a:t>
            </a:r>
            <a:r>
              <a:rPr lang="en-US" sz="1400" b="1" dirty="0" smtClean="0"/>
              <a:t> </a:t>
            </a:r>
          </a:p>
          <a:p>
            <a:pPr marL="0" indent="0" algn="ctr">
              <a:buNone/>
            </a:pPr>
            <a:r>
              <a:rPr lang="en-US" sz="1400" b="1" dirty="0" smtClean="0"/>
              <a:t>A </a:t>
            </a:r>
            <a:r>
              <a:rPr lang="en-US" sz="1400" b="1" dirty="0" err="1" smtClean="0"/>
              <a:t>mbrohet</a:t>
            </a:r>
            <a:r>
              <a:rPr lang="en-US" sz="1400" b="1" dirty="0" smtClean="0"/>
              <a:t> </a:t>
            </a:r>
            <a:r>
              <a:rPr lang="en-US" sz="1400" b="1" dirty="0" err="1" smtClean="0"/>
              <a:t>ky</a:t>
            </a:r>
            <a:r>
              <a:rPr lang="en-US" sz="1400" b="1" dirty="0" smtClean="0"/>
              <a:t> </a:t>
            </a:r>
            <a:r>
              <a:rPr lang="en-US" sz="1400" b="1" dirty="0" err="1" smtClean="0"/>
              <a:t>trashëgimtar</a:t>
            </a:r>
            <a:r>
              <a:rPr lang="en-US" sz="1400" b="1" dirty="0" smtClean="0"/>
              <a:t> I </a:t>
            </a:r>
            <a:r>
              <a:rPr lang="en-US" sz="1400" b="1" dirty="0" err="1" smtClean="0"/>
              <a:t>radhës</a:t>
            </a:r>
            <a:r>
              <a:rPr lang="en-US" sz="1400" b="1" dirty="0" smtClean="0"/>
              <a:t> </a:t>
            </a:r>
            <a:r>
              <a:rPr lang="en-US" sz="1400" b="1" dirty="0" err="1" smtClean="0"/>
              <a:t>së</a:t>
            </a:r>
            <a:r>
              <a:rPr lang="en-US" sz="1400" b="1" dirty="0" smtClean="0"/>
              <a:t> </a:t>
            </a:r>
            <a:r>
              <a:rPr lang="en-US" sz="1400" b="1" dirty="0" err="1" smtClean="0"/>
              <a:t>parë</a:t>
            </a:r>
            <a:r>
              <a:rPr lang="en-US" sz="1400" b="1" dirty="0" smtClean="0"/>
              <a:t> </a:t>
            </a:r>
            <a:r>
              <a:rPr lang="en-US" sz="1400" b="1" dirty="0" err="1" smtClean="0"/>
              <a:t>që</a:t>
            </a:r>
            <a:r>
              <a:rPr lang="en-US" sz="1400" b="1" dirty="0" smtClean="0"/>
              <a:t> </a:t>
            </a:r>
            <a:r>
              <a:rPr lang="en-US" sz="1400" b="1" dirty="0" err="1" smtClean="0"/>
              <a:t>zbret</a:t>
            </a:r>
            <a:r>
              <a:rPr lang="en-US" sz="1400" b="1" dirty="0" smtClean="0"/>
              <a:t> </a:t>
            </a:r>
            <a:r>
              <a:rPr lang="en-US" sz="1400" b="1" dirty="0" err="1" smtClean="0"/>
              <a:t>deri</a:t>
            </a:r>
            <a:r>
              <a:rPr lang="en-US" sz="1400" b="1" dirty="0" smtClean="0"/>
              <a:t> </a:t>
            </a:r>
            <a:r>
              <a:rPr lang="en-US" sz="1400" b="1" dirty="0" err="1" smtClean="0"/>
              <a:t>në</a:t>
            </a:r>
            <a:r>
              <a:rPr lang="en-US" sz="1400" b="1" dirty="0" smtClean="0"/>
              <a:t> </a:t>
            </a:r>
            <a:r>
              <a:rPr lang="en-US" sz="1400" b="1" dirty="0" err="1" smtClean="0"/>
              <a:t>rradhën</a:t>
            </a:r>
            <a:r>
              <a:rPr lang="en-US" sz="1400" b="1" dirty="0" smtClean="0"/>
              <a:t> e </a:t>
            </a:r>
            <a:r>
              <a:rPr lang="en-US" sz="1400" b="1" dirty="0" err="1" smtClean="0"/>
              <a:t>tretë</a:t>
            </a:r>
            <a:r>
              <a:rPr lang="en-US" sz="1400" b="1" dirty="0" smtClean="0"/>
              <a:t> </a:t>
            </a:r>
            <a:r>
              <a:rPr lang="en-US" sz="1400" b="1" dirty="0" err="1" smtClean="0"/>
              <a:t>të</a:t>
            </a:r>
            <a:r>
              <a:rPr lang="en-US" sz="1400" b="1" dirty="0" smtClean="0"/>
              <a:t> </a:t>
            </a:r>
            <a:r>
              <a:rPr lang="en-US" sz="1400" b="1" dirty="0" err="1" smtClean="0"/>
              <a:t>trashëgimisë</a:t>
            </a:r>
            <a:r>
              <a:rPr lang="en-US" sz="1400" b="1" dirty="0" smtClean="0"/>
              <a:t> </a:t>
            </a:r>
            <a:r>
              <a:rPr lang="en-US" sz="1400" b="1" dirty="0" err="1" smtClean="0"/>
              <a:t>nga</a:t>
            </a:r>
            <a:r>
              <a:rPr lang="en-US" sz="1400" b="1" dirty="0" smtClean="0"/>
              <a:t> </a:t>
            </a:r>
            <a:r>
              <a:rPr lang="en-US" sz="1400" b="1" dirty="0" err="1" smtClean="0"/>
              <a:t>përjashtimi</a:t>
            </a:r>
            <a:r>
              <a:rPr lang="en-US" sz="1400" b="1" dirty="0" smtClean="0"/>
              <a:t> </a:t>
            </a:r>
            <a:r>
              <a:rPr lang="en-US" sz="1400" b="1" dirty="0" err="1" smtClean="0"/>
              <a:t>si</a:t>
            </a:r>
            <a:r>
              <a:rPr lang="en-US" sz="1400" b="1" dirty="0" smtClean="0"/>
              <a:t> </a:t>
            </a:r>
            <a:r>
              <a:rPr lang="en-US" sz="1400" b="1" dirty="0" err="1" smtClean="0"/>
              <a:t>trashëgimtar</a:t>
            </a:r>
            <a:r>
              <a:rPr lang="en-US" sz="1400" b="1" dirty="0" smtClean="0"/>
              <a:t> I </a:t>
            </a:r>
            <a:r>
              <a:rPr lang="en-US" sz="1400" b="1" dirty="0" err="1" smtClean="0"/>
              <a:t>domosdoshëm</a:t>
            </a:r>
            <a:r>
              <a:rPr lang="en-US" sz="1400" b="1" dirty="0" smtClean="0"/>
              <a:t> </a:t>
            </a:r>
            <a:r>
              <a:rPr lang="en-US" sz="1400" b="1" dirty="0" err="1" smtClean="0"/>
              <a:t>testamentar</a:t>
            </a:r>
            <a:r>
              <a:rPr lang="en-US" sz="1400" b="1" dirty="0" smtClean="0"/>
              <a:t>?</a:t>
            </a:r>
            <a:endParaRPr lang="sq-AL" sz="1400" dirty="0"/>
          </a:p>
          <a:p>
            <a:r>
              <a:rPr lang="sq-AL" sz="1400" dirty="0"/>
              <a:t>   </a:t>
            </a:r>
            <a:r>
              <a:rPr lang="en-US" sz="1400" dirty="0" smtClean="0"/>
              <a:t>  </a:t>
            </a:r>
            <a:r>
              <a:rPr lang="sq-AL" sz="1400" dirty="0" smtClean="0"/>
              <a:t>Ndryshimet </a:t>
            </a:r>
            <a:r>
              <a:rPr lang="sq-AL" sz="1400" dirty="0"/>
              <a:t>që solli kodi civil i vitit 1994 kryesisht për trashëgimtarin e posaçëm </a:t>
            </a:r>
            <a:r>
              <a:rPr lang="sq-AL" sz="1400" dirty="0" smtClean="0"/>
              <a:t>bashkëshort</a:t>
            </a:r>
            <a:r>
              <a:rPr lang="en-US" sz="1400" dirty="0" smtClean="0"/>
              <a:t>, </a:t>
            </a:r>
            <a:r>
              <a:rPr lang="sq-AL" sz="1400" dirty="0" smtClean="0"/>
              <a:t>e kanë origjinën </a:t>
            </a:r>
            <a:r>
              <a:rPr lang="en-US" sz="1400" dirty="0" err="1" smtClean="0"/>
              <a:t>tek</a:t>
            </a:r>
            <a:r>
              <a:rPr lang="en-US" sz="1400" dirty="0" smtClean="0"/>
              <a:t> </a:t>
            </a:r>
            <a:r>
              <a:rPr lang="sq-AL" sz="1400" dirty="0" smtClean="0"/>
              <a:t>Kodi </a:t>
            </a:r>
            <a:r>
              <a:rPr lang="sq-AL" sz="1400" dirty="0"/>
              <a:t>Civil i vitit 1929, dhe u perfeksionuan </a:t>
            </a:r>
            <a:r>
              <a:rPr lang="en-US" sz="1400" dirty="0" err="1" smtClean="0"/>
              <a:t>më</a:t>
            </a:r>
            <a:r>
              <a:rPr lang="en-US" sz="1400" dirty="0" smtClean="0"/>
              <a:t> </a:t>
            </a:r>
            <a:r>
              <a:rPr lang="en-US" sz="1400" dirty="0" err="1" smtClean="0"/>
              <a:t>tej</a:t>
            </a:r>
            <a:r>
              <a:rPr lang="en-US" sz="1400" dirty="0" smtClean="0"/>
              <a:t> </a:t>
            </a:r>
            <a:r>
              <a:rPr lang="en-US" sz="1400" dirty="0" err="1" smtClean="0"/>
              <a:t>tek</a:t>
            </a:r>
            <a:r>
              <a:rPr lang="en-US" sz="1400" dirty="0" smtClean="0"/>
              <a:t> </a:t>
            </a:r>
            <a:r>
              <a:rPr lang="sq-AL" sz="1400" dirty="0" smtClean="0"/>
              <a:t>Kodi </a:t>
            </a:r>
            <a:r>
              <a:rPr lang="sq-AL" sz="1400" dirty="0"/>
              <a:t>i Familjes në vitin </a:t>
            </a:r>
            <a:r>
              <a:rPr lang="sq-AL" sz="1400" dirty="0" smtClean="0"/>
              <a:t>2003</a:t>
            </a:r>
            <a:r>
              <a:rPr lang="en-US" sz="1400" dirty="0" smtClean="0"/>
              <a:t> I </a:t>
            </a:r>
            <a:r>
              <a:rPr lang="en-US" sz="1400" dirty="0" err="1" smtClean="0"/>
              <a:t>cili</a:t>
            </a:r>
            <a:r>
              <a:rPr lang="en-US" sz="1400" dirty="0" smtClean="0"/>
              <a:t> </a:t>
            </a:r>
            <a:r>
              <a:rPr lang="en-US" sz="1400" dirty="0" err="1" smtClean="0"/>
              <a:t>legalizoj</a:t>
            </a:r>
            <a:r>
              <a:rPr lang="en-US" sz="1400" dirty="0" smtClean="0"/>
              <a:t> </a:t>
            </a:r>
            <a:r>
              <a:rPr lang="en-US" sz="1400" dirty="0" err="1" smtClean="0"/>
              <a:t>bashkëjetesën</a:t>
            </a:r>
            <a:r>
              <a:rPr lang="en-US" sz="1400" dirty="0" smtClean="0"/>
              <a:t> pa </a:t>
            </a:r>
            <a:r>
              <a:rPr lang="en-US" sz="1400" dirty="0" err="1" smtClean="0"/>
              <a:t>martesë</a:t>
            </a:r>
            <a:r>
              <a:rPr lang="sq-AL" sz="1400" dirty="0" smtClean="0"/>
              <a:t>. </a:t>
            </a:r>
            <a:r>
              <a:rPr lang="sq-AL" sz="1400" dirty="0"/>
              <a:t>Sipas studimeve </a:t>
            </a:r>
            <a:r>
              <a:rPr lang="sq-AL" sz="1400" dirty="0" smtClean="0"/>
              <a:t>mbi </a:t>
            </a:r>
            <a:r>
              <a:rPr lang="sq-AL" sz="1400" dirty="0"/>
              <a:t>dukuritë shoqërore rreth </a:t>
            </a:r>
            <a:r>
              <a:rPr lang="sq-AL" sz="1400" dirty="0" smtClean="0"/>
              <a:t>martesës</a:t>
            </a:r>
            <a:r>
              <a:rPr lang="en-US" sz="1400" dirty="0" smtClean="0"/>
              <a:t> </a:t>
            </a:r>
            <a:r>
              <a:rPr lang="en-US" sz="1400" dirty="0" err="1" smtClean="0"/>
              <a:t>ligjore</a:t>
            </a:r>
            <a:r>
              <a:rPr lang="en-US" sz="1400" dirty="0" smtClean="0"/>
              <a:t> </a:t>
            </a:r>
            <a:r>
              <a:rPr lang="en-US" sz="1400" dirty="0" err="1" smtClean="0"/>
              <a:t>në</a:t>
            </a:r>
            <a:r>
              <a:rPr lang="en-US" sz="1400" dirty="0" smtClean="0"/>
              <a:t> </a:t>
            </a:r>
            <a:r>
              <a:rPr lang="sq-AL" sz="1400" dirty="0" err="1" smtClean="0"/>
              <a:t>kët</a:t>
            </a:r>
            <a:r>
              <a:rPr lang="en-US" sz="1400" dirty="0" smtClean="0"/>
              <a:t>ë</a:t>
            </a:r>
            <a:r>
              <a:rPr lang="sq-AL" sz="1400" dirty="0" smtClean="0"/>
              <a:t> mijëvjeçar</a:t>
            </a:r>
            <a:r>
              <a:rPr lang="en-US" sz="1400" dirty="0" smtClean="0"/>
              <a:t> </a:t>
            </a:r>
            <a:r>
              <a:rPr lang="sq-AL" sz="1400" dirty="0" smtClean="0"/>
              <a:t>të tretë, </a:t>
            </a:r>
            <a:r>
              <a:rPr lang="en-US" sz="1400" dirty="0" err="1" smtClean="0"/>
              <a:t>kan</a:t>
            </a:r>
            <a:r>
              <a:rPr lang="sq-AL" sz="1400" dirty="0" smtClean="0"/>
              <a:t>ë </a:t>
            </a:r>
            <a:r>
              <a:rPr lang="sq-AL" sz="1400" dirty="0"/>
              <a:t>arritur në përfundim se </a:t>
            </a:r>
            <a:r>
              <a:rPr lang="en-US" sz="1400" dirty="0" err="1" smtClean="0"/>
              <a:t>kjo</a:t>
            </a:r>
            <a:r>
              <a:rPr lang="en-US" sz="1400" dirty="0" smtClean="0"/>
              <a:t> </a:t>
            </a:r>
            <a:r>
              <a:rPr lang="sq-AL" sz="1400" dirty="0"/>
              <a:t>marrëdhënia </a:t>
            </a:r>
            <a:r>
              <a:rPr lang="en-US" sz="1400" dirty="0" smtClean="0"/>
              <a:t>(</a:t>
            </a:r>
            <a:r>
              <a:rPr lang="sq-AL" sz="1400" dirty="0" smtClean="0"/>
              <a:t>çift </a:t>
            </a:r>
            <a:r>
              <a:rPr lang="sq-AL" sz="1400" dirty="0"/>
              <a:t>me sekse të </a:t>
            </a:r>
            <a:r>
              <a:rPr lang="sq-AL" sz="1400" dirty="0" smtClean="0"/>
              <a:t>kundërt</a:t>
            </a:r>
            <a:r>
              <a:rPr lang="en-US" sz="1400" dirty="0" smtClean="0"/>
              <a:t>)</a:t>
            </a:r>
            <a:r>
              <a:rPr lang="sq-AL" sz="1400" dirty="0" smtClean="0"/>
              <a:t> </a:t>
            </a:r>
            <a:r>
              <a:rPr lang="en-US" sz="1400" dirty="0" smtClean="0"/>
              <a:t>me </a:t>
            </a:r>
            <a:r>
              <a:rPr lang="en-US" sz="1400" dirty="0" err="1" smtClean="0"/>
              <a:t>akt</a:t>
            </a:r>
            <a:r>
              <a:rPr lang="en-US" sz="1400" dirty="0"/>
              <a:t> </a:t>
            </a:r>
            <a:r>
              <a:rPr lang="en-US" sz="1400" dirty="0" err="1" smtClean="0"/>
              <a:t>juridik</a:t>
            </a:r>
            <a:r>
              <a:rPr lang="en-US" sz="1400" dirty="0" smtClean="0"/>
              <a:t> </a:t>
            </a:r>
            <a:r>
              <a:rPr lang="sq-AL" sz="1400" dirty="0" smtClean="0"/>
              <a:t>është </a:t>
            </a:r>
            <a:r>
              <a:rPr lang="sq-AL" sz="1400" dirty="0"/>
              <a:t>dobësuar ndjeshëm, kjo provohet dhe nga statistikat </a:t>
            </a:r>
            <a:r>
              <a:rPr lang="en-US" sz="1400" dirty="0" smtClean="0"/>
              <a:t>e </a:t>
            </a:r>
            <a:r>
              <a:rPr lang="en-US" sz="1400" dirty="0" err="1" smtClean="0"/>
              <a:t>martesave</a:t>
            </a:r>
            <a:r>
              <a:rPr lang="en-US" sz="1400" dirty="0" smtClean="0"/>
              <a:t> </a:t>
            </a:r>
            <a:r>
              <a:rPr lang="en-US" sz="1400" dirty="0" err="1" smtClean="0"/>
              <a:t>ligjore</a:t>
            </a:r>
            <a:r>
              <a:rPr lang="en-US" sz="1400" dirty="0" smtClean="0"/>
              <a:t> </a:t>
            </a:r>
            <a:r>
              <a:rPr lang="sq-AL" sz="1400" dirty="0" smtClean="0"/>
              <a:t>ashtu </a:t>
            </a:r>
            <a:r>
              <a:rPr lang="sq-AL" sz="1400" dirty="0"/>
              <a:t>dhe nga </a:t>
            </a:r>
            <a:r>
              <a:rPr lang="sq-AL" sz="1400" dirty="0" smtClean="0"/>
              <a:t>lindjet</a:t>
            </a:r>
            <a:r>
              <a:rPr lang="en-US" sz="1400" dirty="0" smtClean="0"/>
              <a:t> </a:t>
            </a:r>
            <a:r>
              <a:rPr lang="en-US" sz="1400" dirty="0" err="1" smtClean="0"/>
              <a:t>mbi</a:t>
            </a:r>
            <a:r>
              <a:rPr lang="en-US" sz="1400" dirty="0" smtClean="0"/>
              <a:t> </a:t>
            </a:r>
            <a:r>
              <a:rPr lang="en-US" sz="1400" dirty="0" err="1" smtClean="0"/>
              <a:t>bazën</a:t>
            </a:r>
            <a:r>
              <a:rPr lang="en-US" sz="1400" dirty="0" smtClean="0"/>
              <a:t> e </a:t>
            </a:r>
            <a:r>
              <a:rPr lang="en-US" sz="1400" dirty="0" err="1" smtClean="0"/>
              <a:t>kësaj</a:t>
            </a:r>
            <a:r>
              <a:rPr lang="en-US" sz="1400" dirty="0" smtClean="0"/>
              <a:t> </a:t>
            </a:r>
            <a:r>
              <a:rPr lang="en-US" sz="1400" dirty="0" err="1" smtClean="0"/>
              <a:t>lidhjeje</a:t>
            </a:r>
            <a:r>
              <a:rPr lang="sq-AL" sz="1400" dirty="0" smtClean="0"/>
              <a:t>. </a:t>
            </a:r>
            <a:r>
              <a:rPr lang="en-US" sz="1400" dirty="0"/>
              <a:t>N</a:t>
            </a:r>
            <a:r>
              <a:rPr lang="sq-AL" sz="1400" dirty="0" smtClean="0"/>
              <a:t>ë </a:t>
            </a:r>
            <a:r>
              <a:rPr lang="sq-AL" sz="1400" dirty="0"/>
              <a:t>shoqëritë e zhvilluara të Perëndimit hasen </a:t>
            </a:r>
            <a:r>
              <a:rPr lang="sq-AL" sz="1400" dirty="0" smtClean="0"/>
              <a:t>fenomenet </a:t>
            </a:r>
            <a:r>
              <a:rPr lang="sq-AL" sz="1400" dirty="0"/>
              <a:t>e familjes me një apo tre prindër (rezultat i inseminimeve artificiale), martesa mes personave me seks të njëjte apo bashkëjetesat pa lidhur martesë, me regjime të ndara pasuritë, etj. etj.. </a:t>
            </a:r>
            <a:r>
              <a:rPr lang="en-US" sz="1400" dirty="0" err="1" smtClean="0"/>
              <a:t>janë</a:t>
            </a:r>
            <a:r>
              <a:rPr lang="en-US" sz="1400" dirty="0" smtClean="0"/>
              <a:t> </a:t>
            </a:r>
            <a:r>
              <a:rPr lang="en-US" sz="1400" dirty="0" err="1" smtClean="0"/>
              <a:t>mëse</a:t>
            </a:r>
            <a:r>
              <a:rPr lang="en-US" sz="1400" dirty="0" smtClean="0"/>
              <a:t> </a:t>
            </a:r>
            <a:r>
              <a:rPr lang="en-US" sz="1400" dirty="0" err="1" smtClean="0"/>
              <a:t>të</a:t>
            </a:r>
            <a:r>
              <a:rPr lang="en-US" sz="1400" dirty="0" smtClean="0"/>
              <a:t> </a:t>
            </a:r>
            <a:r>
              <a:rPr lang="en-US" sz="1400" dirty="0" err="1" smtClean="0"/>
              <a:t>zakonshme</a:t>
            </a:r>
            <a:r>
              <a:rPr lang="en-US" sz="1400" dirty="0" smtClean="0"/>
              <a:t>. </a:t>
            </a:r>
            <a:r>
              <a:rPr lang="sq-AL" sz="1400" dirty="0" smtClean="0"/>
              <a:t>Kjo </a:t>
            </a:r>
            <a:r>
              <a:rPr lang="sq-AL" sz="1400" dirty="0"/>
              <a:t>e bën që trashëgimia e ndërsjellë e pasurisë mes bashkëshortëve të mos ketë atë fuqi juridiko-shoqërore </a:t>
            </a:r>
            <a:r>
              <a:rPr lang="en-US" sz="1400" dirty="0" err="1" smtClean="0"/>
              <a:t>detyruese</a:t>
            </a:r>
            <a:r>
              <a:rPr lang="en-US" sz="1400" dirty="0" smtClean="0"/>
              <a:t> </a:t>
            </a:r>
            <a:r>
              <a:rPr lang="sq-AL" sz="1400" dirty="0" smtClean="0"/>
              <a:t>si </a:t>
            </a:r>
            <a:r>
              <a:rPr lang="sq-AL" sz="1400" dirty="0"/>
              <a:t>në periudhën e sistemit para borgjez, para kapitalist </a:t>
            </a:r>
            <a:r>
              <a:rPr lang="en-US" sz="1400" dirty="0" smtClean="0"/>
              <a:t>e </a:t>
            </a:r>
            <a:r>
              <a:rPr lang="sq-AL" sz="1400" dirty="0" smtClean="0"/>
              <a:t>sidomos </a:t>
            </a:r>
            <a:r>
              <a:rPr lang="sq-AL" sz="1400" dirty="0"/>
              <a:t>atij socialist. </a:t>
            </a:r>
          </a:p>
          <a:p>
            <a:r>
              <a:rPr lang="en-US" sz="1400" dirty="0" smtClean="0"/>
              <a:t>    </a:t>
            </a:r>
            <a:r>
              <a:rPr lang="sq-AL" sz="1400" dirty="0" smtClean="0"/>
              <a:t> </a:t>
            </a:r>
            <a:r>
              <a:rPr lang="en-US" sz="1400" dirty="0"/>
              <a:t>B</a:t>
            </a:r>
            <a:r>
              <a:rPr lang="sq-AL" sz="1400" dirty="0" err="1" smtClean="0"/>
              <a:t>ashkëshortit</a:t>
            </a:r>
            <a:r>
              <a:rPr lang="sq-AL" sz="1400" dirty="0" smtClean="0"/>
              <a:t> </a:t>
            </a:r>
            <a:r>
              <a:rPr lang="sq-AL" sz="1400" dirty="0"/>
              <a:t>i sigurohen mjete të tjera mbrojtje juridike nga Kodi Civil dhe ai i Familjes. Kështu, nëse nuk kanë regjim të ndarë të pasurive ai ka dhe gëzon një status të veçantë në krijimin e pasurisë gjatë martesës krahasuar me të gjithë trashëgimtarët e tjerë ligjorë të </a:t>
            </a:r>
            <a:r>
              <a:rPr lang="sq-AL" sz="1400" dirty="0" smtClean="0"/>
              <a:t>gjakut</a:t>
            </a:r>
            <a:r>
              <a:rPr lang="en-US" sz="1400" dirty="0" smtClean="0"/>
              <a:t>, </a:t>
            </a:r>
            <a:r>
              <a:rPr lang="en-US" sz="1400" dirty="0" err="1" smtClean="0"/>
              <a:t>pasi</a:t>
            </a:r>
            <a:r>
              <a:rPr lang="en-US" sz="1400" dirty="0" smtClean="0"/>
              <a:t> </a:t>
            </a:r>
            <a:r>
              <a:rPr lang="en-US" sz="1400" dirty="0" err="1" smtClean="0"/>
              <a:t>përfiton</a:t>
            </a:r>
            <a:r>
              <a:rPr lang="en-US" sz="1400" dirty="0" smtClean="0"/>
              <a:t> ipso </a:t>
            </a:r>
            <a:r>
              <a:rPr lang="en-US" sz="1400" dirty="0" err="1" smtClean="0"/>
              <a:t>iure</a:t>
            </a:r>
            <a:r>
              <a:rPr lang="en-US" sz="1400" dirty="0" smtClean="0"/>
              <a:t> ½ </a:t>
            </a:r>
            <a:r>
              <a:rPr lang="en-US" sz="1400" dirty="0" err="1" smtClean="0"/>
              <a:t>pjesë</a:t>
            </a:r>
            <a:r>
              <a:rPr lang="en-US" sz="1400" dirty="0" smtClean="0"/>
              <a:t> </a:t>
            </a:r>
            <a:r>
              <a:rPr lang="en-US" sz="1400" dirty="0" err="1" smtClean="0"/>
              <a:t>të</a:t>
            </a:r>
            <a:r>
              <a:rPr lang="en-US" sz="1400" dirty="0" smtClean="0"/>
              <a:t> </a:t>
            </a:r>
            <a:r>
              <a:rPr lang="en-US" sz="1400" dirty="0" err="1" smtClean="0"/>
              <a:t>saj</a:t>
            </a:r>
            <a:r>
              <a:rPr lang="sq-AL" sz="1400" dirty="0" smtClean="0"/>
              <a:t>. </a:t>
            </a:r>
            <a:r>
              <a:rPr lang="en-US" sz="1400" dirty="0" smtClean="0"/>
              <a:t> </a:t>
            </a:r>
            <a:r>
              <a:rPr lang="en-US" sz="1400" dirty="0" err="1" smtClean="0"/>
              <a:t>Një</a:t>
            </a:r>
            <a:r>
              <a:rPr lang="en-US" sz="1400" dirty="0" smtClean="0"/>
              <a:t> </a:t>
            </a:r>
            <a:r>
              <a:rPr lang="en-US" sz="1400" dirty="0" err="1" smtClean="0"/>
              <a:t>tjetër</a:t>
            </a:r>
            <a:r>
              <a:rPr lang="en-US" sz="1400" dirty="0" smtClean="0"/>
              <a:t> </a:t>
            </a:r>
            <a:r>
              <a:rPr lang="en-US" sz="1400" dirty="0" err="1" smtClean="0"/>
              <a:t>mbrotje</a:t>
            </a:r>
            <a:r>
              <a:rPr lang="en-US" sz="1400" dirty="0" smtClean="0"/>
              <a:t> A</a:t>
            </a:r>
            <a:r>
              <a:rPr lang="sq-AL" sz="1400" dirty="0" smtClean="0"/>
              <a:t>i </a:t>
            </a:r>
            <a:r>
              <a:rPr lang="en-US" sz="1400" dirty="0" smtClean="0"/>
              <a:t>e </a:t>
            </a:r>
            <a:r>
              <a:rPr lang="sq-AL" sz="1400" dirty="0" smtClean="0"/>
              <a:t>gëzon si </a:t>
            </a:r>
            <a:r>
              <a:rPr lang="sq-AL" sz="1400" dirty="0"/>
              <a:t>person i paaftë bashkëjetues </a:t>
            </a:r>
            <a:r>
              <a:rPr lang="en-US" sz="1400" dirty="0" err="1" smtClean="0"/>
              <a:t>neni</a:t>
            </a:r>
            <a:r>
              <a:rPr lang="en-US" sz="1400" dirty="0" smtClean="0"/>
              <a:t> 362 </a:t>
            </a:r>
            <a:r>
              <a:rPr lang="en-US" sz="1400" dirty="0" err="1" smtClean="0"/>
              <a:t>dhe</a:t>
            </a:r>
            <a:r>
              <a:rPr lang="en-US" sz="1400" dirty="0" smtClean="0"/>
              <a:t> 379 </a:t>
            </a:r>
            <a:r>
              <a:rPr lang="sq-AL" sz="1400" dirty="0" smtClean="0"/>
              <a:t>rezervës ligjore</a:t>
            </a:r>
            <a:r>
              <a:rPr lang="en-US" sz="1400" dirty="0" smtClean="0"/>
              <a:t> </a:t>
            </a:r>
            <a:r>
              <a:rPr lang="en-US" sz="1400" dirty="0" err="1" smtClean="0"/>
              <a:t>të</a:t>
            </a:r>
            <a:r>
              <a:rPr lang="en-US" sz="1400" dirty="0" smtClean="0"/>
              <a:t> KC</a:t>
            </a:r>
            <a:r>
              <a:rPr lang="sq-AL" sz="1400" dirty="0" smtClean="0"/>
              <a:t>. </a:t>
            </a:r>
            <a:r>
              <a:rPr lang="sq-AL" sz="1400" dirty="0"/>
              <a:t>Pra, përjashtimi i tij nga ky grup trashëgimtarësh nuk është </a:t>
            </a:r>
            <a:r>
              <a:rPr lang="sq-AL" sz="1400" dirty="0" err="1"/>
              <a:t>ometim</a:t>
            </a:r>
            <a:r>
              <a:rPr lang="sq-AL" sz="1400" dirty="0"/>
              <a:t> nga ligjbërësi, por e qëllimshme dhe plotësisht e </a:t>
            </a:r>
            <a:r>
              <a:rPr lang="sq-AL" sz="1400" dirty="0" smtClean="0"/>
              <a:t>justifikueshme, për më tepër </a:t>
            </a:r>
            <a:r>
              <a:rPr lang="en-US" sz="1400" dirty="0" smtClean="0"/>
              <a:t> </a:t>
            </a:r>
            <a:r>
              <a:rPr lang="en-US" sz="1400" dirty="0" err="1" smtClean="0"/>
              <a:t>ka</a:t>
            </a:r>
            <a:r>
              <a:rPr lang="en-US" sz="1400" dirty="0" smtClean="0"/>
              <a:t> </a:t>
            </a:r>
            <a:r>
              <a:rPr lang="en-US" sz="1400" dirty="0" err="1" smtClean="0"/>
              <a:t>bazë</a:t>
            </a:r>
            <a:r>
              <a:rPr lang="en-US" sz="1400" dirty="0" smtClean="0"/>
              <a:t> </a:t>
            </a:r>
            <a:r>
              <a:rPr lang="en-US" sz="1400" dirty="0" err="1" smtClean="0"/>
              <a:t>dhe</a:t>
            </a:r>
            <a:r>
              <a:rPr lang="en-US" sz="1400" dirty="0" smtClean="0"/>
              <a:t> </a:t>
            </a:r>
            <a:r>
              <a:rPr lang="en-US" sz="1400" dirty="0" err="1" smtClean="0"/>
              <a:t>historike</a:t>
            </a:r>
            <a:r>
              <a:rPr lang="sq-AL" sz="1400" dirty="0" smtClean="0"/>
              <a:t>.</a:t>
            </a:r>
            <a:endParaRPr lang="sq-AL" sz="1400" dirty="0"/>
          </a:p>
        </p:txBody>
      </p:sp>
      <p:sp>
        <p:nvSpPr>
          <p:cNvPr id="4" name="Title 3"/>
          <p:cNvSpPr>
            <a:spLocks noGrp="1"/>
          </p:cNvSpPr>
          <p:nvPr>
            <p:ph type="title"/>
          </p:nvPr>
        </p:nvSpPr>
        <p:spPr/>
        <p:txBody>
          <a:bodyPr/>
          <a:lstStyle/>
          <a:p>
            <a:r>
              <a:rPr lang="en-US" b="1" dirty="0" smtClean="0"/>
              <a:t>                        </a:t>
            </a:r>
            <a:r>
              <a:rPr lang="sq-AL" b="1" dirty="0" smtClean="0"/>
              <a:t>Çështje </a:t>
            </a:r>
            <a:r>
              <a:rPr lang="sq-AL" b="1" dirty="0"/>
              <a:t>për diskutim.</a:t>
            </a:r>
            <a:r>
              <a:rPr lang="sq-AL" dirty="0"/>
              <a:t/>
            </a:r>
            <a:br>
              <a:rPr lang="sq-AL" dirty="0"/>
            </a:br>
            <a:endParaRPr lang="sq-AL" dirty="0"/>
          </a:p>
        </p:txBody>
      </p:sp>
    </p:spTree>
    <p:extLst>
      <p:ext uri="{BB962C8B-B14F-4D97-AF65-F5344CB8AC3E}">
        <p14:creationId xmlns:p14="http://schemas.microsoft.com/office/powerpoint/2010/main" val="3766647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q-AL"/>
          </a:p>
        </p:txBody>
      </p:sp>
      <p:sp>
        <p:nvSpPr>
          <p:cNvPr id="3" name="Content Placeholder 2"/>
          <p:cNvSpPr>
            <a:spLocks noGrp="1"/>
          </p:cNvSpPr>
          <p:nvPr>
            <p:ph sz="quarter" idx="1"/>
          </p:nvPr>
        </p:nvSpPr>
        <p:spPr/>
        <p:txBody>
          <a:bodyPr/>
          <a:lstStyle/>
          <a:p>
            <a:endParaRPr lang="sq-AL" dirty="0"/>
          </a:p>
        </p:txBody>
      </p:sp>
    </p:spTree>
    <p:extLst>
      <p:ext uri="{BB962C8B-B14F-4D97-AF65-F5344CB8AC3E}">
        <p14:creationId xmlns:p14="http://schemas.microsoft.com/office/powerpoint/2010/main" val="16561597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467600" cy="1066800"/>
          </a:xfrm>
        </p:spPr>
        <p:txBody>
          <a:bodyPr>
            <a:normAutofit fontScale="90000"/>
          </a:bodyPr>
          <a:lstStyle/>
          <a:p>
            <a:pPr algn="ctr"/>
            <a:r>
              <a:rPr lang="en-US" b="1" dirty="0" smtClean="0"/>
              <a:t/>
            </a:r>
            <a:br>
              <a:rPr lang="en-US" b="1" dirty="0" smtClean="0"/>
            </a:br>
            <a:r>
              <a:rPr lang="en-US" b="1" dirty="0"/>
              <a:t/>
            </a:r>
            <a:br>
              <a:rPr lang="en-US" b="1" dirty="0"/>
            </a:br>
            <a:r>
              <a:rPr lang="en-US" sz="2700" b="1" dirty="0" smtClean="0"/>
              <a:t/>
            </a:r>
            <a:br>
              <a:rPr lang="en-US" sz="2700" b="1" dirty="0" smtClean="0"/>
            </a:br>
            <a:r>
              <a:rPr lang="en-US" sz="2700" b="1" dirty="0" smtClean="0"/>
              <a:t/>
            </a:r>
            <a:br>
              <a:rPr lang="en-US" sz="2700" b="1" dirty="0" smtClean="0"/>
            </a:br>
            <a:r>
              <a:rPr lang="en-US" sz="2700" b="1" dirty="0"/>
              <a:t/>
            </a:r>
            <a:br>
              <a:rPr lang="en-US" sz="2700" b="1" dirty="0"/>
            </a:br>
            <a:r>
              <a:rPr lang="en-US" sz="2700" b="1" dirty="0" smtClean="0"/>
              <a:t>TEMA NR.2 </a:t>
            </a:r>
            <a:r>
              <a:rPr lang="sq-AL" sz="2700" dirty="0"/>
              <a:t/>
            </a:r>
            <a:br>
              <a:rPr lang="sq-AL" sz="2700" dirty="0"/>
            </a:br>
            <a:endParaRPr lang="sq-AL" sz="2700" dirty="0"/>
          </a:p>
        </p:txBody>
      </p:sp>
      <p:sp>
        <p:nvSpPr>
          <p:cNvPr id="3" name="Content Placeholder 2"/>
          <p:cNvSpPr>
            <a:spLocks noGrp="1"/>
          </p:cNvSpPr>
          <p:nvPr>
            <p:ph sz="quarter" idx="1"/>
          </p:nvPr>
        </p:nvSpPr>
        <p:spPr>
          <a:xfrm>
            <a:off x="457200" y="1600200"/>
            <a:ext cx="7467600" cy="3429000"/>
          </a:xfrm>
        </p:spPr>
        <p:txBody>
          <a:bodyPr>
            <a:normAutofit/>
          </a:bodyPr>
          <a:lstStyle/>
          <a:p>
            <a:pPr marL="0" indent="0" algn="ctr">
              <a:buNone/>
            </a:pPr>
            <a:r>
              <a:rPr lang="sq-AL" sz="1600" b="1" dirty="0"/>
              <a:t>Masat për sigurimin e pasurisë trashëgimore para se tu shpërndahet trashëgimtarëve ligjor apo testamentarë. </a:t>
            </a:r>
            <a:endParaRPr lang="en-US" sz="1600" b="1" dirty="0" smtClean="0"/>
          </a:p>
          <a:p>
            <a:pPr marL="0" indent="0" algn="ctr">
              <a:buNone/>
            </a:pPr>
            <a:endParaRPr lang="sq-AL" sz="1400" b="1" dirty="0"/>
          </a:p>
          <a:p>
            <a:pPr marL="0" indent="0" algn="ctr">
              <a:buNone/>
            </a:pPr>
            <a:r>
              <a:rPr lang="sq-AL" sz="1400" b="1" dirty="0"/>
              <a:t>Rroli e funksioni i gjykatës. Praktika gjyqësore. </a:t>
            </a:r>
            <a:endParaRPr lang="en-US" sz="1400" b="1" dirty="0" smtClean="0"/>
          </a:p>
          <a:p>
            <a:pPr marL="0" indent="0" algn="ctr">
              <a:buNone/>
            </a:pPr>
            <a:endParaRPr lang="en-US" sz="1400" b="1" dirty="0"/>
          </a:p>
          <a:p>
            <a:pPr marL="0" indent="0" algn="ctr">
              <a:buNone/>
            </a:pPr>
            <a:endParaRPr lang="en-US" sz="1400" b="1" dirty="0" smtClean="0"/>
          </a:p>
          <a:p>
            <a:pPr marL="0" indent="0" algn="ctr">
              <a:buNone/>
            </a:pPr>
            <a:endParaRPr lang="en-US" sz="1400" b="1" dirty="0"/>
          </a:p>
          <a:p>
            <a:pPr marL="0" indent="0" algn="ctr">
              <a:buNone/>
            </a:pPr>
            <a:endParaRPr lang="en-US" sz="1400" b="1" dirty="0" smtClean="0"/>
          </a:p>
          <a:p>
            <a:pPr marL="0" indent="0" algn="ctr">
              <a:buNone/>
            </a:pPr>
            <a:endParaRPr lang="sq-AL" sz="1400" b="1" dirty="0"/>
          </a:p>
          <a:p>
            <a:pPr marL="0" indent="0" algn="ctr">
              <a:buNone/>
            </a:pPr>
            <a:r>
              <a:rPr lang="sq-AL" sz="1600" i="1" dirty="0"/>
              <a:t>Nenet 343 deri 347 të KC 1994 me ndryshimet e vitit 2013</a:t>
            </a:r>
            <a:r>
              <a:rPr lang="sq-AL" sz="1400" b="1" dirty="0"/>
              <a:t>. </a:t>
            </a:r>
          </a:p>
        </p:txBody>
      </p:sp>
    </p:spTree>
    <p:extLst>
      <p:ext uri="{BB962C8B-B14F-4D97-AF65-F5344CB8AC3E}">
        <p14:creationId xmlns:p14="http://schemas.microsoft.com/office/powerpoint/2010/main" val="30822133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q-AL" b="1" dirty="0"/>
              <a:t>Historiku i këtij instituti  në vendin tonë. </a:t>
            </a:r>
            <a:br>
              <a:rPr lang="sq-AL" b="1" dirty="0"/>
            </a:br>
            <a:endParaRPr lang="sq-AL" b="1" dirty="0"/>
          </a:p>
        </p:txBody>
      </p:sp>
      <p:sp>
        <p:nvSpPr>
          <p:cNvPr id="3" name="Content Placeholder 2"/>
          <p:cNvSpPr>
            <a:spLocks noGrp="1"/>
          </p:cNvSpPr>
          <p:nvPr>
            <p:ph sz="quarter" idx="1"/>
          </p:nvPr>
        </p:nvSpPr>
        <p:spPr>
          <a:xfrm>
            <a:off x="457200" y="1295400"/>
            <a:ext cx="7467600" cy="4419600"/>
          </a:xfrm>
        </p:spPr>
        <p:txBody>
          <a:bodyPr>
            <a:normAutofit/>
          </a:bodyPr>
          <a:lstStyle/>
          <a:p>
            <a:endParaRPr lang="sq-AL" sz="1200" dirty="0"/>
          </a:p>
          <a:p>
            <a:pPr marL="0" indent="0">
              <a:buNone/>
            </a:pPr>
            <a:r>
              <a:rPr lang="en-US" sz="1400" dirty="0" err="1"/>
              <a:t>Rregullat</a:t>
            </a:r>
            <a:r>
              <a:rPr lang="en-US" sz="1400" dirty="0"/>
              <a:t> për </a:t>
            </a:r>
            <a:r>
              <a:rPr lang="en-US" sz="1400" dirty="0" err="1"/>
              <a:t>mbrojtjen</a:t>
            </a:r>
            <a:r>
              <a:rPr lang="en-US" sz="1400" dirty="0"/>
              <a:t> dhe </a:t>
            </a:r>
            <a:r>
              <a:rPr lang="en-US" sz="1400" dirty="0" err="1"/>
              <a:t>sigurimin</a:t>
            </a:r>
            <a:r>
              <a:rPr lang="en-US" sz="1400" dirty="0"/>
              <a:t> e pasurisë së trashëgimlënësit i </a:t>
            </a:r>
            <a:r>
              <a:rPr lang="en-US" sz="1400" dirty="0" err="1"/>
              <a:t>përkasin</a:t>
            </a:r>
            <a:r>
              <a:rPr lang="en-US" sz="1400" dirty="0"/>
              <a:t> </a:t>
            </a:r>
            <a:r>
              <a:rPr lang="en-US" sz="1400" dirty="0" err="1"/>
              <a:t>periudhës</a:t>
            </a:r>
            <a:r>
              <a:rPr lang="en-US" sz="1400" dirty="0"/>
              <a:t> </a:t>
            </a:r>
            <a:r>
              <a:rPr lang="en-US" sz="1400" dirty="0" err="1"/>
              <a:t>shoqërore</a:t>
            </a:r>
            <a:r>
              <a:rPr lang="en-US" sz="1400" dirty="0"/>
              <a:t> </a:t>
            </a:r>
            <a:r>
              <a:rPr lang="en-US" sz="1400" dirty="0" err="1"/>
              <a:t>ku</a:t>
            </a:r>
            <a:r>
              <a:rPr lang="en-US" sz="1400" dirty="0"/>
              <a:t> si </a:t>
            </a:r>
            <a:r>
              <a:rPr lang="en-US" sz="1400" dirty="0" err="1"/>
              <a:t>rezultat</a:t>
            </a:r>
            <a:r>
              <a:rPr lang="en-US" sz="1400" dirty="0"/>
              <a:t> i </a:t>
            </a:r>
            <a:r>
              <a:rPr lang="en-US" sz="1400" dirty="0" err="1"/>
              <a:t>rritjes</a:t>
            </a:r>
            <a:r>
              <a:rPr lang="en-US" sz="1400" dirty="0"/>
              <a:t> të </a:t>
            </a:r>
            <a:r>
              <a:rPr lang="en-US" sz="1400" dirty="0" err="1"/>
              <a:t>nivelit</a:t>
            </a:r>
            <a:r>
              <a:rPr lang="en-US" sz="1400" dirty="0"/>
              <a:t> të </a:t>
            </a:r>
            <a:r>
              <a:rPr lang="en-US" sz="1400" dirty="0" err="1"/>
              <a:t>jetesës</a:t>
            </a:r>
            <a:r>
              <a:rPr lang="en-US" sz="1400" dirty="0"/>
              <a:t> në </a:t>
            </a:r>
            <a:r>
              <a:rPr lang="en-US" sz="1400" dirty="0" err="1"/>
              <a:t>mbarë</a:t>
            </a:r>
            <a:r>
              <a:rPr lang="en-US" sz="1400" dirty="0"/>
              <a:t> </a:t>
            </a:r>
            <a:r>
              <a:rPr lang="en-US" sz="1400" dirty="0" err="1"/>
              <a:t>shoqëritë</a:t>
            </a:r>
            <a:r>
              <a:rPr lang="en-US" sz="1400" dirty="0"/>
              <a:t> e </a:t>
            </a:r>
            <a:r>
              <a:rPr lang="en-US" sz="1400" dirty="0" err="1"/>
              <a:t>kapitalit</a:t>
            </a:r>
            <a:r>
              <a:rPr lang="en-US" sz="1400" dirty="0"/>
              <a:t>, </a:t>
            </a:r>
            <a:r>
              <a:rPr lang="en-US" sz="1400" dirty="0" err="1"/>
              <a:t>dukuria</a:t>
            </a:r>
            <a:r>
              <a:rPr lang="en-US" sz="1400" dirty="0"/>
              <a:t> </a:t>
            </a:r>
            <a:r>
              <a:rPr lang="en-US" sz="1400" dirty="0" err="1"/>
              <a:t>preku</a:t>
            </a:r>
            <a:r>
              <a:rPr lang="en-US" sz="1400" dirty="0"/>
              <a:t> dhe </a:t>
            </a:r>
            <a:r>
              <a:rPr lang="en-US" sz="1400" dirty="0" err="1"/>
              <a:t>marrëdhëniet</a:t>
            </a:r>
            <a:r>
              <a:rPr lang="en-US" sz="1400" dirty="0"/>
              <a:t> </a:t>
            </a:r>
            <a:r>
              <a:rPr lang="en-US" sz="1400" dirty="0" err="1"/>
              <a:t>juridike</a:t>
            </a:r>
            <a:r>
              <a:rPr lang="en-US" sz="1400" dirty="0"/>
              <a:t> </a:t>
            </a:r>
            <a:r>
              <a:rPr lang="en-US" sz="1400" dirty="0" err="1"/>
              <a:t>te</a:t>
            </a:r>
            <a:r>
              <a:rPr lang="en-US" sz="1400" dirty="0"/>
              <a:t> trashëgimisë. </a:t>
            </a:r>
            <a:endParaRPr lang="en-US" sz="1400" dirty="0" smtClean="0"/>
          </a:p>
          <a:p>
            <a:pPr marL="0" indent="0">
              <a:buNone/>
            </a:pPr>
            <a:r>
              <a:rPr lang="en-US" sz="1400" dirty="0" smtClean="0"/>
              <a:t>Në </a:t>
            </a:r>
            <a:r>
              <a:rPr lang="en-US" sz="1400" dirty="0" err="1"/>
              <a:t>këto</a:t>
            </a:r>
            <a:r>
              <a:rPr lang="en-US" sz="1400" dirty="0"/>
              <a:t> </a:t>
            </a:r>
            <a:r>
              <a:rPr lang="en-US" sz="1400" dirty="0" err="1"/>
              <a:t>marrëdhënie</a:t>
            </a:r>
            <a:r>
              <a:rPr lang="en-US" sz="1400" dirty="0"/>
              <a:t> u pa e </a:t>
            </a:r>
            <a:r>
              <a:rPr lang="en-US" sz="1400" dirty="0" err="1"/>
              <a:t>nevojshme</a:t>
            </a:r>
            <a:r>
              <a:rPr lang="en-US" sz="1400" dirty="0"/>
              <a:t> </a:t>
            </a:r>
            <a:r>
              <a:rPr lang="en-US" sz="1400" dirty="0" err="1"/>
              <a:t>ndryshime</a:t>
            </a:r>
            <a:r>
              <a:rPr lang="en-US" sz="1400" dirty="0"/>
              <a:t> si në </a:t>
            </a:r>
            <a:r>
              <a:rPr lang="en-US" sz="1400" dirty="0" err="1"/>
              <a:t>thirrjen</a:t>
            </a:r>
            <a:r>
              <a:rPr lang="en-US" sz="1400" dirty="0"/>
              <a:t> e trashëgimtarëve ashtu dhe </a:t>
            </a:r>
            <a:r>
              <a:rPr lang="en-US" sz="1400" dirty="0" err="1"/>
              <a:t>në</a:t>
            </a:r>
            <a:r>
              <a:rPr lang="en-US" sz="1400" dirty="0"/>
              <a:t>  </a:t>
            </a:r>
            <a:r>
              <a:rPr lang="en-US" sz="1400" dirty="0" err="1" smtClean="0"/>
              <a:t>përcaktimin</a:t>
            </a:r>
            <a:r>
              <a:rPr lang="en-US" sz="1400" dirty="0" smtClean="0"/>
              <a:t> e </a:t>
            </a:r>
            <a:r>
              <a:rPr lang="en-US" sz="1400" dirty="0" err="1" smtClean="0"/>
              <a:t>raporte</a:t>
            </a:r>
            <a:r>
              <a:rPr lang="en-US" sz="1400" dirty="0" smtClean="0"/>
              <a:t> </a:t>
            </a:r>
            <a:r>
              <a:rPr lang="en-US" sz="1400" dirty="0" err="1"/>
              <a:t>përkatëse</a:t>
            </a:r>
            <a:r>
              <a:rPr lang="en-US" sz="1400" dirty="0"/>
              <a:t> </a:t>
            </a:r>
            <a:r>
              <a:rPr lang="en-US" sz="1400" dirty="0" err="1" smtClean="0"/>
              <a:t>pasurore</a:t>
            </a:r>
            <a:r>
              <a:rPr lang="en-US" sz="1400" dirty="0" smtClean="0"/>
              <a:t>.  </a:t>
            </a:r>
            <a:r>
              <a:rPr lang="en-US" sz="1400" dirty="0" err="1" smtClean="0"/>
              <a:t>Për</a:t>
            </a:r>
            <a:r>
              <a:rPr lang="en-US" sz="1400" dirty="0" smtClean="0"/>
              <a:t> </a:t>
            </a:r>
            <a:r>
              <a:rPr lang="en-US" sz="1400" dirty="0" err="1"/>
              <a:t>herë</a:t>
            </a:r>
            <a:r>
              <a:rPr lang="en-US" sz="1400" dirty="0"/>
              <a:t> të </a:t>
            </a:r>
            <a:r>
              <a:rPr lang="en-US" sz="1400" dirty="0" err="1"/>
              <a:t>parë</a:t>
            </a:r>
            <a:r>
              <a:rPr lang="en-US" sz="1400" dirty="0"/>
              <a:t> </a:t>
            </a:r>
            <a:r>
              <a:rPr lang="en-US" sz="1400" dirty="0" err="1" smtClean="0"/>
              <a:t>këto</a:t>
            </a:r>
            <a:r>
              <a:rPr lang="en-US" sz="1400" dirty="0" smtClean="0"/>
              <a:t> </a:t>
            </a:r>
            <a:r>
              <a:rPr lang="en-US" sz="1400" dirty="0" err="1" smtClean="0"/>
              <a:t>ndryshimeve</a:t>
            </a:r>
            <a:r>
              <a:rPr lang="en-US" sz="1400" dirty="0" smtClean="0"/>
              <a:t> </a:t>
            </a:r>
            <a:r>
              <a:rPr lang="en-US" sz="1400" dirty="0" err="1" smtClean="0"/>
              <a:t>të</a:t>
            </a:r>
            <a:r>
              <a:rPr lang="en-US" sz="1400" dirty="0" smtClean="0"/>
              <a:t> </a:t>
            </a:r>
            <a:r>
              <a:rPr lang="en-US" sz="1400" dirty="0" err="1"/>
              <a:t>sistemuara</a:t>
            </a:r>
            <a:r>
              <a:rPr lang="en-US" sz="1400" dirty="0"/>
              <a:t>  i </a:t>
            </a:r>
            <a:r>
              <a:rPr lang="en-US" sz="1400" dirty="0" err="1"/>
              <a:t>shohim</a:t>
            </a:r>
            <a:r>
              <a:rPr lang="en-US" sz="1400" dirty="0"/>
              <a:t> </a:t>
            </a:r>
            <a:r>
              <a:rPr lang="en-US" sz="1400" dirty="0" err="1"/>
              <a:t>tek</a:t>
            </a:r>
            <a:r>
              <a:rPr lang="en-US" sz="1400" dirty="0"/>
              <a:t> </a:t>
            </a:r>
            <a:r>
              <a:rPr lang="en-US" sz="1400" dirty="0" err="1"/>
              <a:t>kodi</a:t>
            </a:r>
            <a:r>
              <a:rPr lang="en-US" sz="1400" dirty="0"/>
              <a:t> civil i Napoleonit, i </a:t>
            </a:r>
            <a:r>
              <a:rPr lang="en-US" sz="1400" dirty="0" err="1"/>
              <a:t>cili</a:t>
            </a:r>
            <a:r>
              <a:rPr lang="en-US" sz="1400" dirty="0"/>
              <a:t> </a:t>
            </a:r>
            <a:r>
              <a:rPr lang="en-US" sz="1400" dirty="0" err="1" smtClean="0"/>
              <a:t>rriti</a:t>
            </a:r>
            <a:r>
              <a:rPr lang="en-US" sz="1400" dirty="0" smtClean="0"/>
              <a:t> </a:t>
            </a:r>
            <a:r>
              <a:rPr lang="en-US" sz="1400" dirty="0" err="1"/>
              <a:t>numri</a:t>
            </a:r>
            <a:r>
              <a:rPr lang="en-US" sz="1400" dirty="0"/>
              <a:t> </a:t>
            </a:r>
            <a:r>
              <a:rPr lang="en-US" sz="1400" dirty="0" smtClean="0"/>
              <a:t>e </a:t>
            </a:r>
            <a:r>
              <a:rPr lang="en-US" sz="1400" dirty="0" err="1" smtClean="0"/>
              <a:t>atyre</a:t>
            </a:r>
            <a:r>
              <a:rPr lang="en-US" sz="1400" dirty="0" smtClean="0"/>
              <a:t> </a:t>
            </a:r>
            <a:r>
              <a:rPr lang="en-US" sz="1400" dirty="0"/>
              <a:t>që </a:t>
            </a:r>
            <a:r>
              <a:rPr lang="en-US" sz="1400" dirty="0" err="1"/>
              <a:t>thirreshin</a:t>
            </a:r>
            <a:r>
              <a:rPr lang="en-US" sz="1400" dirty="0"/>
              <a:t> në </a:t>
            </a:r>
            <a:r>
              <a:rPr lang="en-US" sz="1400" dirty="0" err="1"/>
              <a:t>një</a:t>
            </a:r>
            <a:r>
              <a:rPr lang="en-US" sz="1400" dirty="0"/>
              <a:t> </a:t>
            </a:r>
            <a:r>
              <a:rPr lang="en-US" sz="1400" dirty="0" err="1" smtClean="0"/>
              <a:t>trashëgimi</a:t>
            </a:r>
            <a:r>
              <a:rPr lang="en-US" sz="1400" dirty="0" smtClean="0"/>
              <a:t> </a:t>
            </a:r>
            <a:r>
              <a:rPr lang="en-US" sz="1400" dirty="0" err="1" smtClean="0"/>
              <a:t>si</a:t>
            </a:r>
            <a:r>
              <a:rPr lang="en-US" sz="1400" dirty="0" smtClean="0"/>
              <a:t> </a:t>
            </a:r>
            <a:r>
              <a:rPr lang="en-US" sz="1400" dirty="0" err="1"/>
              <a:t>dhe</a:t>
            </a:r>
            <a:r>
              <a:rPr lang="en-US" sz="1400" dirty="0"/>
              <a:t> </a:t>
            </a:r>
            <a:r>
              <a:rPr lang="en-US" sz="1400" dirty="0" err="1"/>
              <a:t>barazoi</a:t>
            </a:r>
            <a:r>
              <a:rPr lang="en-US" sz="1400" dirty="0"/>
              <a:t> </a:t>
            </a:r>
            <a:r>
              <a:rPr lang="en-US" sz="1400" dirty="0" err="1"/>
              <a:t>pjesët</a:t>
            </a:r>
            <a:r>
              <a:rPr lang="en-US" sz="1400" dirty="0"/>
              <a:t> </a:t>
            </a:r>
            <a:r>
              <a:rPr lang="en-US" sz="1400" dirty="0" err="1"/>
              <a:t>takuese</a:t>
            </a:r>
            <a:r>
              <a:rPr lang="en-US" sz="1400" dirty="0"/>
              <a:t> </a:t>
            </a:r>
            <a:r>
              <a:rPr lang="en-US" sz="1400" dirty="0" err="1"/>
              <a:t>mes</a:t>
            </a:r>
            <a:r>
              <a:rPr lang="en-US" sz="1400" dirty="0"/>
              <a:t> </a:t>
            </a:r>
            <a:r>
              <a:rPr lang="en-US" sz="1400" dirty="0" err="1"/>
              <a:t>trashëgimtarëve</a:t>
            </a:r>
            <a:r>
              <a:rPr lang="en-US" sz="1400" dirty="0"/>
              <a:t> </a:t>
            </a:r>
            <a:r>
              <a:rPr lang="en-US" sz="1400" dirty="0" err="1"/>
              <a:t>meshkuj</a:t>
            </a:r>
            <a:r>
              <a:rPr lang="en-US" sz="1400" dirty="0" smtClean="0"/>
              <a:t>, </a:t>
            </a:r>
            <a:r>
              <a:rPr lang="en-US" sz="1400" dirty="0"/>
              <a:t>model që u </a:t>
            </a:r>
            <a:r>
              <a:rPr lang="en-US" sz="1400" dirty="0" err="1"/>
              <a:t>ndoq</a:t>
            </a:r>
            <a:r>
              <a:rPr lang="en-US" sz="1400" dirty="0"/>
              <a:t> </a:t>
            </a:r>
            <a:r>
              <a:rPr lang="en-US" sz="1400" dirty="0" err="1"/>
              <a:t>më</a:t>
            </a:r>
            <a:r>
              <a:rPr lang="en-US" sz="1400" dirty="0"/>
              <a:t> pas nga </a:t>
            </a:r>
            <a:r>
              <a:rPr lang="en-US" sz="1400" dirty="0" err="1"/>
              <a:t>shumë</a:t>
            </a:r>
            <a:r>
              <a:rPr lang="en-US" sz="1400" dirty="0"/>
              <a:t> </a:t>
            </a:r>
            <a:r>
              <a:rPr lang="en-US" sz="1400" dirty="0" err="1"/>
              <a:t>legjislacione</a:t>
            </a:r>
            <a:r>
              <a:rPr lang="en-US" sz="1400" dirty="0"/>
              <a:t> </a:t>
            </a:r>
            <a:r>
              <a:rPr lang="en-US" sz="1400" dirty="0" err="1" smtClean="0"/>
              <a:t>perëndimore</a:t>
            </a:r>
            <a:r>
              <a:rPr lang="en-US" sz="1400" dirty="0" smtClean="0"/>
              <a:t>, </a:t>
            </a:r>
            <a:r>
              <a:rPr lang="en-US" sz="1400" dirty="0" err="1" smtClean="0"/>
              <a:t>të</a:t>
            </a:r>
            <a:r>
              <a:rPr lang="en-US" sz="1400" dirty="0" smtClean="0"/>
              <a:t> </a:t>
            </a:r>
            <a:r>
              <a:rPr lang="en-US" sz="1400" dirty="0" err="1" smtClean="0"/>
              <a:t>sistemit</a:t>
            </a:r>
            <a:r>
              <a:rPr lang="en-US" sz="1400" dirty="0" smtClean="0"/>
              <a:t> civil law. </a:t>
            </a:r>
          </a:p>
          <a:p>
            <a:pPr marL="0" indent="0">
              <a:buNone/>
            </a:pPr>
            <a:r>
              <a:rPr lang="en-US" sz="1400" dirty="0" err="1" smtClean="0"/>
              <a:t>Familjet</a:t>
            </a:r>
            <a:r>
              <a:rPr lang="en-US" sz="1400" dirty="0" smtClean="0"/>
              <a:t> </a:t>
            </a:r>
            <a:r>
              <a:rPr lang="en-US" sz="1400" dirty="0"/>
              <a:t>e </a:t>
            </a:r>
            <a:r>
              <a:rPr lang="en-US" sz="1400" dirty="0" err="1"/>
              <a:t>mëdha</a:t>
            </a:r>
            <a:r>
              <a:rPr lang="en-US" sz="1400" dirty="0"/>
              <a:t> </a:t>
            </a:r>
            <a:r>
              <a:rPr lang="en-US" sz="1400" dirty="0" err="1"/>
              <a:t>tradicionale</a:t>
            </a:r>
            <a:r>
              <a:rPr lang="en-US" sz="1400" dirty="0"/>
              <a:t> </a:t>
            </a:r>
            <a:r>
              <a:rPr lang="en-US" sz="1400" dirty="0" err="1"/>
              <a:t>humbën</a:t>
            </a:r>
            <a:r>
              <a:rPr lang="en-US" sz="1400" dirty="0"/>
              <a:t> </a:t>
            </a:r>
            <a:r>
              <a:rPr lang="en-US" sz="1400" dirty="0" err="1"/>
              <a:t>funksionin</a:t>
            </a:r>
            <a:r>
              <a:rPr lang="en-US" sz="1400" dirty="0"/>
              <a:t> e </a:t>
            </a:r>
            <a:r>
              <a:rPr lang="en-US" sz="1400" dirty="0" err="1"/>
              <a:t>tyre</a:t>
            </a:r>
            <a:r>
              <a:rPr lang="en-US" sz="1400" dirty="0"/>
              <a:t> </a:t>
            </a:r>
            <a:r>
              <a:rPr lang="en-US" sz="1400" dirty="0" err="1"/>
              <a:t>shekullor</a:t>
            </a:r>
            <a:r>
              <a:rPr lang="en-US" sz="1400" dirty="0"/>
              <a:t> për </a:t>
            </a:r>
            <a:r>
              <a:rPr lang="en-US" sz="1400" dirty="0" err="1"/>
              <a:t>shkak</a:t>
            </a:r>
            <a:r>
              <a:rPr lang="en-US" sz="1400" dirty="0"/>
              <a:t> të </a:t>
            </a:r>
            <a:r>
              <a:rPr lang="en-US" sz="1400" dirty="0" err="1"/>
              <a:t>marrëdhënies</a:t>
            </a:r>
            <a:r>
              <a:rPr lang="en-US" sz="1400" dirty="0"/>
              <a:t> me </a:t>
            </a:r>
            <a:r>
              <a:rPr lang="en-US" sz="1400" dirty="0" err="1"/>
              <a:t>tokën</a:t>
            </a:r>
            <a:r>
              <a:rPr lang="en-US" sz="1400" dirty="0"/>
              <a:t>, e </a:t>
            </a:r>
            <a:r>
              <a:rPr lang="en-US" sz="1400" dirty="0" err="1"/>
              <a:t>cila</a:t>
            </a:r>
            <a:r>
              <a:rPr lang="en-US" sz="1400" dirty="0"/>
              <a:t> me </a:t>
            </a:r>
            <a:r>
              <a:rPr lang="en-US" sz="1400" dirty="0" err="1"/>
              <a:t>rindarjen</a:t>
            </a:r>
            <a:r>
              <a:rPr lang="en-US" sz="1400" dirty="0"/>
              <a:t> e </a:t>
            </a:r>
            <a:r>
              <a:rPr lang="en-US" sz="1400" dirty="0" err="1"/>
              <a:t>saj</a:t>
            </a:r>
            <a:r>
              <a:rPr lang="en-US" sz="1400" dirty="0"/>
              <a:t> </a:t>
            </a:r>
            <a:r>
              <a:rPr lang="en-US" sz="1400" dirty="0" err="1" smtClean="0"/>
              <a:t>nga</a:t>
            </a:r>
            <a:r>
              <a:rPr lang="en-US" sz="1400" dirty="0" smtClean="0"/>
              <a:t> </a:t>
            </a:r>
            <a:r>
              <a:rPr lang="en-US" sz="1400" dirty="0" err="1" smtClean="0"/>
              <a:t>trashëgimia</a:t>
            </a:r>
            <a:r>
              <a:rPr lang="en-US" sz="1400" dirty="0" smtClean="0"/>
              <a:t>, </a:t>
            </a:r>
            <a:r>
              <a:rPr lang="en-US" sz="1400" dirty="0" err="1" smtClean="0"/>
              <a:t>lehtësoi</a:t>
            </a:r>
            <a:r>
              <a:rPr lang="en-US" sz="1400" dirty="0" smtClean="0"/>
              <a:t> </a:t>
            </a:r>
            <a:r>
              <a:rPr lang="en-US" sz="1400" dirty="0" err="1" smtClean="0"/>
              <a:t>krijimin</a:t>
            </a:r>
            <a:r>
              <a:rPr lang="en-US" sz="1400" dirty="0" smtClean="0"/>
              <a:t> e </a:t>
            </a:r>
            <a:r>
              <a:rPr lang="en-US" sz="1400" dirty="0" err="1"/>
              <a:t>familjeve</a:t>
            </a:r>
            <a:r>
              <a:rPr lang="en-US" sz="1400" dirty="0"/>
              <a:t> me nr. </a:t>
            </a:r>
            <a:r>
              <a:rPr lang="en-US" sz="1400" dirty="0" err="1"/>
              <a:t>më</a:t>
            </a:r>
            <a:r>
              <a:rPr lang="en-US" sz="1400" dirty="0"/>
              <a:t> të </a:t>
            </a:r>
            <a:r>
              <a:rPr lang="en-US" sz="1400" dirty="0" err="1"/>
              <a:t>paktë</a:t>
            </a:r>
            <a:r>
              <a:rPr lang="en-US" sz="1400" dirty="0"/>
              <a:t> deri në familjen e </a:t>
            </a:r>
            <a:r>
              <a:rPr lang="en-US" sz="1400" dirty="0" err="1"/>
              <a:t>ngushte</a:t>
            </a:r>
            <a:r>
              <a:rPr lang="en-US" sz="1400" dirty="0"/>
              <a:t> e </a:t>
            </a:r>
            <a:r>
              <a:rPr lang="en-US" sz="1400" dirty="0" err="1"/>
              <a:t>sotme</a:t>
            </a:r>
            <a:r>
              <a:rPr lang="en-US" sz="1400" dirty="0"/>
              <a:t> (</a:t>
            </a:r>
            <a:r>
              <a:rPr lang="en-US" sz="1400" dirty="0" err="1"/>
              <a:t>prindër</a:t>
            </a:r>
            <a:r>
              <a:rPr lang="en-US" sz="1400" dirty="0"/>
              <a:t> </a:t>
            </a:r>
            <a:r>
              <a:rPr lang="en-US" sz="1400" dirty="0" err="1"/>
              <a:t>fëmijë</a:t>
            </a:r>
            <a:r>
              <a:rPr lang="en-US" sz="1400" dirty="0"/>
              <a:t>). </a:t>
            </a:r>
            <a:r>
              <a:rPr lang="sq-AL" sz="1400" dirty="0"/>
              <a:t>Ndërkohë, rritja e prodhimit industrial, lëvizja dhe tregtia e lirë, ndryshimi i vendbanimit, vend-qëndrimi me qëllim fitimi, ishin disa nga fenomenet shoqërore që sollën dukurinë e dytë pasuese e të parës, atë që shpesh pasuritë e të vdekurit paraqisnin problematika në evidentim, në gjetjen apo përcaktimin e trashëgimtarëve apo dhe të </a:t>
            </a:r>
            <a:r>
              <a:rPr lang="sq-AL" sz="1400" dirty="0" smtClean="0"/>
              <a:t>tretë</a:t>
            </a:r>
            <a:r>
              <a:rPr lang="en-US" sz="1400" dirty="0" err="1" smtClean="0"/>
              <a:t>ve</a:t>
            </a:r>
            <a:r>
              <a:rPr lang="en-US" sz="1400" dirty="0" smtClean="0"/>
              <a:t> </a:t>
            </a:r>
            <a:r>
              <a:rPr lang="sq-AL" sz="1400" dirty="0" smtClean="0"/>
              <a:t>si </a:t>
            </a:r>
            <a:r>
              <a:rPr lang="sq-AL" sz="1400" dirty="0"/>
              <a:t>kreditorët e de </a:t>
            </a:r>
            <a:r>
              <a:rPr lang="sq-AL" sz="1400" dirty="0" err="1" smtClean="0"/>
              <a:t>cui</a:t>
            </a:r>
            <a:r>
              <a:rPr lang="sq-AL" sz="1400" dirty="0" smtClean="0"/>
              <a:t>-sit</a:t>
            </a:r>
            <a:endParaRPr lang="en-US" sz="1400" dirty="0" smtClean="0"/>
          </a:p>
          <a:p>
            <a:pPr marL="0" indent="0">
              <a:buNone/>
            </a:pPr>
            <a:r>
              <a:rPr lang="sq-AL" sz="1400" dirty="0" smtClean="0"/>
              <a:t> </a:t>
            </a:r>
            <a:r>
              <a:rPr lang="sq-AL" sz="1400" dirty="0"/>
              <a:t>Duke </a:t>
            </a:r>
            <a:r>
              <a:rPr lang="sq-AL" sz="1400" dirty="0" err="1"/>
              <a:t>dalur</a:t>
            </a:r>
            <a:r>
              <a:rPr lang="sq-AL" sz="1400" dirty="0"/>
              <a:t> çdo ditë problematika, edhe praktika në këto vende është gjithnjë e në lëvizje.</a:t>
            </a:r>
          </a:p>
          <a:p>
            <a:pPr marL="0" indent="0">
              <a:buNone/>
            </a:pPr>
            <a:endParaRPr lang="en-US" sz="1200" i="1" dirty="0" smtClean="0"/>
          </a:p>
          <a:p>
            <a:endParaRPr lang="sq-AL" sz="1200" i="1" dirty="0"/>
          </a:p>
          <a:p>
            <a:endParaRPr lang="sq-AL" sz="1400" dirty="0"/>
          </a:p>
        </p:txBody>
      </p:sp>
    </p:spTree>
    <p:extLst>
      <p:ext uri="{BB962C8B-B14F-4D97-AF65-F5344CB8AC3E}">
        <p14:creationId xmlns:p14="http://schemas.microsoft.com/office/powerpoint/2010/main" val="18736533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58762"/>
          </a:xfrm>
        </p:spPr>
        <p:txBody>
          <a:bodyPr>
            <a:normAutofit fontScale="90000"/>
          </a:bodyPr>
          <a:lstStyle/>
          <a:p>
            <a:pPr algn="ctr"/>
            <a:endParaRPr lang="sq-AL" sz="24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685800"/>
            <a:ext cx="7467600" cy="5788152"/>
          </a:xfrm>
        </p:spPr>
        <p:txBody>
          <a:bodyPr>
            <a:normAutofit/>
          </a:bodyPr>
          <a:lstStyle/>
          <a:p>
            <a:pPr marL="0" indent="0" algn="just">
              <a:buNone/>
            </a:pPr>
            <a:endParaRPr lang="en-US" sz="1400" dirty="0" smtClean="0"/>
          </a:p>
          <a:p>
            <a:pPr algn="just"/>
            <a:endParaRPr lang="en-US" sz="1400" dirty="0" smtClean="0"/>
          </a:p>
          <a:p>
            <a:pPr marL="0" indent="0">
              <a:buNone/>
            </a:pPr>
            <a:r>
              <a:rPr lang="en-US" sz="1400" dirty="0"/>
              <a:t>Në aspektin </a:t>
            </a:r>
            <a:r>
              <a:rPr lang="en-US" sz="1400" dirty="0" err="1"/>
              <a:t>historik</a:t>
            </a:r>
            <a:r>
              <a:rPr lang="en-US" sz="1400" dirty="0"/>
              <a:t> </a:t>
            </a:r>
            <a:r>
              <a:rPr lang="en-US" sz="1400" dirty="0" err="1"/>
              <a:t>rregullat</a:t>
            </a:r>
            <a:r>
              <a:rPr lang="en-US" sz="1400" dirty="0"/>
              <a:t> mbi </a:t>
            </a:r>
            <a:r>
              <a:rPr lang="en-US" sz="1400" dirty="0" err="1"/>
              <a:t>mbrojtjen</a:t>
            </a:r>
            <a:r>
              <a:rPr lang="en-US" sz="1400" dirty="0"/>
              <a:t> dhe </a:t>
            </a:r>
            <a:r>
              <a:rPr lang="en-US" sz="1400" dirty="0" err="1"/>
              <a:t>sigurimin</a:t>
            </a:r>
            <a:r>
              <a:rPr lang="en-US" sz="1400" dirty="0"/>
              <a:t> e pasurisë </a:t>
            </a:r>
            <a:r>
              <a:rPr lang="en-US" sz="1400" dirty="0" err="1"/>
              <a:t>trashëgimore</a:t>
            </a:r>
            <a:r>
              <a:rPr lang="en-US" sz="1400" dirty="0"/>
              <a:t> </a:t>
            </a:r>
            <a:r>
              <a:rPr lang="en-US" sz="1400" dirty="0" err="1"/>
              <a:t>janë</a:t>
            </a:r>
            <a:r>
              <a:rPr lang="en-US" sz="1400" dirty="0"/>
              <a:t> </a:t>
            </a:r>
            <a:r>
              <a:rPr lang="en-US" sz="1400" dirty="0" err="1"/>
              <a:t>parë</a:t>
            </a:r>
            <a:r>
              <a:rPr lang="en-US" sz="1400" dirty="0"/>
              <a:t> në KC të </a:t>
            </a:r>
            <a:r>
              <a:rPr lang="en-US" sz="1400" dirty="0" err="1"/>
              <a:t>parë</a:t>
            </a:r>
            <a:r>
              <a:rPr lang="en-US" sz="1400" dirty="0"/>
              <a:t> </a:t>
            </a:r>
            <a:r>
              <a:rPr lang="en-US" sz="1400" dirty="0" err="1"/>
              <a:t>Shqiptar</a:t>
            </a:r>
            <a:r>
              <a:rPr lang="en-US" sz="1400" dirty="0"/>
              <a:t> ai i </a:t>
            </a:r>
            <a:r>
              <a:rPr lang="en-US" sz="1400" dirty="0" err="1"/>
              <a:t>vitit</a:t>
            </a:r>
            <a:r>
              <a:rPr lang="en-US" sz="1400" dirty="0"/>
              <a:t> 1929. Si </a:t>
            </a:r>
            <a:r>
              <a:rPr lang="en-US" sz="1400" dirty="0" err="1"/>
              <a:t>Kod</a:t>
            </a:r>
            <a:r>
              <a:rPr lang="en-US" sz="1400" dirty="0"/>
              <a:t> që u </a:t>
            </a:r>
            <a:r>
              <a:rPr lang="en-US" sz="1400" dirty="0" err="1"/>
              <a:t>bazua</a:t>
            </a:r>
            <a:r>
              <a:rPr lang="en-US" sz="1400" dirty="0"/>
              <a:t> në </a:t>
            </a:r>
            <a:r>
              <a:rPr lang="en-US" sz="1400" dirty="0" err="1"/>
              <a:t>sistemin</a:t>
            </a:r>
            <a:r>
              <a:rPr lang="en-US" sz="1400" dirty="0"/>
              <a:t> e </a:t>
            </a:r>
            <a:r>
              <a:rPr lang="en-US" sz="1400" dirty="0" err="1"/>
              <a:t>pranimit</a:t>
            </a:r>
            <a:r>
              <a:rPr lang="en-US" sz="1400" dirty="0"/>
              <a:t> të trashëgimisë (</a:t>
            </a:r>
            <a:r>
              <a:rPr lang="en-US" sz="1400" dirty="0" err="1"/>
              <a:t>pranim</a:t>
            </a:r>
            <a:r>
              <a:rPr lang="en-US" sz="1400" dirty="0"/>
              <a:t> i </a:t>
            </a:r>
            <a:r>
              <a:rPr lang="en-US" sz="1400" dirty="0" err="1"/>
              <a:t>thjeshtë</a:t>
            </a:r>
            <a:r>
              <a:rPr lang="en-US" sz="1400" dirty="0"/>
              <a:t> </a:t>
            </a:r>
            <a:r>
              <a:rPr lang="en-US" sz="1400" dirty="0" err="1"/>
              <a:t>ose</a:t>
            </a:r>
            <a:r>
              <a:rPr lang="en-US" sz="1400" dirty="0"/>
              <a:t> me benefic </a:t>
            </a:r>
            <a:r>
              <a:rPr lang="en-US" sz="1400" dirty="0" err="1"/>
              <a:t>inventari</a:t>
            </a:r>
            <a:r>
              <a:rPr lang="en-US" sz="1400" dirty="0"/>
              <a:t> etj.), </a:t>
            </a:r>
            <a:r>
              <a:rPr lang="en-US" sz="1400" dirty="0" err="1"/>
              <a:t>ky</a:t>
            </a:r>
            <a:r>
              <a:rPr lang="en-US" sz="1400" dirty="0"/>
              <a:t> </a:t>
            </a:r>
            <a:r>
              <a:rPr lang="en-US" sz="1400" dirty="0" err="1"/>
              <a:t>institut</a:t>
            </a:r>
            <a:r>
              <a:rPr lang="en-US" sz="1400" dirty="0"/>
              <a:t> </a:t>
            </a:r>
            <a:r>
              <a:rPr lang="en-US" sz="1400" dirty="0" err="1"/>
              <a:t>ishte</a:t>
            </a:r>
            <a:r>
              <a:rPr lang="en-US" sz="1400" dirty="0"/>
              <a:t> i </a:t>
            </a:r>
            <a:r>
              <a:rPr lang="en-US" sz="1400" dirty="0" err="1"/>
              <a:t>mirë</a:t>
            </a:r>
            <a:r>
              <a:rPr lang="en-US" sz="1400" dirty="0"/>
              <a:t> </a:t>
            </a:r>
            <a:r>
              <a:rPr lang="en-US" sz="1400" dirty="0" err="1"/>
              <a:t>rregulluar</a:t>
            </a:r>
            <a:r>
              <a:rPr lang="en-US" sz="1400" dirty="0"/>
              <a:t>. Me ndryshimet </a:t>
            </a:r>
            <a:r>
              <a:rPr lang="en-US" sz="1400" dirty="0" err="1"/>
              <a:t>politike</a:t>
            </a:r>
            <a:r>
              <a:rPr lang="en-US" sz="1400" dirty="0"/>
              <a:t> të </a:t>
            </a:r>
            <a:r>
              <a:rPr lang="en-US" sz="1400" dirty="0" err="1"/>
              <a:t>shoqëruara</a:t>
            </a:r>
            <a:r>
              <a:rPr lang="en-US" sz="1400" dirty="0"/>
              <a:t> me </a:t>
            </a:r>
            <a:r>
              <a:rPr lang="en-US" sz="1400" dirty="0" err="1"/>
              <a:t>ndryshime</a:t>
            </a:r>
            <a:r>
              <a:rPr lang="en-US" sz="1400" dirty="0"/>
              <a:t> në </a:t>
            </a:r>
            <a:r>
              <a:rPr lang="en-US" sz="1400" dirty="0" err="1"/>
              <a:t>marrëdhëniet</a:t>
            </a:r>
            <a:r>
              <a:rPr lang="en-US" sz="1400" dirty="0"/>
              <a:t> </a:t>
            </a:r>
            <a:r>
              <a:rPr lang="en-US" sz="1400" dirty="0" err="1" smtClean="0"/>
              <a:t>ekonomike</a:t>
            </a:r>
            <a:r>
              <a:rPr lang="en-US" sz="1400" dirty="0" smtClean="0"/>
              <a:t> e </a:t>
            </a:r>
            <a:r>
              <a:rPr lang="en-US" sz="1400" dirty="0" err="1" smtClean="0"/>
              <a:t>juridike</a:t>
            </a:r>
            <a:r>
              <a:rPr lang="en-US" sz="1400" dirty="0"/>
              <a:t>,  në </a:t>
            </a:r>
            <a:r>
              <a:rPr lang="en-US" sz="1400" dirty="0" err="1"/>
              <a:t>vitin</a:t>
            </a:r>
            <a:r>
              <a:rPr lang="en-US" sz="1400" dirty="0"/>
              <a:t> 1954 u kalua </a:t>
            </a:r>
            <a:r>
              <a:rPr lang="en-US" sz="1400" dirty="0" err="1"/>
              <a:t>tek</a:t>
            </a:r>
            <a:r>
              <a:rPr lang="en-US" sz="1400" dirty="0"/>
              <a:t> </a:t>
            </a:r>
            <a:r>
              <a:rPr lang="en-US" sz="1400" dirty="0" err="1"/>
              <a:t>sistemi</a:t>
            </a:r>
            <a:r>
              <a:rPr lang="en-US" sz="1400" dirty="0"/>
              <a:t> i </a:t>
            </a:r>
            <a:r>
              <a:rPr lang="en-US" sz="1400" dirty="0" err="1"/>
              <a:t>fitimit</a:t>
            </a:r>
            <a:r>
              <a:rPr lang="en-US" sz="1400" dirty="0"/>
              <a:t> të trashëgimisë (</a:t>
            </a:r>
            <a:r>
              <a:rPr lang="en-US" sz="1400" dirty="0" err="1"/>
              <a:t>dekreti</a:t>
            </a:r>
            <a:r>
              <a:rPr lang="en-US" sz="1400" dirty="0"/>
              <a:t> “Për </a:t>
            </a:r>
            <a:r>
              <a:rPr lang="en-US" sz="1400" dirty="0" err="1"/>
              <a:t>trashëgiminë</a:t>
            </a:r>
            <a:r>
              <a:rPr lang="en-US" sz="1400" dirty="0"/>
              <a:t>”), e </a:t>
            </a:r>
            <a:r>
              <a:rPr lang="en-US" sz="1400" dirty="0" err="1"/>
              <a:t>shoqëruar</a:t>
            </a:r>
            <a:r>
              <a:rPr lang="en-US" sz="1400" dirty="0"/>
              <a:t> </a:t>
            </a:r>
            <a:r>
              <a:rPr lang="en-US" sz="1400" dirty="0" err="1"/>
              <a:t>kjo</a:t>
            </a:r>
            <a:r>
              <a:rPr lang="en-US" sz="1400" dirty="0"/>
              <a:t> edhe me </a:t>
            </a:r>
            <a:r>
              <a:rPr lang="en-US" sz="1400" dirty="0" err="1"/>
              <a:t>rrudhjen</a:t>
            </a:r>
            <a:r>
              <a:rPr lang="en-US" sz="1400" dirty="0"/>
              <a:t> e </a:t>
            </a:r>
            <a:r>
              <a:rPr lang="en-US" sz="1400" dirty="0" err="1"/>
              <a:t>pronës</a:t>
            </a:r>
            <a:r>
              <a:rPr lang="en-US" sz="1400" dirty="0"/>
              <a:t> private dhe </a:t>
            </a:r>
            <a:r>
              <a:rPr lang="en-US" sz="1400" dirty="0" err="1"/>
              <a:t>rregullat</a:t>
            </a:r>
            <a:r>
              <a:rPr lang="en-US" sz="1400" dirty="0"/>
              <a:t> për </a:t>
            </a:r>
            <a:r>
              <a:rPr lang="en-US" sz="1400" dirty="0" err="1"/>
              <a:t>mbrojtjen</a:t>
            </a:r>
            <a:r>
              <a:rPr lang="en-US" sz="1400" dirty="0"/>
              <a:t> dhe ruajtja e pasurisë </a:t>
            </a:r>
            <a:r>
              <a:rPr lang="en-US" sz="1400" dirty="0" err="1"/>
              <a:t>trashëgimore</a:t>
            </a:r>
            <a:r>
              <a:rPr lang="en-US" sz="1400" dirty="0"/>
              <a:t> u </a:t>
            </a:r>
            <a:r>
              <a:rPr lang="en-US" sz="1400" dirty="0" err="1"/>
              <a:t>parapanë</a:t>
            </a:r>
            <a:r>
              <a:rPr lang="en-US" sz="1400" dirty="0"/>
              <a:t> </a:t>
            </a:r>
            <a:r>
              <a:rPr lang="en-US" sz="1400" dirty="0" err="1"/>
              <a:t>vetëm</a:t>
            </a:r>
            <a:r>
              <a:rPr lang="en-US" sz="1400" dirty="0"/>
              <a:t> në </a:t>
            </a:r>
            <a:r>
              <a:rPr lang="en-US" sz="1400" dirty="0" err="1"/>
              <a:t>dy</a:t>
            </a:r>
            <a:r>
              <a:rPr lang="en-US" sz="1400" dirty="0"/>
              <a:t> </a:t>
            </a:r>
            <a:r>
              <a:rPr lang="en-US" sz="1400" dirty="0" err="1"/>
              <a:t>dispozita</a:t>
            </a:r>
            <a:r>
              <a:rPr lang="en-US" sz="1400" dirty="0"/>
              <a:t>, të </a:t>
            </a:r>
            <a:r>
              <a:rPr lang="en-US" sz="1400" dirty="0" err="1"/>
              <a:t>cilat</a:t>
            </a:r>
            <a:r>
              <a:rPr lang="en-US" sz="1400" dirty="0"/>
              <a:t> u </a:t>
            </a:r>
            <a:r>
              <a:rPr lang="en-US" sz="1400" dirty="0" err="1"/>
              <a:t>thjeshtësuan</a:t>
            </a:r>
            <a:r>
              <a:rPr lang="en-US" sz="1400" dirty="0"/>
              <a:t> edhe </a:t>
            </a:r>
            <a:r>
              <a:rPr lang="en-US" sz="1400" dirty="0" err="1"/>
              <a:t>më</a:t>
            </a:r>
            <a:r>
              <a:rPr lang="en-US" sz="1400" dirty="0"/>
              <a:t> </a:t>
            </a:r>
            <a:r>
              <a:rPr lang="en-US" sz="1400" dirty="0" err="1"/>
              <a:t>tej</a:t>
            </a:r>
            <a:r>
              <a:rPr lang="en-US" sz="1400" dirty="0"/>
              <a:t> ne KC të </a:t>
            </a:r>
            <a:r>
              <a:rPr lang="en-US" sz="1400" dirty="0" err="1"/>
              <a:t>vitit</a:t>
            </a:r>
            <a:r>
              <a:rPr lang="en-US" sz="1400" dirty="0"/>
              <a:t> 1981.  </a:t>
            </a:r>
            <a:endParaRPr lang="en-US" sz="1400" dirty="0" smtClean="0"/>
          </a:p>
          <a:p>
            <a:pPr marL="0" indent="0">
              <a:buNone/>
            </a:pPr>
            <a:r>
              <a:rPr lang="en-US" sz="1400" dirty="0" smtClean="0"/>
              <a:t>Në </a:t>
            </a:r>
            <a:r>
              <a:rPr lang="en-US" sz="1400" dirty="0"/>
              <a:t>KC 1994, u </a:t>
            </a:r>
            <a:r>
              <a:rPr lang="en-US" sz="1400" dirty="0" err="1"/>
              <a:t>ruajt</a:t>
            </a:r>
            <a:r>
              <a:rPr lang="en-US" sz="1400" dirty="0"/>
              <a:t> deri </a:t>
            </a:r>
            <a:r>
              <a:rPr lang="en-US" sz="1400" dirty="0" err="1"/>
              <a:t>diku</a:t>
            </a:r>
            <a:r>
              <a:rPr lang="en-US" sz="1400" dirty="0"/>
              <a:t> </a:t>
            </a:r>
            <a:r>
              <a:rPr lang="en-US" sz="1400" dirty="0" err="1"/>
              <a:t>sistemi</a:t>
            </a:r>
            <a:r>
              <a:rPr lang="en-US" sz="1400" dirty="0"/>
              <a:t> i </a:t>
            </a:r>
            <a:r>
              <a:rPr lang="en-US" sz="1400" dirty="0" err="1"/>
              <a:t>fitimit</a:t>
            </a:r>
            <a:r>
              <a:rPr lang="en-US" sz="1400" dirty="0"/>
              <a:t> të trashëgimisë, </a:t>
            </a:r>
            <a:r>
              <a:rPr lang="en-US" sz="1400" dirty="0" err="1"/>
              <a:t>por</a:t>
            </a:r>
            <a:r>
              <a:rPr lang="en-US" sz="1400" dirty="0"/>
              <a:t> </a:t>
            </a:r>
            <a:r>
              <a:rPr lang="en-US" sz="1400" dirty="0" err="1"/>
              <a:t>diçka</a:t>
            </a:r>
            <a:r>
              <a:rPr lang="en-US" sz="1400" dirty="0"/>
              <a:t> u </a:t>
            </a:r>
            <a:r>
              <a:rPr lang="en-US" sz="1400" dirty="0" err="1"/>
              <a:t>përmirësua</a:t>
            </a:r>
            <a:r>
              <a:rPr lang="en-US" sz="1400" dirty="0"/>
              <a:t> </a:t>
            </a:r>
            <a:r>
              <a:rPr lang="en-US" sz="1400" dirty="0" err="1"/>
              <a:t>pasi</a:t>
            </a:r>
            <a:r>
              <a:rPr lang="en-US" sz="1400" dirty="0"/>
              <a:t> u </a:t>
            </a:r>
            <a:r>
              <a:rPr lang="en-US" sz="1400" dirty="0" err="1"/>
              <a:t>rifutën</a:t>
            </a:r>
            <a:r>
              <a:rPr lang="en-US" sz="1400" dirty="0"/>
              <a:t> </a:t>
            </a:r>
            <a:r>
              <a:rPr lang="en-US" sz="1400" dirty="0" err="1"/>
              <a:t>disa</a:t>
            </a:r>
            <a:r>
              <a:rPr lang="en-US" sz="1400" dirty="0"/>
              <a:t> </a:t>
            </a:r>
            <a:r>
              <a:rPr lang="en-US" sz="1400" dirty="0" err="1"/>
              <a:t>instituteve</a:t>
            </a:r>
            <a:r>
              <a:rPr lang="en-US" sz="1400" dirty="0"/>
              <a:t> dhe </a:t>
            </a:r>
            <a:r>
              <a:rPr lang="en-US" sz="1400" dirty="0" err="1"/>
              <a:t>dispozitave</a:t>
            </a:r>
            <a:r>
              <a:rPr lang="en-US" sz="1400" dirty="0"/>
              <a:t> të KC të </a:t>
            </a:r>
            <a:r>
              <a:rPr lang="en-US" sz="1400" dirty="0" err="1"/>
              <a:t>vitit</a:t>
            </a:r>
            <a:r>
              <a:rPr lang="en-US" sz="1400" dirty="0"/>
              <a:t> 1929, në </a:t>
            </a:r>
            <a:r>
              <a:rPr lang="en-US" sz="1400" dirty="0" err="1"/>
              <a:t>pjesën</a:t>
            </a:r>
            <a:r>
              <a:rPr lang="en-US" sz="1400" dirty="0"/>
              <a:t> e </a:t>
            </a:r>
            <a:r>
              <a:rPr lang="en-US" sz="1400" dirty="0" err="1"/>
              <a:t>përgjithshme</a:t>
            </a:r>
            <a:r>
              <a:rPr lang="en-US" sz="1400" dirty="0"/>
              <a:t> dhe atë të </a:t>
            </a:r>
            <a:r>
              <a:rPr lang="en-US" sz="1400" dirty="0" err="1"/>
              <a:t>drejtës</a:t>
            </a:r>
            <a:r>
              <a:rPr lang="en-US" sz="1400" dirty="0"/>
              <a:t> </a:t>
            </a:r>
            <a:r>
              <a:rPr lang="en-US" sz="1400" dirty="0" err="1"/>
              <a:t>trashëgimore</a:t>
            </a:r>
            <a:r>
              <a:rPr lang="en-US" sz="1400" dirty="0"/>
              <a:t> </a:t>
            </a:r>
            <a:r>
              <a:rPr lang="en-US" sz="1400" dirty="0" err="1"/>
              <a:t>testamentare</a:t>
            </a:r>
            <a:r>
              <a:rPr lang="en-US" sz="1400" dirty="0"/>
              <a:t>. Kjo </a:t>
            </a:r>
            <a:r>
              <a:rPr lang="en-US" sz="1400" dirty="0" err="1"/>
              <a:t>mund</a:t>
            </a:r>
            <a:r>
              <a:rPr lang="en-US" sz="1400" dirty="0"/>
              <a:t> të </a:t>
            </a:r>
            <a:r>
              <a:rPr lang="en-US" sz="1400" dirty="0" err="1"/>
              <a:t>thuhet</a:t>
            </a:r>
            <a:r>
              <a:rPr lang="en-US" sz="1400" dirty="0"/>
              <a:t> edhe për </a:t>
            </a:r>
            <a:r>
              <a:rPr lang="en-US" sz="1400" dirty="0" err="1"/>
              <a:t>masat</a:t>
            </a:r>
            <a:r>
              <a:rPr lang="en-US" sz="1400" dirty="0"/>
              <a:t> e </a:t>
            </a:r>
            <a:r>
              <a:rPr lang="en-US" sz="1400" dirty="0" err="1"/>
              <a:t>sigurimit</a:t>
            </a:r>
            <a:r>
              <a:rPr lang="en-US" sz="1400" dirty="0"/>
              <a:t> të pasurisë </a:t>
            </a:r>
            <a:r>
              <a:rPr lang="en-US" sz="1400" dirty="0" err="1"/>
              <a:t>trashëgimore</a:t>
            </a:r>
            <a:r>
              <a:rPr lang="en-US" sz="1400" dirty="0"/>
              <a:t>. </a:t>
            </a:r>
            <a:r>
              <a:rPr lang="en-US" sz="1400" dirty="0" err="1"/>
              <a:t>Më</a:t>
            </a:r>
            <a:r>
              <a:rPr lang="en-US" sz="1400" dirty="0"/>
              <a:t> ndryshimet e KC të </a:t>
            </a:r>
            <a:r>
              <a:rPr lang="en-US" sz="1400" dirty="0" err="1"/>
              <a:t>vitit</a:t>
            </a:r>
            <a:r>
              <a:rPr lang="en-US" sz="1400" dirty="0"/>
              <a:t> 2013 </a:t>
            </a:r>
            <a:r>
              <a:rPr lang="en-US" sz="1400" dirty="0" err="1"/>
              <a:t>kompetencat</a:t>
            </a:r>
            <a:r>
              <a:rPr lang="en-US" sz="1400" dirty="0"/>
              <a:t> e </a:t>
            </a:r>
            <a:r>
              <a:rPr lang="en-US" sz="1400" dirty="0" err="1"/>
              <a:t>Gjykatës</a:t>
            </a:r>
            <a:r>
              <a:rPr lang="en-US" sz="1400" dirty="0"/>
              <a:t> për </a:t>
            </a:r>
            <a:r>
              <a:rPr lang="en-US" sz="1400" dirty="0" err="1"/>
              <a:t>vënien</a:t>
            </a:r>
            <a:r>
              <a:rPr lang="en-US" sz="1400" dirty="0"/>
              <a:t> në </a:t>
            </a:r>
            <a:r>
              <a:rPr lang="en-US" sz="1400" dirty="0" err="1"/>
              <a:t>lëvizje</a:t>
            </a:r>
            <a:r>
              <a:rPr lang="en-US" sz="1400" dirty="0"/>
              <a:t> </a:t>
            </a:r>
            <a:r>
              <a:rPr lang="en-US" sz="1400" dirty="0" err="1"/>
              <a:t>trashëgiminë</a:t>
            </a:r>
            <a:r>
              <a:rPr lang="en-US" sz="1400" dirty="0"/>
              <a:t> </a:t>
            </a:r>
            <a:r>
              <a:rPr lang="en-US" sz="1400" dirty="0" err="1"/>
              <a:t>ju</a:t>
            </a:r>
            <a:r>
              <a:rPr lang="en-US" sz="1400" dirty="0"/>
              <a:t> </a:t>
            </a:r>
            <a:r>
              <a:rPr lang="en-US" sz="1400" dirty="0" err="1"/>
              <a:t>kaluan</a:t>
            </a:r>
            <a:r>
              <a:rPr lang="en-US" sz="1400" dirty="0"/>
              <a:t> </a:t>
            </a:r>
            <a:r>
              <a:rPr lang="en-US" sz="1400" dirty="0" err="1"/>
              <a:t>Noterëve</a:t>
            </a:r>
            <a:r>
              <a:rPr lang="en-US" sz="1400" dirty="0"/>
              <a:t>, dhe me </a:t>
            </a:r>
            <a:r>
              <a:rPr lang="en-US" sz="1400" dirty="0" err="1"/>
              <a:t>ligjin</a:t>
            </a:r>
            <a:r>
              <a:rPr lang="en-US" sz="1400" dirty="0"/>
              <a:t> “Për </a:t>
            </a:r>
            <a:r>
              <a:rPr lang="en-US" sz="1400" dirty="0" err="1"/>
              <a:t>Noterinë</a:t>
            </a:r>
            <a:r>
              <a:rPr lang="en-US" sz="1400" dirty="0"/>
              <a:t>” 110/2018, </a:t>
            </a:r>
            <a:r>
              <a:rPr lang="en-US" sz="1400" dirty="0" err="1"/>
              <a:t>ata</a:t>
            </a:r>
            <a:r>
              <a:rPr lang="en-US" sz="1400" dirty="0"/>
              <a:t> </a:t>
            </a:r>
            <a:r>
              <a:rPr lang="en-US" sz="1400" dirty="0" err="1"/>
              <a:t>kanë</a:t>
            </a:r>
            <a:r>
              <a:rPr lang="en-US" sz="1400" dirty="0"/>
              <a:t> </a:t>
            </a:r>
            <a:r>
              <a:rPr lang="en-US" sz="1400" dirty="0" err="1"/>
              <a:t>atribute</a:t>
            </a:r>
            <a:r>
              <a:rPr lang="en-US" sz="1400" dirty="0"/>
              <a:t> të </a:t>
            </a:r>
            <a:r>
              <a:rPr lang="en-US" sz="1400" dirty="0" err="1"/>
              <a:t>plota</a:t>
            </a:r>
            <a:r>
              <a:rPr lang="en-US" sz="1400" dirty="0"/>
              <a:t> për të </a:t>
            </a:r>
            <a:r>
              <a:rPr lang="en-US" sz="1400" dirty="0" err="1"/>
              <a:t>bërë</a:t>
            </a:r>
            <a:r>
              <a:rPr lang="en-US" sz="1400" dirty="0"/>
              <a:t> </a:t>
            </a:r>
            <a:r>
              <a:rPr lang="en-US" sz="1400" dirty="0" err="1"/>
              <a:t>ekzekutive</a:t>
            </a:r>
            <a:r>
              <a:rPr lang="en-US" sz="1400" dirty="0"/>
              <a:t> </a:t>
            </a:r>
            <a:r>
              <a:rPr lang="en-US" sz="1400" dirty="0" err="1"/>
              <a:t>çdo</a:t>
            </a:r>
            <a:r>
              <a:rPr lang="en-US" sz="1400" dirty="0"/>
              <a:t> </a:t>
            </a:r>
            <a:r>
              <a:rPr lang="en-US" sz="1400" dirty="0" err="1"/>
              <a:t>trashëgimi</a:t>
            </a:r>
            <a:r>
              <a:rPr lang="en-US" sz="1400" dirty="0"/>
              <a:t> të </a:t>
            </a:r>
            <a:r>
              <a:rPr lang="en-US" sz="1400" dirty="0" err="1"/>
              <a:t>çelur</a:t>
            </a:r>
            <a:r>
              <a:rPr lang="en-US" sz="1400" dirty="0"/>
              <a:t>.</a:t>
            </a:r>
            <a:r>
              <a:rPr lang="sq-AL" sz="1400" dirty="0"/>
              <a:t> </a:t>
            </a:r>
            <a:endParaRPr lang="en-US" sz="1400" dirty="0"/>
          </a:p>
          <a:p>
            <a:pPr marL="0" indent="0">
              <a:buNone/>
            </a:pPr>
            <a:r>
              <a:rPr lang="sq-AL" sz="1400" dirty="0"/>
              <a:t>Sot </a:t>
            </a:r>
            <a:r>
              <a:rPr lang="sq-AL" sz="1400" dirty="0" smtClean="0"/>
              <a:t>kemi </a:t>
            </a:r>
            <a:r>
              <a:rPr lang="sq-AL" sz="1400" dirty="0"/>
              <a:t>një shoqëri shumë më të zhvilluar ekonomikisht, dhe një numër i </a:t>
            </a:r>
            <a:r>
              <a:rPr lang="sq-AL" sz="1400" dirty="0" smtClean="0"/>
              <a:t>konsiderueshëm </a:t>
            </a:r>
            <a:r>
              <a:rPr lang="sq-AL" sz="1400" dirty="0"/>
              <a:t>individësh janë tashmë të pasur me prona të shumë </a:t>
            </a:r>
            <a:r>
              <a:rPr lang="sq-AL" sz="1400" dirty="0" err="1"/>
              <a:t>llojëshme</a:t>
            </a:r>
            <a:r>
              <a:rPr lang="sq-AL" sz="1400" dirty="0"/>
              <a:t>, të shpërndara madje dhe jashtë territorit të Shqipërisë. Ato së shpejti do të jenë para diskutimit juridik se si të ruhet dhe sigurohet pasuritë para se tu shpërndahen trashëgimtarëve. Gjykata me siguri kanë </a:t>
            </a:r>
            <a:r>
              <a:rPr lang="en-US" sz="1400" dirty="0" err="1" smtClean="0"/>
              <a:t>pak</a:t>
            </a:r>
            <a:r>
              <a:rPr lang="en-US" sz="1400" dirty="0" smtClean="0"/>
              <a:t> </a:t>
            </a:r>
            <a:r>
              <a:rPr lang="sq-AL" sz="1400" dirty="0" smtClean="0"/>
              <a:t>praktika </a:t>
            </a:r>
            <a:r>
              <a:rPr lang="sq-AL" sz="1400" dirty="0"/>
              <a:t>të tilla, por duke qenë sporadike, do i shërbente më mirë </a:t>
            </a:r>
            <a:r>
              <a:rPr lang="sq-AL" sz="1400" dirty="0" smtClean="0"/>
              <a:t>një </a:t>
            </a:r>
            <a:r>
              <a:rPr lang="sq-AL" sz="1400" dirty="0"/>
              <a:t>lloj </a:t>
            </a:r>
            <a:r>
              <a:rPr lang="sq-AL" sz="1400" dirty="0" smtClean="0"/>
              <a:t>uniform-</a:t>
            </a:r>
            <a:r>
              <a:rPr lang="sq-AL" sz="1400" dirty="0" err="1" smtClean="0"/>
              <a:t>iteti</a:t>
            </a:r>
            <a:r>
              <a:rPr lang="sq-AL" sz="1400" dirty="0" smtClean="0"/>
              <a:t> </a:t>
            </a:r>
            <a:r>
              <a:rPr lang="sq-AL" sz="1400" dirty="0"/>
              <a:t>në qëndrime. </a:t>
            </a:r>
            <a:endParaRPr lang="en-US" sz="1400" dirty="0" smtClean="0"/>
          </a:p>
        </p:txBody>
      </p:sp>
    </p:spTree>
    <p:extLst>
      <p:ext uri="{BB962C8B-B14F-4D97-AF65-F5344CB8AC3E}">
        <p14:creationId xmlns:p14="http://schemas.microsoft.com/office/powerpoint/2010/main" val="9323389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685800"/>
          </a:xfrm>
        </p:spPr>
        <p:txBody>
          <a:bodyPr>
            <a:normAutofit/>
          </a:bodyPr>
          <a:lstStyle/>
          <a:p>
            <a:pPr algn="ctr"/>
            <a:r>
              <a:rPr lang="sq-AL" sz="2400" b="1" dirty="0"/>
              <a:t>Çështjet e shtruara për diskutim</a:t>
            </a:r>
            <a:endParaRPr lang="sq-AL" sz="2400" dirty="0"/>
          </a:p>
        </p:txBody>
      </p:sp>
      <p:sp>
        <p:nvSpPr>
          <p:cNvPr id="3" name="Content Placeholder 2"/>
          <p:cNvSpPr>
            <a:spLocks noGrp="1"/>
          </p:cNvSpPr>
          <p:nvPr>
            <p:ph sz="quarter" idx="1"/>
          </p:nvPr>
        </p:nvSpPr>
        <p:spPr>
          <a:xfrm>
            <a:off x="457200" y="1371600"/>
            <a:ext cx="7467600" cy="5102352"/>
          </a:xfrm>
        </p:spPr>
        <p:txBody>
          <a:bodyPr>
            <a:normAutofit/>
          </a:bodyPr>
          <a:lstStyle/>
          <a:p>
            <a:pPr lvl="0">
              <a:buFont typeface="Wingdings" pitchFamily="2" charset="2"/>
              <a:buChar char="Ø"/>
            </a:pPr>
            <a:r>
              <a:rPr lang="sq-AL" sz="1200" dirty="0"/>
              <a:t> </a:t>
            </a:r>
            <a:r>
              <a:rPr lang="sq-AL" sz="1400" dirty="0"/>
              <a:t>Kur dhe si mund të sigurohet pasuria trashëgimore. </a:t>
            </a:r>
          </a:p>
          <a:p>
            <a:pPr lvl="0">
              <a:buFont typeface="Wingdings" pitchFamily="2" charset="2"/>
              <a:buChar char="Ø"/>
            </a:pPr>
            <a:r>
              <a:rPr lang="sq-AL" sz="1400" dirty="0"/>
              <a:t>Ç ‘është inventarizimi i pasurisë trashëgimore, dhe a i shërben ai ruajtjes së saj në gjendjen që paraqitet rregulli?</a:t>
            </a:r>
          </a:p>
          <a:p>
            <a:pPr lvl="0">
              <a:buFont typeface="Wingdings" pitchFamily="2" charset="2"/>
              <a:buChar char="Ø"/>
            </a:pPr>
            <a:r>
              <a:rPr lang="sq-AL" sz="1400" dirty="0"/>
              <a:t>Inventarizimi është mjet që duhet të kaloj detyrimisht nëpërmjet noterit dhe nëse nuk realizohet prej tij tek gjykata, apo kjo e fundit mund të vendos edhe drejt </a:t>
            </a:r>
            <a:r>
              <a:rPr lang="sq-AL" sz="1400" dirty="0" err="1"/>
              <a:t>përdrejtë</a:t>
            </a:r>
            <a:r>
              <a:rPr lang="sq-AL" sz="1400" dirty="0"/>
              <a:t>.</a:t>
            </a:r>
          </a:p>
          <a:p>
            <a:pPr lvl="0">
              <a:buFont typeface="Wingdings" pitchFamily="2" charset="2"/>
              <a:buChar char="Ø"/>
            </a:pPr>
            <a:r>
              <a:rPr lang="sq-AL" sz="1400" dirty="0"/>
              <a:t>Mund të pranohet inventarizimi pa një dëshmi trashëgimie, dhe nga persona jashtë atyre të caktuar në nenin 343 të KC?</a:t>
            </a:r>
          </a:p>
          <a:p>
            <a:pPr lvl="0">
              <a:buFont typeface="Wingdings" pitchFamily="2" charset="2"/>
              <a:buChar char="Ø"/>
            </a:pPr>
            <a:r>
              <a:rPr lang="sq-AL" sz="1400" dirty="0"/>
              <a:t>Gjykata e realizon vetë inventarin e pasurisë në rast refuzimi nga noterit, apo detyron këtë të fundit ta kryej atë?</a:t>
            </a:r>
          </a:p>
          <a:p>
            <a:pPr lvl="0">
              <a:buFont typeface="Wingdings" pitchFamily="2" charset="2"/>
              <a:buChar char="Ø"/>
            </a:pPr>
            <a:r>
              <a:rPr lang="sq-AL" sz="1400" dirty="0"/>
              <a:t>Akti i inventarizimit përbën provë të pa kontestueshme për gjykatën që bën njohjen apo pjesëtimin e trashëgimisë?</a:t>
            </a:r>
          </a:p>
          <a:p>
            <a:pPr lvl="0">
              <a:buFont typeface="Wingdings" pitchFamily="2" charset="2"/>
              <a:buChar char="Ø"/>
            </a:pPr>
            <a:r>
              <a:rPr lang="sq-AL" sz="1400" dirty="0" smtClean="0"/>
              <a:t>Si </a:t>
            </a:r>
            <a:r>
              <a:rPr lang="sq-AL" sz="1400" dirty="0"/>
              <a:t>mund të goditet </a:t>
            </a:r>
            <a:r>
              <a:rPr lang="en-US" sz="1400" dirty="0" err="1" smtClean="0"/>
              <a:t>në</a:t>
            </a:r>
            <a:r>
              <a:rPr lang="en-US" sz="1400" dirty="0" smtClean="0"/>
              <a:t> </a:t>
            </a:r>
            <a:r>
              <a:rPr lang="en-US" sz="1400" dirty="0" err="1" smtClean="0"/>
              <a:t>gjykatë</a:t>
            </a:r>
            <a:r>
              <a:rPr lang="en-US" sz="1400" dirty="0" smtClean="0"/>
              <a:t> </a:t>
            </a:r>
            <a:r>
              <a:rPr lang="sq-AL" sz="1400" dirty="0" smtClean="0"/>
              <a:t>akti </a:t>
            </a:r>
            <a:r>
              <a:rPr lang="sq-AL" sz="1400" dirty="0"/>
              <a:t>i inventarizimit i realizuar nga noteri?</a:t>
            </a:r>
          </a:p>
          <a:p>
            <a:pPr lvl="0">
              <a:buFont typeface="Wingdings" pitchFamily="2" charset="2"/>
              <a:buChar char="Ø"/>
            </a:pPr>
            <a:r>
              <a:rPr lang="sq-AL" sz="1400" dirty="0"/>
              <a:t>Çdo person mund të emërohet Kujdestar i pasurisë trashëgimore nga Noteri?</a:t>
            </a:r>
          </a:p>
          <a:p>
            <a:pPr lvl="0">
              <a:buFont typeface="Wingdings" pitchFamily="2" charset="2"/>
              <a:buChar char="Ø"/>
            </a:pPr>
            <a:r>
              <a:rPr lang="sq-AL" sz="1400" dirty="0"/>
              <a:t>Mund të revokohet nga </a:t>
            </a:r>
            <a:r>
              <a:rPr lang="en-US" sz="1400" dirty="0" err="1" smtClean="0"/>
              <a:t>vetë</a:t>
            </a:r>
            <a:r>
              <a:rPr lang="en-US" sz="1400" dirty="0" smtClean="0"/>
              <a:t> </a:t>
            </a:r>
            <a:r>
              <a:rPr lang="sq-AL" sz="1400" dirty="0" smtClean="0"/>
              <a:t>Noteri</a:t>
            </a:r>
            <a:r>
              <a:rPr lang="en-US" sz="1400" dirty="0" smtClean="0"/>
              <a:t> </a:t>
            </a:r>
            <a:r>
              <a:rPr lang="sq-AL" sz="1400" dirty="0" smtClean="0"/>
              <a:t>akti </a:t>
            </a:r>
            <a:r>
              <a:rPr lang="sq-AL" sz="1400" dirty="0"/>
              <a:t>i emërimit të </a:t>
            </a:r>
            <a:r>
              <a:rPr lang="sq-AL" sz="1400" dirty="0" smtClean="0"/>
              <a:t>Kujdestarit?</a:t>
            </a:r>
            <a:endParaRPr lang="sq-AL" sz="1400" dirty="0"/>
          </a:p>
          <a:p>
            <a:pPr lvl="0">
              <a:buFont typeface="Wingdings" pitchFamily="2" charset="2"/>
              <a:buChar char="Ø"/>
            </a:pPr>
            <a:r>
              <a:rPr lang="sq-AL" sz="1400" dirty="0"/>
              <a:t>Si mund të goditen në rrugë gjyqësore aktet i caktimit të Kujdestarit nga Noterit, apo veprimet e Kujdestarit?</a:t>
            </a:r>
          </a:p>
          <a:p>
            <a:pPr lvl="0">
              <a:buFont typeface="Wingdings" pitchFamily="2" charset="2"/>
              <a:buChar char="Ø"/>
            </a:pPr>
            <a:r>
              <a:rPr lang="sq-AL" sz="1400" dirty="0"/>
              <a:t>Ç ‘ndodh me pasurinë e bashkëtrashëgimtarit nëse kujdestari i caktuar i kërkon noterit të publikoj pranë njësisë vendore njoftimin për heqjen ose jo dorë nga trashëgimia e bashkëtrashëgimtarit që mungon dhe nuk ka lajme për </a:t>
            </a:r>
            <a:r>
              <a:rPr lang="sq-AL" sz="1400" dirty="0" smtClean="0"/>
              <a:t>të</a:t>
            </a:r>
            <a:r>
              <a:rPr lang="en-US" sz="1400" dirty="0" smtClean="0"/>
              <a:t>, </a:t>
            </a:r>
            <a:r>
              <a:rPr lang="en-US" sz="1400" dirty="0" err="1" smtClean="0"/>
              <a:t>neni</a:t>
            </a:r>
            <a:r>
              <a:rPr lang="en-US" sz="1400" dirty="0" smtClean="0"/>
              <a:t> 336</a:t>
            </a:r>
            <a:r>
              <a:rPr lang="sq-AL" sz="1400" dirty="0" smtClean="0"/>
              <a:t>?</a:t>
            </a:r>
            <a:endParaRPr lang="sq-AL" sz="1400" dirty="0"/>
          </a:p>
          <a:p>
            <a:pPr algn="just">
              <a:buFont typeface="Wingdings" pitchFamily="2" charset="2"/>
              <a:buChar char="Ø"/>
            </a:pPr>
            <a:endParaRPr lang="sq-AL" sz="1200" dirty="0">
              <a:latin typeface="Times New Roman" pitchFamily="18" charset="0"/>
              <a:cs typeface="Times New Roman" pitchFamily="18" charset="0"/>
            </a:endParaRPr>
          </a:p>
        </p:txBody>
      </p:sp>
    </p:spTree>
    <p:extLst>
      <p:ext uri="{BB962C8B-B14F-4D97-AF65-F5344CB8AC3E}">
        <p14:creationId xmlns:p14="http://schemas.microsoft.com/office/powerpoint/2010/main" val="12530286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7467600" cy="5867400"/>
          </a:xfrm>
        </p:spPr>
        <p:txBody>
          <a:bodyPr>
            <a:normAutofit/>
          </a:bodyPr>
          <a:lstStyle/>
          <a:p>
            <a:pPr algn="just"/>
            <a:endParaRPr lang="en-US" sz="1200" dirty="0" smtClean="0"/>
          </a:p>
          <a:p>
            <a:pPr algn="just"/>
            <a:endParaRPr lang="en-US" sz="1200" dirty="0"/>
          </a:p>
          <a:p>
            <a:pPr marL="0" lvl="0" indent="0" algn="ctr">
              <a:buNone/>
            </a:pPr>
            <a:r>
              <a:rPr lang="en-US" sz="1400" b="1" dirty="0" smtClean="0"/>
              <a:t>A. </a:t>
            </a:r>
            <a:r>
              <a:rPr lang="sq-AL" sz="1600" b="1" u="sng" dirty="0" smtClean="0"/>
              <a:t>Inventarizimi</a:t>
            </a:r>
            <a:r>
              <a:rPr lang="sq-AL" sz="1600" b="1" dirty="0" smtClean="0"/>
              <a:t> </a:t>
            </a:r>
            <a:r>
              <a:rPr lang="sq-AL" sz="1600" b="1" dirty="0"/>
              <a:t>pasurisë së trashëgimlënësit nga Noteri</a:t>
            </a:r>
            <a:endParaRPr lang="sq-AL" sz="1600" dirty="0"/>
          </a:p>
          <a:p>
            <a:endParaRPr lang="sq-AL" sz="1200" b="1" dirty="0"/>
          </a:p>
          <a:p>
            <a:pPr marL="0" indent="0">
              <a:buNone/>
            </a:pPr>
            <a:r>
              <a:rPr lang="en-US" sz="1400" dirty="0" smtClean="0"/>
              <a:t>                                                                         </a:t>
            </a:r>
            <a:r>
              <a:rPr lang="sq-AL" sz="1400" dirty="0" smtClean="0"/>
              <a:t>neni </a:t>
            </a:r>
            <a:r>
              <a:rPr lang="sq-AL" sz="1400" dirty="0"/>
              <a:t>343 KC, </a:t>
            </a:r>
          </a:p>
          <a:p>
            <a:pPr marL="0" indent="0">
              <a:buNone/>
            </a:pPr>
            <a:r>
              <a:rPr lang="sq-AL" sz="1400" i="1" dirty="0"/>
              <a:t>“Kur shihen e nevojshme </a:t>
            </a:r>
            <a:r>
              <a:rPr lang="sq-AL" sz="1400" b="1" i="1" dirty="0"/>
              <a:t>te mbrohen interesat</a:t>
            </a:r>
            <a:r>
              <a:rPr lang="sq-AL" sz="1400" i="1" dirty="0"/>
              <a:t> e: trashëgimtarëve, te personave qe mund te përfitojnë nga disponimet me testament, te kreditorëve te trashëgimlënësit ose te shtetit, </a:t>
            </a:r>
            <a:r>
              <a:rPr lang="sq-AL" sz="1400" b="1" i="1" dirty="0"/>
              <a:t>noteri </a:t>
            </a:r>
            <a:r>
              <a:rPr lang="sq-AL" sz="1400" i="1" dirty="0"/>
              <a:t>i njësisë vendore ku është çelur trashëgimia, </a:t>
            </a:r>
            <a:r>
              <a:rPr lang="sq-AL" sz="1400" b="1" i="1" dirty="0"/>
              <a:t>kryesisht </a:t>
            </a:r>
            <a:r>
              <a:rPr lang="sq-AL" sz="1400" i="1" dirty="0"/>
              <a:t>ose me </a:t>
            </a:r>
            <a:r>
              <a:rPr lang="sq-AL" sz="1400" b="1" i="1" dirty="0"/>
              <a:t>kërkesën</a:t>
            </a:r>
            <a:r>
              <a:rPr lang="sq-AL" sz="1400" i="1" dirty="0"/>
              <a:t> </a:t>
            </a:r>
            <a:r>
              <a:rPr lang="sq-AL" sz="1400" b="1" i="1" dirty="0"/>
              <a:t>e çdo te interesuari</a:t>
            </a:r>
            <a:r>
              <a:rPr lang="sq-AL" sz="1400" i="1" dirty="0"/>
              <a:t> bën </a:t>
            </a:r>
            <a:r>
              <a:rPr lang="sq-AL" sz="1400" b="1" i="1" dirty="0"/>
              <a:t>inventarin</a:t>
            </a:r>
            <a:r>
              <a:rPr lang="sq-AL" sz="1400" i="1" dirty="0"/>
              <a:t> e pasurisë </a:t>
            </a:r>
            <a:r>
              <a:rPr lang="sq-AL" sz="1400" i="1" dirty="0" smtClean="0"/>
              <a:t>trashëgimore</a:t>
            </a:r>
            <a:r>
              <a:rPr lang="en-US" sz="1400" i="1" dirty="0" smtClean="0"/>
              <a:t> </a:t>
            </a:r>
            <a:r>
              <a:rPr lang="sq-AL" sz="1400" b="1" i="1" dirty="0"/>
              <a:t>Noteri</a:t>
            </a:r>
            <a:r>
              <a:rPr lang="sq-AL" sz="1400" i="1" dirty="0"/>
              <a:t> qe bën inventarin mund të caktoj një person </a:t>
            </a:r>
            <a:r>
              <a:rPr lang="sq-AL" sz="1400" b="1" i="1" dirty="0"/>
              <a:t>si ruajtës</a:t>
            </a:r>
            <a:r>
              <a:rPr lang="sq-AL" sz="1400" i="1" dirty="0"/>
              <a:t> të pasurisë trashëgimore.</a:t>
            </a:r>
          </a:p>
          <a:p>
            <a:pPr marL="0" indent="0">
              <a:buNone/>
            </a:pPr>
            <a:r>
              <a:rPr lang="sq-AL" sz="1400" i="1" dirty="0"/>
              <a:t>Derisa te mos jene hequr masat  e më sipërme, trashëgimtari qe mund te ketë filluar nga administrimi i pasurisë trashëgimore, nuk mund ta tjetërsoi atë veçse me lejen e gjykatës</a:t>
            </a:r>
            <a:r>
              <a:rPr lang="sq-AL" sz="1400" i="1" dirty="0" smtClean="0"/>
              <a:t>”.</a:t>
            </a:r>
            <a:endParaRPr lang="en-US" sz="1400" i="1" dirty="0" smtClean="0"/>
          </a:p>
          <a:p>
            <a:pPr marL="0" indent="0">
              <a:buNone/>
            </a:pPr>
            <a:endParaRPr lang="sq-AL" sz="1400" dirty="0"/>
          </a:p>
          <a:p>
            <a:pPr marL="0" indent="0">
              <a:buNone/>
            </a:pPr>
            <a:r>
              <a:rPr lang="en-US" sz="1400" dirty="0" smtClean="0"/>
              <a:t>Si masa e </a:t>
            </a:r>
            <a:r>
              <a:rPr lang="en-US" sz="1400" dirty="0" err="1" smtClean="0"/>
              <a:t>parë</a:t>
            </a:r>
            <a:r>
              <a:rPr lang="en-US" sz="1400" dirty="0" smtClean="0"/>
              <a:t> </a:t>
            </a:r>
            <a:r>
              <a:rPr lang="en-US" sz="1400" dirty="0" err="1" smtClean="0"/>
              <a:t>mbrojtëse</a:t>
            </a:r>
            <a:r>
              <a:rPr lang="en-US" sz="1400" dirty="0" smtClean="0"/>
              <a:t> e </a:t>
            </a:r>
            <a:r>
              <a:rPr lang="en-US" sz="1400" dirty="0" err="1" smtClean="0"/>
              <a:t>kësaj</a:t>
            </a:r>
            <a:r>
              <a:rPr lang="en-US" sz="1400" dirty="0" smtClean="0"/>
              <a:t> </a:t>
            </a:r>
            <a:r>
              <a:rPr lang="en-US" sz="1400" dirty="0" err="1" smtClean="0"/>
              <a:t>pasurie</a:t>
            </a:r>
            <a:r>
              <a:rPr lang="en-US" sz="1400" dirty="0" smtClean="0"/>
              <a:t>, </a:t>
            </a:r>
            <a:r>
              <a:rPr lang="sq-AL" sz="1400" dirty="0" smtClean="0"/>
              <a:t>lidhet </a:t>
            </a:r>
            <a:r>
              <a:rPr lang="sq-AL" sz="1400" dirty="0"/>
              <a:t>me rastet kur </a:t>
            </a:r>
            <a:r>
              <a:rPr lang="sq-AL" sz="1400" dirty="0" smtClean="0"/>
              <a:t>ndërsa dihen </a:t>
            </a:r>
            <a:r>
              <a:rPr lang="sq-AL" sz="1400" dirty="0"/>
              <a:t>trashëgimtarët ligjore apo </a:t>
            </a:r>
            <a:r>
              <a:rPr lang="sq-AL" sz="1400" dirty="0" smtClean="0"/>
              <a:t>testamentare</a:t>
            </a:r>
            <a:r>
              <a:rPr lang="en-US" sz="1400" dirty="0" smtClean="0"/>
              <a:t> </a:t>
            </a:r>
            <a:r>
              <a:rPr lang="en-US" sz="1400" dirty="0"/>
              <a:t>t</a:t>
            </a:r>
            <a:r>
              <a:rPr lang="sq-AL" sz="1400" dirty="0" smtClean="0"/>
              <a:t>ë </a:t>
            </a:r>
            <a:r>
              <a:rPr lang="sq-AL" sz="1400" dirty="0"/>
              <a:t>de </a:t>
            </a:r>
            <a:r>
              <a:rPr lang="sq-AL" sz="1400" dirty="0" err="1"/>
              <a:t>cuis</a:t>
            </a:r>
            <a:r>
              <a:rPr lang="sq-AL" sz="1400" dirty="0"/>
              <a:t>-it , </a:t>
            </a:r>
            <a:r>
              <a:rPr lang="sq-AL" sz="1400" dirty="0" smtClean="0"/>
              <a:t>nuk </a:t>
            </a:r>
            <a:r>
              <a:rPr lang="sq-AL" sz="1400" dirty="0"/>
              <a:t>përcaktohet dot </a:t>
            </a:r>
            <a:r>
              <a:rPr lang="sq-AL" sz="1400" dirty="0" smtClean="0"/>
              <a:t>pasuria </a:t>
            </a:r>
            <a:r>
              <a:rPr lang="sq-AL" sz="1400" dirty="0"/>
              <a:t>trashëgimlënësit që do t’i kaloj trashëgimtarëve sipas raporteve. Shkaqet e mos identifikimit të pasurisë janë të shumta, dhe mjeti </a:t>
            </a:r>
            <a:r>
              <a:rPr lang="sq-AL" sz="1400" dirty="0" smtClean="0"/>
              <a:t>për </a:t>
            </a:r>
            <a:r>
              <a:rPr lang="sq-AL" sz="1400" dirty="0"/>
              <a:t>ta mbrojtur </a:t>
            </a:r>
            <a:r>
              <a:rPr lang="sq-AL" sz="1400" dirty="0" smtClean="0"/>
              <a:t>është </a:t>
            </a:r>
            <a:r>
              <a:rPr lang="sq-AL" sz="1400" dirty="0"/>
              <a:t>inventarizimi </a:t>
            </a:r>
            <a:r>
              <a:rPr lang="sq-AL" sz="1400" dirty="0" smtClean="0"/>
              <a:t>i </a:t>
            </a:r>
            <a:r>
              <a:rPr lang="sq-AL" sz="1400" dirty="0"/>
              <a:t>saj, veprim që kryhet nga noteri që çel trashëgiminë. Procedura e inventarizimit mund të kërkojnë kohë, dhe pasuria e trashëgimlënësit mund të dëmtohet etj.. shkak tjetër që </a:t>
            </a:r>
            <a:r>
              <a:rPr lang="en-US" sz="1400" dirty="0" smtClean="0"/>
              <a:t>e </a:t>
            </a:r>
            <a:r>
              <a:rPr lang="en-US" sz="1400" dirty="0" err="1" smtClean="0"/>
              <a:t>lejon</a:t>
            </a:r>
            <a:r>
              <a:rPr lang="en-US" sz="1400" dirty="0" smtClean="0"/>
              <a:t> </a:t>
            </a:r>
            <a:r>
              <a:rPr lang="sq-AL" sz="1400" dirty="0" smtClean="0"/>
              <a:t>Noteri</a:t>
            </a:r>
            <a:r>
              <a:rPr lang="en-US" sz="1400" dirty="0" smtClean="0"/>
              <a:t>,</a:t>
            </a:r>
            <a:r>
              <a:rPr lang="sq-AL" sz="1400" dirty="0" smtClean="0"/>
              <a:t> </a:t>
            </a:r>
            <a:r>
              <a:rPr lang="sq-AL" sz="1400" dirty="0"/>
              <a:t>të marrë masën e dytë, caktimi i një Kujdestari për ta ruajtur </a:t>
            </a:r>
            <a:r>
              <a:rPr lang="en-US" sz="1400" dirty="0" err="1" smtClean="0"/>
              <a:t>dhe</a:t>
            </a:r>
            <a:r>
              <a:rPr lang="en-US" sz="1400" dirty="0" smtClean="0"/>
              <a:t> </a:t>
            </a:r>
            <a:r>
              <a:rPr lang="en-US" sz="1400" dirty="0" err="1" smtClean="0"/>
              <a:t>administruar</a:t>
            </a:r>
            <a:r>
              <a:rPr lang="en-US" sz="1400" dirty="0" smtClean="0"/>
              <a:t> </a:t>
            </a:r>
            <a:r>
              <a:rPr lang="sq-AL" sz="1400" dirty="0" smtClean="0"/>
              <a:t>atë. </a:t>
            </a:r>
            <a:endParaRPr lang="sq-AL" sz="1400" dirty="0"/>
          </a:p>
        </p:txBody>
      </p:sp>
    </p:spTree>
    <p:extLst>
      <p:ext uri="{BB962C8B-B14F-4D97-AF65-F5344CB8AC3E}">
        <p14:creationId xmlns:p14="http://schemas.microsoft.com/office/powerpoint/2010/main" val="6319646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1066800"/>
          </a:xfrm>
        </p:spPr>
        <p:txBody>
          <a:bodyPr>
            <a:noAutofit/>
          </a:bodyPr>
          <a:lstStyle/>
          <a:p>
            <a:pPr algn="ctr"/>
            <a:r>
              <a:rPr lang="sq-AL" sz="2000" b="1" dirty="0" smtClean="0"/>
              <a:t>nga </a:t>
            </a:r>
            <a:r>
              <a:rPr lang="sq-AL" sz="2000" b="1" dirty="0"/>
              <a:t>kërkesa për inventarizim e deri tek ankimi në gjykatë </a:t>
            </a:r>
            <a:r>
              <a:rPr lang="sq-AL" sz="2000" b="1" dirty="0" smtClean="0"/>
              <a:t>aktet </a:t>
            </a:r>
            <a:r>
              <a:rPr lang="sq-AL" sz="2000" b="1" dirty="0"/>
              <a:t>që mund të </a:t>
            </a:r>
            <a:r>
              <a:rPr lang="en-US" sz="2000" b="1" dirty="0" err="1" smtClean="0"/>
              <a:t>përballemi</a:t>
            </a:r>
            <a:r>
              <a:rPr lang="en-US" sz="2000" b="1" dirty="0" smtClean="0"/>
              <a:t> n</a:t>
            </a:r>
            <a:r>
              <a:rPr lang="sq-AL" sz="2000" b="1" dirty="0" smtClean="0"/>
              <a:t>ë </a:t>
            </a:r>
            <a:r>
              <a:rPr lang="sq-AL" sz="2000" b="1" dirty="0"/>
              <a:t>këtë </a:t>
            </a:r>
            <a:r>
              <a:rPr lang="sq-AL" sz="2000" b="1" dirty="0" smtClean="0"/>
              <a:t>procedure</a:t>
            </a:r>
            <a:r>
              <a:rPr lang="en-US" sz="2000" b="1" dirty="0" smtClean="0"/>
              <a:t> </a:t>
            </a:r>
            <a:r>
              <a:rPr lang="sq-AL" sz="2000" b="1" dirty="0" smtClean="0"/>
              <a:t>janë; </a:t>
            </a:r>
            <a:r>
              <a:rPr lang="sq-AL" sz="2000" b="1" dirty="0"/>
              <a:t/>
            </a:r>
            <a:br>
              <a:rPr lang="sq-AL" sz="2000" b="1" dirty="0"/>
            </a:br>
            <a:r>
              <a:rPr lang="sq-AL" sz="1600" dirty="0"/>
              <a:t/>
            </a:r>
            <a:br>
              <a:rPr lang="sq-AL" sz="1600" dirty="0"/>
            </a:br>
            <a:endParaRPr lang="sq-AL" sz="1600" dirty="0"/>
          </a:p>
        </p:txBody>
      </p:sp>
      <p:sp>
        <p:nvSpPr>
          <p:cNvPr id="3" name="Content Placeholder 2"/>
          <p:cNvSpPr>
            <a:spLocks noGrp="1"/>
          </p:cNvSpPr>
          <p:nvPr>
            <p:ph sz="quarter" idx="1"/>
          </p:nvPr>
        </p:nvSpPr>
        <p:spPr>
          <a:xfrm>
            <a:off x="457200" y="1295400"/>
            <a:ext cx="7467600" cy="5181600"/>
          </a:xfrm>
        </p:spPr>
        <p:txBody>
          <a:bodyPr>
            <a:noAutofit/>
          </a:bodyPr>
          <a:lstStyle/>
          <a:p>
            <a:r>
              <a:rPr lang="sq-AL" sz="1400" dirty="0"/>
              <a:t>-Kërkesa drejtuar noterit;</a:t>
            </a:r>
          </a:p>
          <a:p>
            <a:r>
              <a:rPr lang="sq-AL" sz="1400" u="sng" dirty="0"/>
              <a:t>a. Forma dhe shkaku</a:t>
            </a:r>
            <a:r>
              <a:rPr lang="sq-AL" sz="1400" dirty="0"/>
              <a:t>,</a:t>
            </a:r>
          </a:p>
          <a:p>
            <a:r>
              <a:rPr lang="sq-AL" sz="1400" dirty="0"/>
              <a:t>b. </a:t>
            </a:r>
            <a:r>
              <a:rPr lang="sq-AL" sz="1400" u="sng" dirty="0"/>
              <a:t>Subjektet</a:t>
            </a:r>
            <a:r>
              <a:rPr lang="sq-AL" sz="1400" dirty="0"/>
              <a:t> që legjitimohen dhe </a:t>
            </a:r>
          </a:p>
          <a:p>
            <a:r>
              <a:rPr lang="sq-AL" sz="1400" dirty="0"/>
              <a:t>c. Noterit kompetent.</a:t>
            </a:r>
          </a:p>
          <a:p>
            <a:pPr marL="0" indent="0">
              <a:buNone/>
            </a:pPr>
            <a:r>
              <a:rPr lang="sq-AL" sz="1400" dirty="0"/>
              <a:t> </a:t>
            </a:r>
          </a:p>
          <a:p>
            <a:pPr lvl="0"/>
            <a:r>
              <a:rPr lang="sq-AL" sz="1400" u="sng" dirty="0"/>
              <a:t>Llojet e akteve</a:t>
            </a:r>
            <a:r>
              <a:rPr lang="sq-AL" sz="1400" dirty="0"/>
              <a:t> që mund të nxjerrë noteri </a:t>
            </a:r>
            <a:r>
              <a:rPr lang="sq-AL" sz="1400" u="sng" dirty="0"/>
              <a:t>para</a:t>
            </a:r>
            <a:r>
              <a:rPr lang="sq-AL" sz="1400" dirty="0"/>
              <a:t> inventarizimit;</a:t>
            </a:r>
          </a:p>
          <a:p>
            <a:r>
              <a:rPr lang="sq-AL" sz="1400" dirty="0"/>
              <a:t>a- refuzimi për inventarizim, </a:t>
            </a:r>
          </a:p>
          <a:p>
            <a:r>
              <a:rPr lang="sq-AL" sz="1400" dirty="0"/>
              <a:t>b- caktimi i një personi tjetër për të evidentuar pasuritë për inventarizim </a:t>
            </a:r>
          </a:p>
          <a:p>
            <a:r>
              <a:rPr lang="sq-AL" sz="1400" dirty="0"/>
              <a:t>c- akti për të përballuar shpenzimet</a:t>
            </a:r>
          </a:p>
          <a:p>
            <a:r>
              <a:rPr lang="sq-AL" sz="1400" dirty="0"/>
              <a:t>- </a:t>
            </a:r>
            <a:r>
              <a:rPr lang="sq-AL" sz="1400" u="sng" dirty="0"/>
              <a:t>Fuqia </a:t>
            </a:r>
            <a:r>
              <a:rPr lang="sq-AL" sz="1400" u="sng" dirty="0" smtClean="0"/>
              <a:t>juridike</a:t>
            </a:r>
            <a:r>
              <a:rPr lang="en-US" sz="1400" u="sng" dirty="0" smtClean="0"/>
              <a:t>, </a:t>
            </a:r>
            <a:r>
              <a:rPr lang="en-US" sz="1400" dirty="0" smtClean="0"/>
              <a:t> </a:t>
            </a:r>
            <a:r>
              <a:rPr lang="sq-AL" sz="1400" u="sng" dirty="0" err="1" smtClean="0"/>
              <a:t>natyr</a:t>
            </a:r>
            <a:r>
              <a:rPr lang="en-US" sz="1400" u="sng" dirty="0" smtClean="0"/>
              <a:t>a</a:t>
            </a:r>
            <a:r>
              <a:rPr lang="en-US" sz="1400" dirty="0"/>
              <a:t> </a:t>
            </a:r>
            <a:r>
              <a:rPr lang="en-US" sz="1400" dirty="0" err="1" smtClean="0"/>
              <a:t>dhe</a:t>
            </a:r>
            <a:r>
              <a:rPr lang="sq-AL" sz="1400" dirty="0" smtClean="0"/>
              <a:t> </a:t>
            </a:r>
            <a:r>
              <a:rPr lang="sq-AL" sz="1400" u="sng" dirty="0"/>
              <a:t>ankimi</a:t>
            </a:r>
            <a:r>
              <a:rPr lang="sq-AL" sz="1400" dirty="0"/>
              <a:t> </a:t>
            </a:r>
            <a:r>
              <a:rPr lang="sq-AL" sz="1400" dirty="0" smtClean="0"/>
              <a:t>ndaj </a:t>
            </a:r>
            <a:r>
              <a:rPr lang="sq-AL" sz="1400" dirty="0"/>
              <a:t>këtyre </a:t>
            </a:r>
            <a:r>
              <a:rPr lang="sq-AL" sz="1400" dirty="0" smtClean="0"/>
              <a:t>akteve </a:t>
            </a:r>
            <a:endParaRPr lang="sq-AL" sz="1400" dirty="0"/>
          </a:p>
          <a:p>
            <a:pPr marL="0" indent="0">
              <a:buNone/>
            </a:pPr>
            <a:r>
              <a:rPr lang="sq-AL" sz="1400" dirty="0"/>
              <a:t> </a:t>
            </a:r>
          </a:p>
          <a:p>
            <a:r>
              <a:rPr lang="sq-AL" sz="1400" dirty="0"/>
              <a:t>- </a:t>
            </a:r>
            <a:r>
              <a:rPr lang="sq-AL" sz="1400" u="sng" dirty="0"/>
              <a:t>Akti i inventarizimit</a:t>
            </a:r>
            <a:r>
              <a:rPr lang="sq-AL" sz="1400" dirty="0"/>
              <a:t>, forma, natyra juridike dhe efektet e tij në praktikë. </a:t>
            </a:r>
          </a:p>
          <a:p>
            <a:r>
              <a:rPr lang="sq-AL" sz="1400" dirty="0"/>
              <a:t>- </a:t>
            </a:r>
            <a:r>
              <a:rPr lang="sq-AL" sz="1400" u="sng" dirty="0"/>
              <a:t>Ankimi</a:t>
            </a:r>
            <a:r>
              <a:rPr lang="sq-AL" sz="1400" dirty="0"/>
              <a:t> ndaj inventarizimit si veprim ose për përmbajtjen e tij.</a:t>
            </a:r>
          </a:p>
          <a:p>
            <a:r>
              <a:rPr lang="sq-AL" sz="1400" dirty="0"/>
              <a:t>- </a:t>
            </a:r>
            <a:r>
              <a:rPr lang="sq-AL" sz="1400" u="sng" dirty="0"/>
              <a:t>Fuqia juridike</a:t>
            </a:r>
            <a:r>
              <a:rPr lang="sq-AL" sz="1400" dirty="0"/>
              <a:t> e aktit të inventarizimit. </a:t>
            </a:r>
          </a:p>
          <a:p>
            <a:r>
              <a:rPr lang="sq-AL" sz="1400" dirty="0"/>
              <a:t>- Gjykata kompetente e shqyrtimin e ankimit ndaj të inventarizimit </a:t>
            </a:r>
          </a:p>
          <a:p>
            <a:r>
              <a:rPr lang="sq-AL" sz="1400" dirty="0"/>
              <a:t>- Caktimi i ruajtësit dhe </a:t>
            </a:r>
            <a:r>
              <a:rPr lang="sq-AL" sz="1400" u="sng" dirty="0"/>
              <a:t>ankimi</a:t>
            </a:r>
            <a:r>
              <a:rPr lang="sq-AL" sz="1400" dirty="0"/>
              <a:t> ndaj tij.         </a:t>
            </a:r>
          </a:p>
          <a:p>
            <a:pPr marL="0" indent="0">
              <a:buNone/>
            </a:pPr>
            <a:r>
              <a:rPr lang="sq-AL" sz="1200" dirty="0"/>
              <a:t> </a:t>
            </a:r>
          </a:p>
          <a:p>
            <a:pPr algn="just"/>
            <a:endParaRPr lang="sq-AL" sz="1200" dirty="0">
              <a:latin typeface="Times New Roman" pitchFamily="18" charset="0"/>
              <a:cs typeface="Times New Roman" pitchFamily="18" charset="0"/>
            </a:endParaRPr>
          </a:p>
        </p:txBody>
      </p:sp>
    </p:spTree>
    <p:extLst>
      <p:ext uri="{BB962C8B-B14F-4D97-AF65-F5344CB8AC3E}">
        <p14:creationId xmlns:p14="http://schemas.microsoft.com/office/powerpoint/2010/main" val="31976438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44562"/>
          </a:xfrm>
        </p:spPr>
        <p:txBody>
          <a:bodyPr>
            <a:normAutofit/>
          </a:bodyPr>
          <a:lstStyle/>
          <a:p>
            <a:pPr algn="ctr"/>
            <a:r>
              <a:rPr lang="sq-AL" sz="2000" b="1" dirty="0"/>
              <a:t>B-</a:t>
            </a:r>
            <a:r>
              <a:rPr lang="sq-AL" sz="2000" dirty="0"/>
              <a:t> </a:t>
            </a:r>
            <a:r>
              <a:rPr lang="sq-AL" sz="2000" b="1" dirty="0"/>
              <a:t>Emërimi nga noteri i Kujdestarit të trashëgimisë, nenet 344 deri 347 të KC</a:t>
            </a:r>
            <a:endParaRPr lang="sq-AL" sz="2000" dirty="0"/>
          </a:p>
        </p:txBody>
      </p:sp>
      <p:sp>
        <p:nvSpPr>
          <p:cNvPr id="3" name="Content Placeholder 2"/>
          <p:cNvSpPr>
            <a:spLocks noGrp="1"/>
          </p:cNvSpPr>
          <p:nvPr>
            <p:ph sz="quarter" idx="1"/>
          </p:nvPr>
        </p:nvSpPr>
        <p:spPr/>
        <p:txBody>
          <a:bodyPr>
            <a:normAutofit/>
          </a:bodyPr>
          <a:lstStyle/>
          <a:p>
            <a:pPr marL="0" indent="0" algn="just">
              <a:buNone/>
            </a:pPr>
            <a:r>
              <a:rPr lang="en-US" sz="1600" b="1" dirty="0" smtClean="0"/>
              <a:t>1.  </a:t>
            </a:r>
            <a:r>
              <a:rPr lang="sq-AL" sz="1400" dirty="0" smtClean="0"/>
              <a:t>Një </a:t>
            </a:r>
            <a:r>
              <a:rPr lang="sq-AL" sz="1400" dirty="0"/>
              <a:t>tjetër masë, sigurisht më afatgjatë dhe më e rëndësishme për mbrojtjen e pasurisë trashëgimore, është </a:t>
            </a:r>
            <a:r>
              <a:rPr lang="sq-AL" sz="1400" b="1" dirty="0"/>
              <a:t>emërimi </a:t>
            </a:r>
            <a:r>
              <a:rPr lang="sq-AL" sz="1400" dirty="0"/>
              <a:t>nga noteri ku është çelur trashëgimia i një</a:t>
            </a:r>
            <a:r>
              <a:rPr lang="sq-AL" sz="1400" b="1" dirty="0"/>
              <a:t> kujdestari të pasurisë</a:t>
            </a:r>
            <a:r>
              <a:rPr lang="sq-AL" sz="1400" dirty="0"/>
              <a:t>. Kjo masë lidhet me rastet e trashëgimive vakante, ose kur; nuk dihet nëse de cuis-i ka trashëgimtarë, ose nuk dihet se ku ndodhen ato, ose kanë hequr dorë prej saj dhe nuk dihen trashëgimtarët e tyre, etj.. Pra ndryshe nga kushtet ligjore për kryerjen e inventarizimin e pasurisë ku dihen si trashëgimtarët ashtu dhe pasuria etj., në rastin e emërimit të Kujdestarit, noteri ndërsa ka dijeni për pasuritë nuk ka për trashëgimtarët e de cuis-it</a:t>
            </a:r>
            <a:r>
              <a:rPr lang="sq-AL" sz="1400" dirty="0" smtClean="0"/>
              <a:t>.</a:t>
            </a:r>
            <a:endParaRPr lang="en-US" sz="1400" dirty="0" smtClean="0"/>
          </a:p>
          <a:p>
            <a:pPr marL="0" indent="0" algn="just">
              <a:buNone/>
            </a:pPr>
            <a:endParaRPr lang="en-US" sz="1400" dirty="0" smtClean="0"/>
          </a:p>
          <a:p>
            <a:pPr algn="just"/>
            <a:r>
              <a:rPr lang="sq-AL" sz="1400" dirty="0"/>
              <a:t>Mund të ushtrohet ankim ndaj aktit të emërimit, ose ndaj Kujdestarit për keq administrim, nëse po </a:t>
            </a:r>
            <a:r>
              <a:rPr lang="sq-AL" sz="1400" dirty="0" smtClean="0"/>
              <a:t>para</a:t>
            </a:r>
            <a:r>
              <a:rPr lang="en-US" sz="1400" dirty="0" smtClean="0"/>
              <a:t>,</a:t>
            </a:r>
            <a:r>
              <a:rPr lang="sq-AL" sz="1400" dirty="0" smtClean="0"/>
              <a:t> </a:t>
            </a:r>
            <a:r>
              <a:rPr lang="sq-AL" sz="1400" dirty="0"/>
              <a:t>cilës gjykatë?</a:t>
            </a:r>
          </a:p>
        </p:txBody>
      </p:sp>
    </p:spTree>
    <p:extLst>
      <p:ext uri="{BB962C8B-B14F-4D97-AF65-F5344CB8AC3E}">
        <p14:creationId xmlns:p14="http://schemas.microsoft.com/office/powerpoint/2010/main" val="11034860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000" dirty="0" smtClean="0">
                <a:solidFill>
                  <a:schemeClr val="tx1"/>
                </a:solidFill>
              </a:rPr>
              <a:t>2.</a:t>
            </a:r>
            <a:r>
              <a:rPr lang="sq-AL" sz="2000" dirty="0">
                <a:solidFill>
                  <a:schemeClr val="tx1"/>
                </a:solidFill>
              </a:rPr>
              <a:t> </a:t>
            </a:r>
            <a:r>
              <a:rPr lang="sq-AL" sz="2000" b="1" dirty="0" smtClean="0">
                <a:solidFill>
                  <a:schemeClr val="tx1"/>
                </a:solidFill>
              </a:rPr>
              <a:t>N</a:t>
            </a:r>
            <a:r>
              <a:rPr lang="en-US" sz="2000" b="1" dirty="0" smtClean="0">
                <a:solidFill>
                  <a:schemeClr val="tx1"/>
                </a:solidFill>
              </a:rPr>
              <a:t>a</a:t>
            </a:r>
            <a:r>
              <a:rPr lang="sq-AL" sz="2000" b="1" dirty="0" err="1" smtClean="0">
                <a:solidFill>
                  <a:schemeClr val="tx1"/>
                </a:solidFill>
              </a:rPr>
              <a:t>tyra</a:t>
            </a:r>
            <a:r>
              <a:rPr lang="sq-AL" sz="2000" b="1" dirty="0" smtClean="0">
                <a:solidFill>
                  <a:schemeClr val="tx1"/>
                </a:solidFill>
              </a:rPr>
              <a:t> e aktit të emërimit, revokimi, publikimi</a:t>
            </a:r>
            <a:r>
              <a:rPr lang="sq-AL" sz="2000" dirty="0" smtClean="0">
                <a:solidFill>
                  <a:schemeClr val="tx1"/>
                </a:solidFill>
              </a:rPr>
              <a:t>, </a:t>
            </a:r>
            <a:r>
              <a:rPr lang="sq-AL" sz="2000" b="1" dirty="0" smtClean="0">
                <a:solidFill>
                  <a:schemeClr val="tx1"/>
                </a:solidFill>
              </a:rPr>
              <a:t>kriteret dhe afati</a:t>
            </a:r>
            <a:r>
              <a:rPr lang="sq-AL" sz="1400" dirty="0" smtClean="0">
                <a:solidFill>
                  <a:schemeClr val="tx1"/>
                </a:solidFill>
              </a:rPr>
              <a:t>. Diskutim përbën lloj apo natyra i aktit të emërimit të kujdestarit nga noteri, ligj</a:t>
            </a:r>
            <a:r>
              <a:rPr lang="en-US" sz="1400" dirty="0" err="1" smtClean="0">
                <a:solidFill>
                  <a:schemeClr val="tx1"/>
                </a:solidFill>
              </a:rPr>
              <a:t>i</a:t>
            </a:r>
            <a:r>
              <a:rPr lang="en-US" sz="1400" dirty="0" smtClean="0">
                <a:solidFill>
                  <a:schemeClr val="tx1"/>
                </a:solidFill>
              </a:rPr>
              <a:t> </a:t>
            </a:r>
            <a:r>
              <a:rPr lang="en-US" sz="1400" dirty="0" err="1" smtClean="0">
                <a:solidFill>
                  <a:schemeClr val="tx1"/>
                </a:solidFill>
              </a:rPr>
              <a:t>hesht</a:t>
            </a:r>
            <a:r>
              <a:rPr lang="sq-AL" sz="1400" dirty="0" smtClean="0">
                <a:solidFill>
                  <a:schemeClr val="tx1"/>
                </a:solidFill>
              </a:rPr>
              <a:t>? </a:t>
            </a:r>
            <a:endParaRPr lang="sq-AL" sz="1400" dirty="0">
              <a:solidFill>
                <a:schemeClr val="tx1"/>
              </a:solidFill>
            </a:endParaRPr>
          </a:p>
        </p:txBody>
      </p:sp>
      <p:sp>
        <p:nvSpPr>
          <p:cNvPr id="3" name="Content Placeholder 2"/>
          <p:cNvSpPr>
            <a:spLocks noGrp="1"/>
          </p:cNvSpPr>
          <p:nvPr>
            <p:ph sz="quarter" idx="1"/>
          </p:nvPr>
        </p:nvSpPr>
        <p:spPr/>
        <p:txBody>
          <a:bodyPr>
            <a:normAutofit/>
          </a:bodyPr>
          <a:lstStyle/>
          <a:p>
            <a:pPr lvl="0"/>
            <a:r>
              <a:rPr lang="sq-AL" sz="1400" dirty="0"/>
              <a:t>Nisur nga kompetencat e noterit në fushën e nxjerrjes së akteve referuar ligjit noterial, në kompetencë të tij </a:t>
            </a:r>
            <a:r>
              <a:rPr lang="sq-AL" sz="1400" dirty="0" smtClean="0"/>
              <a:t>janë</a:t>
            </a:r>
            <a:r>
              <a:rPr lang="en-US" sz="1400" dirty="0" smtClean="0"/>
              <a:t>;</a:t>
            </a:r>
            <a:r>
              <a:rPr lang="sq-AL" sz="1400" dirty="0" smtClean="0"/>
              <a:t> veprime</a:t>
            </a:r>
            <a:r>
              <a:rPr lang="en-US" sz="1400" dirty="0" smtClean="0"/>
              <a:t>t, </a:t>
            </a:r>
            <a:r>
              <a:rPr lang="sq-AL" sz="1400" dirty="0" smtClean="0"/>
              <a:t>aktet</a:t>
            </a:r>
            <a:r>
              <a:rPr lang="en-US" sz="1400" dirty="0" smtClean="0"/>
              <a:t> </a:t>
            </a:r>
            <a:r>
              <a:rPr lang="en-US" sz="1400" dirty="0" err="1" smtClean="0"/>
              <a:t>noteriale</a:t>
            </a:r>
            <a:r>
              <a:rPr lang="en-US" sz="1400" dirty="0" smtClean="0"/>
              <a:t> </a:t>
            </a:r>
            <a:r>
              <a:rPr lang="sq-AL" sz="1400" dirty="0" smtClean="0"/>
              <a:t>dhe </a:t>
            </a:r>
            <a:r>
              <a:rPr lang="sq-AL" sz="1400" dirty="0"/>
              <a:t>vendime </a:t>
            </a:r>
            <a:r>
              <a:rPr lang="sq-AL" sz="1400" dirty="0" smtClean="0"/>
              <a:t>noteriale</a:t>
            </a:r>
            <a:r>
              <a:rPr lang="en-US" sz="1400" dirty="0" smtClean="0"/>
              <a:t>.</a:t>
            </a:r>
          </a:p>
          <a:p>
            <a:pPr lvl="0"/>
            <a:endParaRPr lang="en-US" sz="1400" dirty="0" smtClean="0"/>
          </a:p>
          <a:p>
            <a:r>
              <a:rPr lang="sq-AL" sz="1400" dirty="0"/>
              <a:t>Ndërkohë nëse interpretohet neni 347 i KC, veprimtaria e Kujdestarit përfundon me paraqitjen e një trashëgimtari, që në një farë mënyrë mund të merret se, emërimi nuk mund të revokohet si rregull nga noteri. Kjo mbetet për tu parë, rast pas rasti.</a:t>
            </a:r>
          </a:p>
          <a:p>
            <a:pPr lvl="0"/>
            <a:endParaRPr lang="en-US" sz="1400" dirty="0"/>
          </a:p>
          <a:p>
            <a:r>
              <a:rPr lang="sq-AL" sz="1400" dirty="0"/>
              <a:t>Pas emërimit vendimi publikohet i shkurtuar në fletoren zyrtare, neni 344 KC. </a:t>
            </a:r>
            <a:endParaRPr lang="en-US" sz="1400" dirty="0" smtClean="0"/>
          </a:p>
          <a:p>
            <a:endParaRPr lang="en-US" sz="1400" dirty="0" smtClean="0"/>
          </a:p>
          <a:p>
            <a:r>
              <a:rPr lang="sq-AL" sz="1400" dirty="0"/>
              <a:t>Ligji nuk përcakton ndonjë kriteri që duhet të ndjekë noteri për zgjedhjen e Kujdestarit të trashëgimisë, gjë që e lejon atë të caktoj këdo që ai e mendon si të arsyeshëm. </a:t>
            </a:r>
            <a:endParaRPr lang="en-US" sz="1400" dirty="0" smtClean="0"/>
          </a:p>
          <a:p>
            <a:endParaRPr lang="en-US" sz="1400" dirty="0" smtClean="0"/>
          </a:p>
          <a:p>
            <a:pPr lvl="0"/>
            <a:r>
              <a:rPr lang="sq-AL" sz="1400" dirty="0"/>
              <a:t>Një problem i pa zgjidhur nga ligji është mungesa e një afati i ushtrimit të administrimit nga Kujdestari si dhe e një kontrolli periodik apo llogarie për veprimtarinë e zhvilluar. Sipas nenit 347 të KC afati i tij mbaron me paraqitje e trashëgimtarit, që do të thotë nga noteri në vendim emërimi nuk i vendoset ndonjë afat apo kusht për kohën e </a:t>
            </a:r>
            <a:r>
              <a:rPr lang="sq-AL" sz="1400" dirty="0" smtClean="0"/>
              <a:t>administrimit</a:t>
            </a:r>
            <a:endParaRPr lang="en-US" sz="1400" dirty="0" smtClean="0"/>
          </a:p>
          <a:p>
            <a:pPr lvl="0"/>
            <a:endParaRPr lang="en-US" sz="1400" dirty="0"/>
          </a:p>
          <a:p>
            <a:pPr lvl="0"/>
            <a:endParaRPr lang="sq-AL" sz="1400" dirty="0"/>
          </a:p>
          <a:p>
            <a:endParaRPr lang="sq-AL" sz="1400" dirty="0"/>
          </a:p>
        </p:txBody>
      </p:sp>
    </p:spTree>
    <p:extLst>
      <p:ext uri="{BB962C8B-B14F-4D97-AF65-F5344CB8AC3E}">
        <p14:creationId xmlns:p14="http://schemas.microsoft.com/office/powerpoint/2010/main" val="1720791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315200" cy="1524000"/>
          </a:xfrm>
        </p:spPr>
        <p:txBody>
          <a:bodyPr>
            <a:normAutofit fontScale="90000"/>
          </a:bodyPr>
          <a:lstStyle/>
          <a:p>
            <a:pPr algn="ctr"/>
            <a:r>
              <a:rPr lang="en-US" sz="2700" b="1" dirty="0" smtClean="0"/>
              <a:t/>
            </a:r>
            <a:br>
              <a:rPr lang="en-US" sz="2700" b="1" dirty="0" smtClean="0"/>
            </a:br>
            <a:r>
              <a:rPr lang="sq-AL" sz="1800" dirty="0"/>
              <a:t/>
            </a:r>
            <a:br>
              <a:rPr lang="sq-AL" sz="1800" dirty="0"/>
            </a:br>
            <a:r>
              <a:rPr lang="sq-AL" sz="2700" b="1" u="sng" dirty="0" smtClean="0"/>
              <a:t>Zbatimi </a:t>
            </a:r>
            <a:r>
              <a:rPr lang="sq-AL" sz="2700" b="1" u="sng" dirty="0"/>
              <a:t>i nenit 377 të KC</a:t>
            </a:r>
            <a:r>
              <a:rPr lang="sq-AL" sz="2700" b="1" dirty="0"/>
              <a:t> </a:t>
            </a:r>
            <a:r>
              <a:rPr lang="en-US" sz="2700" dirty="0" smtClean="0"/>
              <a:t/>
            </a:r>
            <a:br>
              <a:rPr lang="en-US" sz="2700" dirty="0" smtClean="0"/>
            </a:br>
            <a:r>
              <a:rPr lang="sq-AL" sz="2700" dirty="0" smtClean="0"/>
              <a:t>(</a:t>
            </a:r>
            <a:r>
              <a:rPr lang="sq-AL" sz="2700" dirty="0"/>
              <a:t>rrethi i trashëgimtarëve testamentar) </a:t>
            </a:r>
            <a:r>
              <a:rPr lang="en-US" sz="2200" dirty="0" smtClean="0"/>
              <a:t/>
            </a:r>
            <a:br>
              <a:rPr lang="en-US" sz="2200" dirty="0" smtClean="0"/>
            </a:br>
            <a:r>
              <a:rPr lang="sq-AL" sz="2000" dirty="0" smtClean="0"/>
              <a:t>në </a:t>
            </a:r>
            <a:r>
              <a:rPr lang="sq-AL" sz="2000" dirty="0" err="1" smtClean="0"/>
              <a:t>kendvështrimin</a:t>
            </a:r>
            <a:r>
              <a:rPr lang="sq-AL" sz="2000" dirty="0" smtClean="0"/>
              <a:t> </a:t>
            </a:r>
            <a:r>
              <a:rPr lang="sq-AL" sz="2000" dirty="0"/>
              <a:t>e disa vendimeve të GJL. </a:t>
            </a:r>
            <a:r>
              <a:rPr lang="sq-AL" sz="1600" dirty="0"/>
              <a:t/>
            </a:r>
            <a:br>
              <a:rPr lang="sq-AL" sz="1600" dirty="0"/>
            </a:br>
            <a:endParaRPr lang="sq-AL" sz="1600" dirty="0"/>
          </a:p>
        </p:txBody>
      </p:sp>
      <p:sp>
        <p:nvSpPr>
          <p:cNvPr id="3" name="Content Placeholder 2"/>
          <p:cNvSpPr>
            <a:spLocks noGrp="1"/>
          </p:cNvSpPr>
          <p:nvPr>
            <p:ph sz="quarter" idx="1"/>
          </p:nvPr>
        </p:nvSpPr>
        <p:spPr>
          <a:xfrm>
            <a:off x="457200" y="1828800"/>
            <a:ext cx="7467600" cy="4191000"/>
          </a:xfrm>
        </p:spPr>
        <p:txBody>
          <a:bodyPr>
            <a:normAutofit/>
          </a:bodyPr>
          <a:lstStyle/>
          <a:p>
            <a:pPr marL="0" indent="0">
              <a:buNone/>
            </a:pPr>
            <a:r>
              <a:rPr lang="sq-AL" sz="1600" dirty="0"/>
              <a:t> </a:t>
            </a:r>
          </a:p>
          <a:p>
            <a:pPr marL="0" indent="0" algn="just">
              <a:buNone/>
            </a:pPr>
            <a:r>
              <a:rPr lang="sq-AL" sz="1400" dirty="0"/>
              <a:t>Për këtë rregull mjaft të rëndësishëm për të drejtën testamentare, qëndrimet janë të ndara, kështu ka vendime të GJL që e lexojnë normën sipas tekstit dhe disa e interpretojnë atë duke i dhënë kuptim ndryshe. </a:t>
            </a:r>
            <a:endParaRPr lang="en-US" sz="1400" dirty="0" smtClean="0"/>
          </a:p>
          <a:p>
            <a:pPr marL="0" indent="0" algn="just">
              <a:buNone/>
            </a:pPr>
            <a:r>
              <a:rPr lang="sq-AL" sz="1400" dirty="0" smtClean="0"/>
              <a:t>Të </a:t>
            </a:r>
            <a:r>
              <a:rPr lang="sq-AL" sz="1400" dirty="0"/>
              <a:t>fundit e mbrojnë qëndrimin duke përdorur analogji me dispozita të tjera, bëjnë por pa asnjë shpjegim interpretim sistematik të normave, dhe në disa raste mbahet qëndrimi se “ky është një </a:t>
            </a:r>
            <a:r>
              <a:rPr lang="sq-AL" sz="1400" dirty="0" err="1"/>
              <a:t>ometim</a:t>
            </a:r>
            <a:r>
              <a:rPr lang="sq-AL" sz="1400" dirty="0"/>
              <a:t> dhe jo ndryshim i qëllimshëm dhe i arsyeshëm nga ligj-bërësi”. </a:t>
            </a:r>
            <a:endParaRPr lang="en-US" sz="1400" dirty="0"/>
          </a:p>
          <a:p>
            <a:pPr marL="0" indent="0" algn="just">
              <a:buNone/>
            </a:pPr>
            <a:r>
              <a:rPr lang="en-US" sz="1400" dirty="0"/>
              <a:t>Ata </a:t>
            </a:r>
            <a:r>
              <a:rPr lang="en-US" sz="1400" dirty="0" err="1"/>
              <a:t>shprehen</a:t>
            </a:r>
            <a:r>
              <a:rPr lang="en-US" sz="1400" dirty="0"/>
              <a:t> se; me trashëgimtarë </a:t>
            </a:r>
            <a:r>
              <a:rPr lang="en-US" sz="1400" dirty="0" err="1"/>
              <a:t>ligjorë</a:t>
            </a:r>
            <a:r>
              <a:rPr lang="en-US" sz="1400" dirty="0"/>
              <a:t> të </a:t>
            </a:r>
            <a:r>
              <a:rPr lang="en-US" sz="1400" dirty="0" err="1"/>
              <a:t>zotë</a:t>
            </a:r>
            <a:r>
              <a:rPr lang="en-US" sz="1400" dirty="0"/>
              <a:t> për të trashëguar me testament </a:t>
            </a:r>
            <a:r>
              <a:rPr lang="en-US" sz="1400" dirty="0" err="1"/>
              <a:t>duhen</a:t>
            </a:r>
            <a:r>
              <a:rPr lang="en-US" sz="1400" dirty="0"/>
              <a:t> </a:t>
            </a:r>
            <a:r>
              <a:rPr lang="en-US" sz="1400" dirty="0" err="1"/>
              <a:t>pasur</a:t>
            </a:r>
            <a:r>
              <a:rPr lang="en-US" sz="1400" dirty="0"/>
              <a:t> parasysh tri shkallët e para të trashëgimisë</a:t>
            </a:r>
            <a:r>
              <a:rPr lang="en-US" sz="1400" dirty="0" smtClean="0"/>
              <a:t>!</a:t>
            </a:r>
          </a:p>
          <a:p>
            <a:pPr marL="0" indent="0" algn="just">
              <a:buNone/>
            </a:pPr>
            <a:r>
              <a:rPr lang="en-US" sz="1400" dirty="0" smtClean="0"/>
              <a:t> </a:t>
            </a:r>
            <a:r>
              <a:rPr lang="en-US" sz="1400" dirty="0"/>
              <a:t>E si </a:t>
            </a:r>
            <a:r>
              <a:rPr lang="en-US" sz="1400" dirty="0" err="1"/>
              <a:t>rrjedhim</a:t>
            </a:r>
            <a:r>
              <a:rPr lang="en-US" sz="1400" dirty="0"/>
              <a:t>, dhe </a:t>
            </a:r>
            <a:r>
              <a:rPr lang="en-US" sz="1400" dirty="0" err="1"/>
              <a:t>zotësia</a:t>
            </a:r>
            <a:r>
              <a:rPr lang="en-US" sz="1400" dirty="0"/>
              <a:t> për të trashëguar me testament sipas neni 377 të KC (</a:t>
            </a:r>
            <a:r>
              <a:rPr lang="en-US" sz="1400" dirty="0" err="1"/>
              <a:t>rrethi</a:t>
            </a:r>
            <a:r>
              <a:rPr lang="en-US" sz="1400" dirty="0"/>
              <a:t> i trashëgimtarëve </a:t>
            </a:r>
            <a:r>
              <a:rPr lang="en-US" sz="1400" dirty="0" err="1"/>
              <a:t>testamentarë</a:t>
            </a:r>
            <a:r>
              <a:rPr lang="en-US" sz="1400" dirty="0"/>
              <a:t>), </a:t>
            </a:r>
            <a:r>
              <a:rPr lang="en-US" sz="1400" dirty="0" err="1"/>
              <a:t>paralelizohet</a:t>
            </a:r>
            <a:r>
              <a:rPr lang="en-US" sz="1400" dirty="0"/>
              <a:t> me </a:t>
            </a:r>
            <a:r>
              <a:rPr lang="en-US" sz="1400" dirty="0" err="1"/>
              <a:t>trashëgimtarët</a:t>
            </a:r>
            <a:r>
              <a:rPr lang="en-US" sz="1400" dirty="0"/>
              <a:t> e tre </a:t>
            </a:r>
            <a:r>
              <a:rPr lang="en-US" sz="1400" dirty="0" err="1"/>
              <a:t>shkallëve</a:t>
            </a:r>
            <a:r>
              <a:rPr lang="en-US" sz="1400" dirty="0"/>
              <a:t> të trashëgimisë </a:t>
            </a:r>
            <a:r>
              <a:rPr lang="en-US" sz="1400" dirty="0" err="1"/>
              <a:t>ligjore</a:t>
            </a:r>
            <a:r>
              <a:rPr lang="en-US" sz="1400" dirty="0"/>
              <a:t>. </a:t>
            </a:r>
            <a:endParaRPr lang="en-US" sz="1400" dirty="0" smtClean="0"/>
          </a:p>
          <a:p>
            <a:pPr marL="0" indent="0" algn="just">
              <a:buNone/>
            </a:pPr>
            <a:r>
              <a:rPr lang="en-US" sz="1400" dirty="0" err="1" smtClean="0"/>
              <a:t>Çdo</a:t>
            </a:r>
            <a:r>
              <a:rPr lang="en-US" sz="1400" dirty="0" smtClean="0"/>
              <a:t> </a:t>
            </a:r>
            <a:r>
              <a:rPr lang="en-US" sz="1400" dirty="0"/>
              <a:t>disponim </a:t>
            </a:r>
            <a:r>
              <a:rPr lang="en-US" sz="1400" dirty="0" err="1"/>
              <a:t>ndryshe</a:t>
            </a:r>
            <a:r>
              <a:rPr lang="en-US" sz="1400" dirty="0"/>
              <a:t> në </a:t>
            </a:r>
            <a:r>
              <a:rPr lang="en-US" sz="1400" dirty="0" err="1"/>
              <a:t>caktimi</a:t>
            </a:r>
            <a:r>
              <a:rPr lang="en-US" sz="1400" dirty="0"/>
              <a:t> i  </a:t>
            </a:r>
            <a:r>
              <a:rPr lang="en-US" sz="1400" dirty="0" err="1"/>
              <a:t>trashëgimtarit</a:t>
            </a:r>
            <a:r>
              <a:rPr lang="en-US" sz="1400" dirty="0"/>
              <a:t> ligjor në testament </a:t>
            </a:r>
            <a:r>
              <a:rPr lang="en-US" sz="1400" dirty="0" err="1"/>
              <a:t>është</a:t>
            </a:r>
            <a:r>
              <a:rPr lang="en-US" sz="1400" dirty="0"/>
              <a:t> i pa </a:t>
            </a:r>
            <a:r>
              <a:rPr lang="en-US" sz="1400" dirty="0" err="1"/>
              <a:t>ligjshëm</a:t>
            </a:r>
            <a:r>
              <a:rPr lang="en-US" sz="1400" dirty="0"/>
              <a:t>, </a:t>
            </a:r>
            <a:r>
              <a:rPr lang="en-US" sz="1400" dirty="0" err="1"/>
              <a:t>pasi</a:t>
            </a:r>
            <a:r>
              <a:rPr lang="en-US" sz="1400" dirty="0"/>
              <a:t> </a:t>
            </a:r>
            <a:r>
              <a:rPr lang="en-US" sz="1400" dirty="0" err="1"/>
              <a:t>cenon</a:t>
            </a:r>
            <a:r>
              <a:rPr lang="en-US" sz="1400" dirty="0"/>
              <a:t> </a:t>
            </a:r>
            <a:r>
              <a:rPr lang="en-US" sz="1400" dirty="0" err="1"/>
              <a:t>rregullin</a:t>
            </a:r>
            <a:r>
              <a:rPr lang="en-US" sz="1400" dirty="0"/>
              <a:t> e nenit 377”. </a:t>
            </a:r>
          </a:p>
          <a:p>
            <a:pPr marL="0" indent="0" algn="just">
              <a:buNone/>
            </a:pPr>
            <a:endParaRPr lang="en-US" sz="1200" dirty="0"/>
          </a:p>
          <a:p>
            <a:pPr marL="0" indent="0" algn="just">
              <a:buNone/>
            </a:pPr>
            <a:endParaRPr lang="en-US" sz="1200" dirty="0" smtClean="0"/>
          </a:p>
        </p:txBody>
      </p:sp>
    </p:spTree>
    <p:extLst>
      <p:ext uri="{BB962C8B-B14F-4D97-AF65-F5344CB8AC3E}">
        <p14:creationId xmlns:p14="http://schemas.microsoft.com/office/powerpoint/2010/main" val="5136872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ctr"/>
            <a:r>
              <a:rPr lang="en-US" sz="2000" dirty="0" smtClean="0">
                <a:solidFill>
                  <a:schemeClr val="tx1"/>
                </a:solidFill>
              </a:rPr>
              <a:t>3.</a:t>
            </a:r>
            <a:r>
              <a:rPr lang="sq-AL" sz="2000" dirty="0">
                <a:solidFill>
                  <a:schemeClr val="tx1"/>
                </a:solidFill>
              </a:rPr>
              <a:t> Kompetencat e administratorit, kontrolli ndaj tij. </a:t>
            </a:r>
            <a:r>
              <a:rPr lang="en-US" sz="2000" dirty="0" smtClean="0">
                <a:solidFill>
                  <a:schemeClr val="tx1"/>
                </a:solidFill>
              </a:rPr>
              <a:t/>
            </a:r>
            <a:br>
              <a:rPr lang="en-US" sz="2000" dirty="0" smtClean="0">
                <a:solidFill>
                  <a:schemeClr val="tx1"/>
                </a:solidFill>
              </a:rPr>
            </a:br>
            <a:r>
              <a:rPr lang="en-US" sz="2000" dirty="0" smtClean="0">
                <a:solidFill>
                  <a:schemeClr val="tx1"/>
                </a:solidFill>
              </a:rPr>
              <a:t>                4. </a:t>
            </a:r>
            <a:r>
              <a:rPr lang="sq-AL" sz="1800" dirty="0">
                <a:solidFill>
                  <a:schemeClr val="tx1"/>
                </a:solidFill>
              </a:rPr>
              <a:t>Ankimi ndaj vendimit të noterit për emërimin e Kujdestarit apo keq administrimi. </a:t>
            </a:r>
            <a:r>
              <a:rPr lang="sq-AL" sz="2000" dirty="0"/>
              <a:t/>
            </a:r>
            <a:br>
              <a:rPr lang="sq-AL" sz="2000" dirty="0"/>
            </a:br>
            <a:endParaRPr lang="sq-AL" sz="2000" dirty="0">
              <a:solidFill>
                <a:schemeClr val="tx1"/>
              </a:solidFill>
            </a:endParaRPr>
          </a:p>
        </p:txBody>
      </p:sp>
      <p:sp>
        <p:nvSpPr>
          <p:cNvPr id="3" name="Content Placeholder 2"/>
          <p:cNvSpPr>
            <a:spLocks noGrp="1"/>
          </p:cNvSpPr>
          <p:nvPr>
            <p:ph sz="quarter" idx="1"/>
          </p:nvPr>
        </p:nvSpPr>
        <p:spPr/>
        <p:txBody>
          <a:bodyPr>
            <a:normAutofit/>
          </a:bodyPr>
          <a:lstStyle/>
          <a:p>
            <a:r>
              <a:rPr lang="sq-AL" sz="1400" b="1" dirty="0"/>
              <a:t>Kazus;</a:t>
            </a:r>
            <a:r>
              <a:rPr lang="sq-AL" sz="1400" dirty="0"/>
              <a:t> Noterit i paraqitet një person që kërkon që të caktohet kujdestar i pasurisë së X i cili ka vdekur, nuk ka lënë testament dhe nuk ka trashëgimtarë të ditur. Noteri e njihte dhe e dinte atë si person që e ka ndihmuar, ushqyer, kujdesur me deri në ditët e fundit, për këtë arsye e cakton pa praninë e dëshmitarë Kujdestar. Ai  e administron pasuritë dy shtëpi me oborr, dhe ia le një familje ta përdorë pa asnjë vëmendje njërën prej tyre. </a:t>
            </a:r>
            <a:r>
              <a:rPr lang="it-IT" sz="1400" dirty="0"/>
              <a:t>Kjo e fundit kryen punime sa e ndryshojnë pothuajse gjëndjen e pronës nga ajo fillestare. Pas 12 vite paraqiten si trashëgimtar i rradhës së katër Y. Ai u kërkon noterit të lëshoj dëshminë e trashëgimisë ligjore të shfuqizoj aktin e Kujdestarisë, si dhe u drejtohet poseduesve për lirimin e dorëzimin e sendit. Me çfar mjeti do të mbrohet Trashëgimtari, nëse kujdestari poseduesve i ka kryer shitje me shkresë të thjeshtë e më pas për këtë veprim ka marë miratim nga gjykata? </a:t>
            </a:r>
            <a:endParaRPr lang="sq-AL" sz="1400" dirty="0"/>
          </a:p>
          <a:p>
            <a:endParaRPr lang="sq-AL" sz="1400" dirty="0"/>
          </a:p>
        </p:txBody>
      </p:sp>
    </p:spTree>
    <p:extLst>
      <p:ext uri="{BB962C8B-B14F-4D97-AF65-F5344CB8AC3E}">
        <p14:creationId xmlns:p14="http://schemas.microsoft.com/office/powerpoint/2010/main" val="3137981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7467600" cy="914400"/>
          </a:xfrm>
        </p:spPr>
        <p:txBody>
          <a:bodyPr>
            <a:normAutofit fontScale="90000"/>
          </a:bodyPr>
          <a:lstStyle/>
          <a:p>
            <a:pPr algn="ctr"/>
            <a:r>
              <a:rPr lang="sq-AL" b="1" dirty="0"/>
              <a:t>Çështje për diskutim </a:t>
            </a:r>
            <a:r>
              <a:rPr lang="sq-AL" dirty="0"/>
              <a:t/>
            </a:r>
            <a:br>
              <a:rPr lang="sq-AL" dirty="0"/>
            </a:br>
            <a:endParaRPr lang="sq-AL" dirty="0"/>
          </a:p>
        </p:txBody>
      </p:sp>
      <p:sp>
        <p:nvSpPr>
          <p:cNvPr id="3" name="Content Placeholder 2"/>
          <p:cNvSpPr>
            <a:spLocks noGrp="1"/>
          </p:cNvSpPr>
          <p:nvPr>
            <p:ph sz="quarter" idx="1"/>
          </p:nvPr>
        </p:nvSpPr>
        <p:spPr>
          <a:xfrm>
            <a:off x="457200" y="1828800"/>
            <a:ext cx="7467600" cy="4645152"/>
          </a:xfrm>
        </p:spPr>
        <p:txBody>
          <a:bodyPr>
            <a:normAutofit/>
          </a:bodyPr>
          <a:lstStyle/>
          <a:p>
            <a:pPr lvl="0"/>
            <a:r>
              <a:rPr lang="sq-AL" sz="1400" dirty="0"/>
              <a:t>Mund të përdoret për analogji neni 384 i KC lidhur me përcaktimin e rrethit të trashëgimtarëve testamentar të nenit 377</a:t>
            </a:r>
            <a:r>
              <a:rPr lang="sq-AL" sz="1400" dirty="0" smtClean="0"/>
              <a:t>.</a:t>
            </a:r>
            <a:endParaRPr lang="en-US" sz="1400" dirty="0" smtClean="0"/>
          </a:p>
          <a:p>
            <a:pPr lvl="0"/>
            <a:endParaRPr lang="sq-AL" sz="1400" dirty="0"/>
          </a:p>
          <a:p>
            <a:pPr lvl="0"/>
            <a:r>
              <a:rPr lang="sq-AL" sz="1400" dirty="0"/>
              <a:t>Kur flitet për zotësi për të trashëguar me ligj, do të kihet parasysh tre shkallët e para të trashëgimisë, apo trashëgimtarët ligjor që thirren deri në shkallë të fundit</a:t>
            </a:r>
            <a:r>
              <a:rPr lang="sq-AL" sz="1400" dirty="0" smtClean="0"/>
              <a:t>?</a:t>
            </a:r>
            <a:endParaRPr lang="en-US" sz="1400" dirty="0" smtClean="0"/>
          </a:p>
          <a:p>
            <a:pPr lvl="0"/>
            <a:endParaRPr lang="sq-AL" sz="1400" dirty="0"/>
          </a:p>
          <a:p>
            <a:pPr lvl="0"/>
            <a:r>
              <a:rPr lang="it-IT" sz="1400" dirty="0"/>
              <a:t>Neni 374 i KC është normë parimore apo normë e posaçme</a:t>
            </a:r>
            <a:r>
              <a:rPr lang="it-IT" sz="1400" dirty="0" smtClean="0"/>
              <a:t>?</a:t>
            </a:r>
          </a:p>
          <a:p>
            <a:pPr lvl="0"/>
            <a:endParaRPr lang="sq-AL" sz="1400" dirty="0"/>
          </a:p>
          <a:p>
            <a:pPr lvl="0"/>
            <a:r>
              <a:rPr lang="it-IT" sz="1400" dirty="0"/>
              <a:t>Neni 377 i KC është normë e posaçme urdhëruese apo lejuese</a:t>
            </a:r>
            <a:r>
              <a:rPr lang="it-IT" sz="1400" dirty="0" smtClean="0"/>
              <a:t>?</a:t>
            </a:r>
          </a:p>
          <a:p>
            <a:pPr lvl="0"/>
            <a:endParaRPr lang="sq-AL" sz="1400" dirty="0"/>
          </a:p>
          <a:p>
            <a:pPr lvl="0"/>
            <a:r>
              <a:rPr lang="it-IT" sz="1400" dirty="0"/>
              <a:t>Referuar tekstit të nenit 374 të KC  “Janë të pazotë për të trashëguar me testament ato që janë të pazotë për të trashëguar me ligj” do të kuptohen </a:t>
            </a:r>
            <a:r>
              <a:rPr lang="it-IT" sz="1400" u="sng" dirty="0"/>
              <a:t>tre radhët e para</a:t>
            </a:r>
            <a:r>
              <a:rPr lang="it-IT" sz="1400" dirty="0"/>
              <a:t> të trashëgimisë ligjore, apo do të respektohet teksti e nenit 377?</a:t>
            </a:r>
            <a:endParaRPr lang="sq-AL" sz="1400" dirty="0"/>
          </a:p>
          <a:p>
            <a:endParaRPr lang="en-US" sz="1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4028466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457200"/>
            <a:ext cx="7924800" cy="5638800"/>
          </a:xfrm>
        </p:spPr>
        <p:txBody>
          <a:bodyPr>
            <a:normAutofit/>
          </a:bodyPr>
          <a:lstStyle/>
          <a:p>
            <a:pPr marL="0" indent="0">
              <a:buNone/>
            </a:pPr>
            <a:r>
              <a:rPr lang="en-US" sz="1400" b="1" dirty="0" smtClean="0"/>
              <a:t>                                       </a:t>
            </a:r>
            <a:r>
              <a:rPr lang="sq-AL" sz="1800" b="1" dirty="0" smtClean="0"/>
              <a:t>Cilat </a:t>
            </a:r>
            <a:r>
              <a:rPr lang="sq-AL" sz="1800" b="1" dirty="0"/>
              <a:t>janë premisat që mbahet ky qëndrim? </a:t>
            </a:r>
            <a:endParaRPr lang="en-US" sz="1800" b="1" dirty="0" smtClean="0"/>
          </a:p>
          <a:p>
            <a:pPr marL="0" indent="0">
              <a:buNone/>
            </a:pPr>
            <a:endParaRPr lang="en-US" sz="1400" dirty="0" smtClean="0"/>
          </a:p>
          <a:p>
            <a:pPr marL="0" indent="0">
              <a:buNone/>
            </a:pPr>
            <a:endParaRPr lang="sq-AL" sz="1400" dirty="0"/>
          </a:p>
          <a:p>
            <a:r>
              <a:rPr lang="sq-AL" sz="1400" dirty="0"/>
              <a:t>Në një vendim, GJL i referohet nenit 384 të KC. Mendoj se nuk është korrekt, pasi kjo dispozitë e posaçme flet, ose rregullon institutin e legatarit dhe jo për trashëgimtarët testamentare, si e tillë as nuk mund të merret për bazë për analogji. Dhe fakti që neni 406 kur përmend këtë shkak pavlefshmërie i referohet neneve 377 dhe 384, nuk mendoj se përbën argument bindës për ta përdorur ndryshe tekstin e nenit 377</a:t>
            </a:r>
            <a:r>
              <a:rPr lang="sq-AL" sz="1400" dirty="0" smtClean="0"/>
              <a:t>.</a:t>
            </a:r>
            <a:endParaRPr lang="en-US" sz="1400" dirty="0" smtClean="0"/>
          </a:p>
          <a:p>
            <a:endParaRPr lang="en-US" sz="1400" dirty="0"/>
          </a:p>
          <a:p>
            <a:endParaRPr lang="sq-AL" sz="1400" dirty="0"/>
          </a:p>
          <a:p>
            <a:r>
              <a:rPr lang="sq-AL" sz="1400" dirty="0"/>
              <a:t>Në disa vendime të tjera të </a:t>
            </a:r>
            <a:r>
              <a:rPr lang="sq-AL" sz="1400" dirty="0" smtClean="0"/>
              <a:t>GJL</a:t>
            </a:r>
            <a:r>
              <a:rPr lang="en-US" sz="1400" dirty="0" smtClean="0"/>
              <a:t>, </a:t>
            </a:r>
            <a:r>
              <a:rPr lang="en-US" sz="1400" dirty="0" err="1" smtClean="0"/>
              <a:t>për</a:t>
            </a:r>
            <a:r>
              <a:rPr lang="en-US" sz="1400" dirty="0" smtClean="0"/>
              <a:t> fat </a:t>
            </a:r>
            <a:r>
              <a:rPr lang="en-US" sz="1400" dirty="0" err="1" smtClean="0"/>
              <a:t>të</a:t>
            </a:r>
            <a:r>
              <a:rPr lang="en-US" sz="1400" dirty="0" smtClean="0"/>
              <a:t> </a:t>
            </a:r>
            <a:r>
              <a:rPr lang="en-US" sz="1400" dirty="0" err="1" smtClean="0"/>
              <a:t>keq</a:t>
            </a:r>
            <a:r>
              <a:rPr lang="en-US" sz="1400" dirty="0" smtClean="0"/>
              <a:t> </a:t>
            </a:r>
            <a:r>
              <a:rPr lang="en-US" sz="1400" dirty="0" err="1" smtClean="0"/>
              <a:t>kjo</a:t>
            </a:r>
            <a:r>
              <a:rPr lang="en-US" sz="1400" dirty="0" smtClean="0"/>
              <a:t> </a:t>
            </a:r>
            <a:r>
              <a:rPr lang="en-US" sz="1400" dirty="0" err="1" smtClean="0"/>
              <a:t>edhe</a:t>
            </a:r>
            <a:r>
              <a:rPr lang="en-US" sz="1400" dirty="0" smtClean="0"/>
              <a:t> </a:t>
            </a:r>
            <a:r>
              <a:rPr lang="en-US" sz="1400" dirty="0" err="1" smtClean="0"/>
              <a:t>në</a:t>
            </a:r>
            <a:r>
              <a:rPr lang="en-US" sz="1400" dirty="0" smtClean="0"/>
              <a:t> </a:t>
            </a:r>
            <a:r>
              <a:rPr lang="en-US" sz="1400" dirty="0" err="1" smtClean="0"/>
              <a:t>dy</a:t>
            </a:r>
            <a:r>
              <a:rPr lang="en-US" sz="1400" dirty="0" smtClean="0"/>
              <a:t> </a:t>
            </a:r>
            <a:r>
              <a:rPr lang="en-US" sz="1400" dirty="0" err="1" smtClean="0"/>
              <a:t>vitet</a:t>
            </a:r>
            <a:r>
              <a:rPr lang="en-US" sz="1400" dirty="0" smtClean="0"/>
              <a:t> e </a:t>
            </a:r>
            <a:r>
              <a:rPr lang="en-US" sz="1400" dirty="0" err="1" smtClean="0"/>
              <a:t>fundit</a:t>
            </a:r>
            <a:r>
              <a:rPr lang="en-US" sz="1400" dirty="0" smtClean="0"/>
              <a:t>,</a:t>
            </a:r>
            <a:r>
              <a:rPr lang="sq-AL" sz="1400" dirty="0" smtClean="0"/>
              <a:t> </a:t>
            </a:r>
            <a:r>
              <a:rPr lang="sq-AL" sz="1400" dirty="0"/>
              <a:t>vihet re se argumentet pse e barazojnë zotësinë për të trashëguar me testament me tre shkallët e para të trashëgimisë i referohen nenit 374, i cili dhe pse nuk e shpreh këtë kufizim, e marrin ipso-fakti si të mirëqenë një rregull i pashkruar në normë. Tek këto vendime argumenti qëndron tek fakti se “kur flitet për trashëgimtarë ligjorë në aspektin e zotësisë për të trashëguar me testament duhet pasur parasysh tre shkallët e trashëgimisë ligjore..” por pa e shoqëruar apo motivuar juridikisht pse duhet të lexohet ndryshe norma nga teksti i saj. Dhe argumenti i </a:t>
            </a:r>
            <a:r>
              <a:rPr lang="sq-AL" sz="1400" dirty="0" err="1"/>
              <a:t>ometimit</a:t>
            </a:r>
            <a:r>
              <a:rPr lang="sq-AL" sz="1400" dirty="0"/>
              <a:t>, bie poshtë pasi nuk mund të pranohet që pakujdesia e ligj-bërësit të jetë një njëherësh në dy dispozita, për më tepër  kaq </a:t>
            </a:r>
            <a:r>
              <a:rPr lang="sq-AL" sz="1400" dirty="0" err="1"/>
              <a:t>sensitive</a:t>
            </a:r>
            <a:r>
              <a:rPr lang="sq-AL" sz="1400" dirty="0"/>
              <a:t> për trashëgiminë testamentare. </a:t>
            </a:r>
          </a:p>
          <a:p>
            <a:endParaRPr lang="sq-AL" sz="1400" dirty="0"/>
          </a:p>
        </p:txBody>
      </p:sp>
    </p:spTree>
    <p:extLst>
      <p:ext uri="{BB962C8B-B14F-4D97-AF65-F5344CB8AC3E}">
        <p14:creationId xmlns:p14="http://schemas.microsoft.com/office/powerpoint/2010/main" val="20422145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normAutofit/>
          </a:bodyPr>
          <a:lstStyle/>
          <a:p>
            <a:pPr algn="ctr"/>
            <a:r>
              <a:rPr lang="it-IT" sz="2000" b="1" dirty="0"/>
              <a:t> </a:t>
            </a:r>
            <a:r>
              <a:rPr lang="it-IT" sz="2000" b="1" dirty="0" smtClean="0"/>
              <a:t>* </a:t>
            </a:r>
            <a:r>
              <a:rPr lang="sq-AL" sz="2000" b="1" dirty="0" smtClean="0">
                <a:latin typeface="Times New Roman"/>
                <a:ea typeface="Calibri"/>
              </a:rPr>
              <a:t>Legjislacioni </a:t>
            </a:r>
            <a:r>
              <a:rPr lang="sq-AL" sz="2000" b="1" dirty="0">
                <a:latin typeface="Times New Roman"/>
                <a:ea typeface="Calibri"/>
              </a:rPr>
              <a:t>Shqiptar para KC 1994</a:t>
            </a:r>
            <a:endParaRPr lang="sq-AL" sz="2000" b="1" dirty="0"/>
          </a:p>
        </p:txBody>
      </p:sp>
      <p:sp>
        <p:nvSpPr>
          <p:cNvPr id="3" name="Content Placeholder 2"/>
          <p:cNvSpPr>
            <a:spLocks noGrp="1"/>
          </p:cNvSpPr>
          <p:nvPr>
            <p:ph sz="quarter" idx="1"/>
          </p:nvPr>
        </p:nvSpPr>
        <p:spPr>
          <a:xfrm>
            <a:off x="457200" y="990600"/>
            <a:ext cx="7467600" cy="5483352"/>
          </a:xfrm>
        </p:spPr>
        <p:txBody>
          <a:bodyPr/>
          <a:lstStyle/>
          <a:p>
            <a:pPr algn="just">
              <a:buFont typeface="Wingdings" pitchFamily="2" charset="2"/>
              <a:buChar char="v"/>
            </a:pPr>
            <a:r>
              <a:rPr lang="it-IT" dirty="0" smtClean="0"/>
              <a:t> </a:t>
            </a:r>
            <a:r>
              <a:rPr lang="sq-AL" sz="1400" dirty="0"/>
              <a:t>Sipas Dekretit Për trashëgiminë të vitit 1954 dhe KC të vitit 1982 në fuqi deri në vitin 1994, pasuria e de cuis-it mund të disponohet </a:t>
            </a:r>
            <a:r>
              <a:rPr lang="en-US" sz="1400" dirty="0" err="1" smtClean="0"/>
              <a:t>në</a:t>
            </a:r>
            <a:r>
              <a:rPr lang="en-US" sz="1400" dirty="0" smtClean="0"/>
              <a:t> favor </a:t>
            </a:r>
            <a:r>
              <a:rPr lang="en-US" sz="1400" dirty="0" err="1" smtClean="0"/>
              <a:t>të</a:t>
            </a:r>
            <a:r>
              <a:rPr lang="en-US" sz="1400" dirty="0" smtClean="0"/>
              <a:t> </a:t>
            </a:r>
            <a:r>
              <a:rPr lang="sq-AL" sz="1400" dirty="0" smtClean="0"/>
              <a:t>një </a:t>
            </a:r>
            <a:r>
              <a:rPr lang="sq-AL" sz="1400" dirty="0"/>
              <a:t>apo </a:t>
            </a:r>
            <a:r>
              <a:rPr lang="sq-AL" sz="1400" dirty="0" smtClean="0"/>
              <a:t>disa</a:t>
            </a:r>
            <a:r>
              <a:rPr lang="en-US" sz="1400" dirty="0" smtClean="0"/>
              <a:t> </a:t>
            </a:r>
            <a:r>
              <a:rPr lang="sq-AL" sz="1400" dirty="0" smtClean="0"/>
              <a:t>trashëgimtarëve </a:t>
            </a:r>
            <a:r>
              <a:rPr lang="sq-AL" sz="1400" dirty="0"/>
              <a:t>ligjore të tre shkallëve </a:t>
            </a:r>
            <a:r>
              <a:rPr lang="en-US" sz="1400" dirty="0" smtClean="0"/>
              <a:t>(</a:t>
            </a:r>
            <a:r>
              <a:rPr lang="sq-AL" sz="1400" dirty="0" smtClean="0"/>
              <a:t>rrethit </a:t>
            </a:r>
            <a:r>
              <a:rPr lang="en-US" sz="1400" dirty="0" smtClean="0"/>
              <a:t>I </a:t>
            </a:r>
            <a:r>
              <a:rPr lang="en-US" sz="1400" dirty="0" err="1" smtClean="0"/>
              <a:t>trashëgimtar</a:t>
            </a:r>
            <a:r>
              <a:rPr lang="sq-AL" sz="1400" dirty="0" smtClean="0"/>
              <a:t>ë</a:t>
            </a:r>
            <a:r>
              <a:rPr lang="en-US" sz="1400" dirty="0" err="1" smtClean="0"/>
              <a:t>ve</a:t>
            </a:r>
            <a:r>
              <a:rPr lang="en-US" sz="1400" dirty="0" smtClean="0"/>
              <a:t> </a:t>
            </a:r>
            <a:r>
              <a:rPr lang="en-US" sz="1400" dirty="0" err="1" smtClean="0"/>
              <a:t>testamentare</a:t>
            </a:r>
            <a:r>
              <a:rPr lang="en-US" sz="1400" dirty="0" smtClean="0"/>
              <a:t>)</a:t>
            </a:r>
            <a:r>
              <a:rPr lang="sq-AL" sz="1400" dirty="0" smtClean="0"/>
              <a:t>. </a:t>
            </a:r>
            <a:r>
              <a:rPr lang="sq-AL" sz="1400" dirty="0"/>
              <a:t>Në mungesë të tyre pasuria </a:t>
            </a:r>
            <a:r>
              <a:rPr lang="en-US" sz="1400" dirty="0" err="1" smtClean="0"/>
              <a:t>mund</a:t>
            </a:r>
            <a:r>
              <a:rPr lang="en-US" sz="1400" dirty="0" smtClean="0"/>
              <a:t> </a:t>
            </a:r>
            <a:r>
              <a:rPr lang="en-US" sz="1400" dirty="0" err="1" smtClean="0"/>
              <a:t>të</a:t>
            </a:r>
            <a:r>
              <a:rPr lang="en-US" sz="1400" dirty="0" smtClean="0"/>
              <a:t> </a:t>
            </a:r>
            <a:r>
              <a:rPr lang="en-US" sz="1400" dirty="0" err="1" smtClean="0"/>
              <a:t>disponohej</a:t>
            </a:r>
            <a:r>
              <a:rPr lang="en-US" sz="1400" dirty="0" smtClean="0"/>
              <a:t> </a:t>
            </a:r>
            <a:r>
              <a:rPr lang="en-US" sz="1400" dirty="0" err="1" smtClean="0"/>
              <a:t>në</a:t>
            </a:r>
            <a:r>
              <a:rPr lang="en-US" sz="1400" dirty="0" smtClean="0"/>
              <a:t> favor </a:t>
            </a:r>
            <a:r>
              <a:rPr lang="en-US" sz="1400" dirty="0" err="1" smtClean="0"/>
              <a:t>të</a:t>
            </a:r>
            <a:r>
              <a:rPr lang="en-US" sz="1400" dirty="0" smtClean="0"/>
              <a:t> </a:t>
            </a:r>
            <a:r>
              <a:rPr lang="sq-AL" sz="1400" dirty="0" smtClean="0"/>
              <a:t>kujtdo </a:t>
            </a:r>
            <a:r>
              <a:rPr lang="sq-AL" sz="1400" dirty="0"/>
              <a:t>(Dekreti 54) </a:t>
            </a:r>
            <a:r>
              <a:rPr lang="en-US" sz="1400" dirty="0" err="1" smtClean="0"/>
              <a:t>dhe</a:t>
            </a:r>
            <a:r>
              <a:rPr lang="en-US" sz="1400" dirty="0" smtClean="0"/>
              <a:t> </a:t>
            </a:r>
            <a:r>
              <a:rPr lang="sq-AL" sz="1400" dirty="0" smtClean="0"/>
              <a:t>çdo </a:t>
            </a:r>
            <a:r>
              <a:rPr lang="sq-AL" sz="1400" dirty="0"/>
              <a:t>personi (KC 1982). Ky kufizim edhe </a:t>
            </a:r>
            <a:r>
              <a:rPr lang="sq-AL" sz="1400" dirty="0" smtClean="0"/>
              <a:t>pse </a:t>
            </a:r>
            <a:r>
              <a:rPr lang="sq-AL" sz="1400" dirty="0"/>
              <a:t>prishte paksa imazhin e rregullt antik që; “në prani të testamentit nuk ka vend të zbatohet trashëgimia ligjore”, ishte </a:t>
            </a:r>
            <a:r>
              <a:rPr lang="sq-AL" sz="1400" dirty="0" smtClean="0"/>
              <a:t>në </a:t>
            </a:r>
            <a:r>
              <a:rPr lang="sq-AL" sz="1400" dirty="0"/>
              <a:t>harmoni </a:t>
            </a:r>
            <a:r>
              <a:rPr lang="en-US" sz="1400" dirty="0" err="1" smtClean="0"/>
              <a:t>si</a:t>
            </a:r>
            <a:r>
              <a:rPr lang="en-US" sz="1400" dirty="0" smtClean="0"/>
              <a:t> </a:t>
            </a:r>
            <a:r>
              <a:rPr lang="sq-AL" sz="1400" dirty="0"/>
              <a:t>brenda </a:t>
            </a:r>
            <a:r>
              <a:rPr lang="sq-AL" sz="1400" dirty="0" smtClean="0"/>
              <a:t>vetes</a:t>
            </a:r>
            <a:r>
              <a:rPr lang="en-US" sz="1400" dirty="0" smtClean="0"/>
              <a:t> </a:t>
            </a:r>
            <a:r>
              <a:rPr lang="en-US" sz="1400" dirty="0" err="1" smtClean="0"/>
              <a:t>ashtu</a:t>
            </a:r>
            <a:r>
              <a:rPr lang="sq-AL" sz="1400" dirty="0" smtClean="0"/>
              <a:t> </a:t>
            </a:r>
            <a:r>
              <a:rPr lang="en-US" sz="1400" dirty="0" err="1" smtClean="0"/>
              <a:t>dhe</a:t>
            </a:r>
            <a:r>
              <a:rPr lang="en-US" sz="1400" dirty="0" smtClean="0"/>
              <a:t> me </a:t>
            </a:r>
            <a:r>
              <a:rPr lang="en-US" sz="1400" dirty="0" err="1" smtClean="0"/>
              <a:t>dispozitat</a:t>
            </a:r>
            <a:r>
              <a:rPr lang="en-US" sz="1400" dirty="0" smtClean="0"/>
              <a:t> e </a:t>
            </a:r>
            <a:r>
              <a:rPr lang="en-US" sz="1400" dirty="0" err="1" smtClean="0"/>
              <a:t>tjera</a:t>
            </a:r>
            <a:r>
              <a:rPr lang="sq-AL" sz="1400" dirty="0" smtClean="0"/>
              <a:t>. </a:t>
            </a:r>
            <a:r>
              <a:rPr lang="en-US" sz="1400" dirty="0" smtClean="0"/>
              <a:t>T</a:t>
            </a:r>
            <a:r>
              <a:rPr lang="sq-AL" sz="1400" dirty="0" smtClean="0"/>
              <a:t>re </a:t>
            </a:r>
            <a:r>
              <a:rPr lang="sq-AL" sz="1400" dirty="0"/>
              <a:t>shkallët </a:t>
            </a:r>
            <a:r>
              <a:rPr lang="en-US" sz="1400" dirty="0" smtClean="0"/>
              <a:t>e </a:t>
            </a:r>
            <a:r>
              <a:rPr lang="sq-AL" sz="1400" dirty="0" smtClean="0"/>
              <a:t>trashëgimtare</a:t>
            </a:r>
            <a:r>
              <a:rPr lang="en-US" sz="1400" dirty="0" err="1" smtClean="0"/>
              <a:t>ve</a:t>
            </a:r>
            <a:r>
              <a:rPr lang="en-US" sz="1400" dirty="0" smtClean="0"/>
              <a:t> </a:t>
            </a:r>
            <a:r>
              <a:rPr lang="sq-AL" sz="1400" dirty="0" smtClean="0"/>
              <a:t>ligjore </a:t>
            </a:r>
            <a:r>
              <a:rPr lang="en-US" sz="1400" dirty="0" err="1" smtClean="0"/>
              <a:t>ishte</a:t>
            </a:r>
            <a:r>
              <a:rPr lang="en-US" sz="1400" dirty="0" smtClean="0"/>
              <a:t> I </a:t>
            </a:r>
            <a:r>
              <a:rPr lang="en-US" sz="1400" dirty="0" err="1" smtClean="0"/>
              <a:t>njëjtë</a:t>
            </a:r>
            <a:r>
              <a:rPr lang="en-US" sz="1400" dirty="0" smtClean="0"/>
              <a:t> </a:t>
            </a:r>
            <a:r>
              <a:rPr lang="sq-AL" sz="1400" dirty="0" smtClean="0"/>
              <a:t>me trashëgimtarë</a:t>
            </a:r>
            <a:r>
              <a:rPr lang="en-US" sz="1400" dirty="0" smtClean="0"/>
              <a:t>t e</a:t>
            </a:r>
            <a:r>
              <a:rPr lang="sq-AL" sz="1400" dirty="0" smtClean="0"/>
              <a:t> </a:t>
            </a:r>
            <a:r>
              <a:rPr lang="sq-AL" sz="1400" dirty="0"/>
              <a:t>domosdoshëm </a:t>
            </a:r>
            <a:r>
              <a:rPr lang="sq-AL" sz="1400" dirty="0" smtClean="0"/>
              <a:t>testamentar, </a:t>
            </a:r>
            <a:r>
              <a:rPr lang="sq-AL" sz="1400" dirty="0"/>
              <a:t>arsyeja që ishin me një dispozitë të </a:t>
            </a:r>
            <a:r>
              <a:rPr lang="sq-AL" sz="1400" dirty="0" smtClean="0"/>
              <a:t>vetme</a:t>
            </a:r>
            <a:r>
              <a:rPr lang="en-US" sz="1400" dirty="0" smtClean="0"/>
              <a:t> </a:t>
            </a:r>
            <a:r>
              <a:rPr lang="sq-AL" sz="1400" dirty="0" smtClean="0"/>
              <a:t>në </a:t>
            </a:r>
            <a:r>
              <a:rPr lang="sq-AL" sz="1400" dirty="0"/>
              <a:t>to’ rregullat e nenit 374 dhe 377 të KC </a:t>
            </a:r>
            <a:r>
              <a:rPr lang="sq-AL" sz="1400" dirty="0" smtClean="0"/>
              <a:t>1994</a:t>
            </a:r>
            <a:r>
              <a:rPr lang="en-US" sz="1400" dirty="0" smtClean="0"/>
              <a:t> </a:t>
            </a:r>
            <a:r>
              <a:rPr lang="en-US" sz="1400" dirty="0" err="1" smtClean="0"/>
              <a:t>në</a:t>
            </a:r>
            <a:r>
              <a:rPr lang="en-US" sz="1400" dirty="0" smtClean="0"/>
              <a:t> </a:t>
            </a:r>
            <a:r>
              <a:rPr lang="en-US" sz="1400" dirty="0" err="1" smtClean="0"/>
              <a:t>fuqi</a:t>
            </a:r>
            <a:r>
              <a:rPr lang="sq-AL" sz="1400" dirty="0" smtClean="0"/>
              <a:t>. </a:t>
            </a:r>
            <a:r>
              <a:rPr lang="sq-AL" sz="1400" dirty="0"/>
              <a:t>Prandaj </a:t>
            </a:r>
            <a:r>
              <a:rPr lang="sq-AL" sz="1400" dirty="0" smtClean="0"/>
              <a:t>ndryshimet </a:t>
            </a:r>
            <a:r>
              <a:rPr lang="sq-AL" sz="1400" dirty="0"/>
              <a:t>risi që solli KC i viti 1994 si për trashëgiminë ligjore ashtu dhe </a:t>
            </a:r>
            <a:r>
              <a:rPr lang="sq-AL" sz="1400" dirty="0" smtClean="0"/>
              <a:t>testamentare</a:t>
            </a:r>
            <a:r>
              <a:rPr lang="en-US" sz="1400" dirty="0" smtClean="0"/>
              <a:t>,</a:t>
            </a:r>
            <a:r>
              <a:rPr lang="sq-AL" sz="1400" dirty="0" smtClean="0"/>
              <a:t> </a:t>
            </a:r>
            <a:r>
              <a:rPr lang="sq-AL" sz="1400" dirty="0"/>
              <a:t>duhet të </a:t>
            </a:r>
            <a:r>
              <a:rPr lang="en-US" sz="1400" dirty="0" err="1" smtClean="0"/>
              <a:t>ballafaqohen</a:t>
            </a:r>
            <a:r>
              <a:rPr lang="en-US" sz="1400" dirty="0" smtClean="0"/>
              <a:t> </a:t>
            </a:r>
            <a:r>
              <a:rPr lang="sq-AL" sz="1400" dirty="0" smtClean="0"/>
              <a:t>me </a:t>
            </a:r>
            <a:r>
              <a:rPr lang="sq-AL" sz="1400" dirty="0"/>
              <a:t>këto dy ligje të shfuqizuara sidomos për zotësinë për të trashëguar me testament. </a:t>
            </a:r>
            <a:endParaRPr lang="en-US" sz="1400" dirty="0" smtClean="0"/>
          </a:p>
          <a:p>
            <a:pPr algn="just">
              <a:buFont typeface="Wingdings" pitchFamily="2" charset="2"/>
              <a:buChar char="v"/>
            </a:pPr>
            <a:r>
              <a:rPr lang="sq-AL" sz="1400" dirty="0"/>
              <a:t>Në mungesë të një argumenti bindës në vendimet e GJL mendoj se qëndrimi i tyre mbi kuptimin e zbatimin e nenit 374 dhe 377, është rrjedhojë e ndjekjes së rregullave të legjislacionit Shqiptar të kaluar për zotësinë për të trashëguar me testament. </a:t>
            </a:r>
          </a:p>
          <a:p>
            <a:pPr algn="just">
              <a:buFont typeface="Wingdings" pitchFamily="2" charset="2"/>
              <a:buChar char="v"/>
            </a:pPr>
            <a:endParaRPr lang="sq-AL" sz="1400" dirty="0"/>
          </a:p>
          <a:p>
            <a:pPr algn="just">
              <a:buFont typeface="Wingdings" pitchFamily="2" charset="2"/>
              <a:buChar char="v"/>
            </a:pPr>
            <a:endParaRPr lang="sq-AL" sz="1600" b="1" dirty="0"/>
          </a:p>
        </p:txBody>
      </p:sp>
    </p:spTree>
    <p:extLst>
      <p:ext uri="{BB962C8B-B14F-4D97-AF65-F5344CB8AC3E}">
        <p14:creationId xmlns:p14="http://schemas.microsoft.com/office/powerpoint/2010/main" val="2494397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7467600" cy="1066800"/>
          </a:xfrm>
        </p:spPr>
        <p:txBody>
          <a:bodyPr>
            <a:noAutofit/>
          </a:bodyPr>
          <a:lstStyle/>
          <a:p>
            <a:pPr algn="ctr"/>
            <a:r>
              <a:rPr lang="sq-AL" sz="2000" b="1" dirty="0">
                <a:latin typeface="Times New Roman"/>
                <a:ea typeface="Calibri"/>
              </a:rPr>
              <a:t>Argument pse nenet 374 dhe 377 duhet të lexohen sipas tekstit</a:t>
            </a:r>
            <a:r>
              <a:rPr lang="sq-AL" sz="2800" dirty="0">
                <a:latin typeface="Times New Roman"/>
                <a:ea typeface="Calibri"/>
              </a:rPr>
              <a:t>.</a:t>
            </a:r>
            <a:endParaRPr lang="sq-AL" sz="2000" b="1" dirty="0"/>
          </a:p>
        </p:txBody>
      </p:sp>
      <p:sp>
        <p:nvSpPr>
          <p:cNvPr id="3" name="Content Placeholder 2"/>
          <p:cNvSpPr>
            <a:spLocks noGrp="1"/>
          </p:cNvSpPr>
          <p:nvPr>
            <p:ph sz="quarter" idx="1"/>
          </p:nvPr>
        </p:nvSpPr>
        <p:spPr>
          <a:xfrm>
            <a:off x="533400" y="2133600"/>
            <a:ext cx="7467600" cy="4111752"/>
          </a:xfrm>
        </p:spPr>
        <p:txBody>
          <a:bodyPr>
            <a:normAutofit/>
          </a:bodyPr>
          <a:lstStyle/>
          <a:p>
            <a:r>
              <a:rPr lang="sq-AL" sz="1400" dirty="0"/>
              <a:t> Për të ardhur në një përfundim mbi kuptimin për efekt zbatimi të nenit 377 në lidhje me nenin 374 e më gjerë, analizohet paksa tekstet e tyre nëpërmjet interpretimi literat-gjuhësor, interpretimin sistematik mbi të gjitha analizën krahasim-ore vertikale (në ligjet e më pa-reshmë Shqiptare duke pasur parasysh KC të vitit 1929). </a:t>
            </a:r>
            <a:endParaRPr lang="en-US" sz="1400" dirty="0" smtClean="0"/>
          </a:p>
          <a:p>
            <a:endParaRPr lang="en-US" sz="1400" dirty="0" smtClean="0"/>
          </a:p>
          <a:p>
            <a:endParaRPr lang="sq-AL" sz="1400" dirty="0"/>
          </a:p>
          <a:p>
            <a:r>
              <a:rPr lang="sq-AL" sz="1400" dirty="0"/>
              <a:t> </a:t>
            </a:r>
            <a:r>
              <a:rPr lang="en-US" sz="1400" dirty="0" err="1" smtClean="0"/>
              <a:t>Nga</a:t>
            </a:r>
            <a:r>
              <a:rPr lang="en-US" sz="1400" dirty="0" smtClean="0"/>
              <a:t> </a:t>
            </a:r>
            <a:r>
              <a:rPr lang="en-US" sz="1400" dirty="0" err="1" smtClean="0"/>
              <a:t>kjo</a:t>
            </a:r>
            <a:r>
              <a:rPr lang="en-US" sz="1400" dirty="0" smtClean="0"/>
              <a:t> </a:t>
            </a:r>
            <a:r>
              <a:rPr lang="en-US" sz="1400" dirty="0" err="1" smtClean="0"/>
              <a:t>analize</a:t>
            </a:r>
            <a:r>
              <a:rPr lang="en-US" sz="1400" dirty="0" smtClean="0"/>
              <a:t>, m</a:t>
            </a:r>
            <a:r>
              <a:rPr lang="sq-AL" sz="1400" dirty="0" err="1" smtClean="0"/>
              <a:t>endoj</a:t>
            </a:r>
            <a:r>
              <a:rPr lang="sq-AL" sz="1400" dirty="0" smtClean="0"/>
              <a:t> </a:t>
            </a:r>
            <a:r>
              <a:rPr lang="sq-AL" sz="1400" dirty="0"/>
              <a:t>se rregullat e legjislacionit të kaluar (Dekreti 54 dhe KC 1982) nuk mund të aplikohen tek KC i vitit 1994 për-shkak ndryshmeve substanciale që ky i fundit ka pësuar si në pjesën e </a:t>
            </a:r>
            <a:r>
              <a:rPr lang="sq-AL" sz="1400" dirty="0" smtClean="0"/>
              <a:t>përgjithshme</a:t>
            </a:r>
            <a:r>
              <a:rPr lang="en-US" sz="1400" dirty="0"/>
              <a:t> </a:t>
            </a:r>
            <a:r>
              <a:rPr lang="en-US" sz="1400" dirty="0" err="1" smtClean="0"/>
              <a:t>ashtu</a:t>
            </a:r>
            <a:r>
              <a:rPr lang="en-US" sz="1400" dirty="0" smtClean="0"/>
              <a:t> </a:t>
            </a:r>
            <a:r>
              <a:rPr lang="en-US" sz="1400" dirty="0" err="1" smtClean="0"/>
              <a:t>dhe</a:t>
            </a:r>
            <a:r>
              <a:rPr lang="en-US" sz="1400" dirty="0" smtClean="0"/>
              <a:t> </a:t>
            </a:r>
            <a:r>
              <a:rPr lang="sq-AL" sz="1400" dirty="0" smtClean="0"/>
              <a:t>për </a:t>
            </a:r>
            <a:r>
              <a:rPr lang="sq-AL" sz="1400" dirty="0"/>
              <a:t>trashëgiminë ligjore dhe atë testamentare. </a:t>
            </a:r>
            <a:r>
              <a:rPr lang="en-US" sz="1400" dirty="0" smtClean="0"/>
              <a:t>KC </a:t>
            </a:r>
            <a:r>
              <a:rPr lang="en-US" sz="1400" dirty="0" err="1" smtClean="0"/>
              <a:t>në</a:t>
            </a:r>
            <a:r>
              <a:rPr lang="en-US" sz="1400" dirty="0" smtClean="0"/>
              <a:t> </a:t>
            </a:r>
            <a:r>
              <a:rPr lang="en-US" sz="1400" dirty="0" err="1" smtClean="0"/>
              <a:t>fuqi</a:t>
            </a:r>
            <a:r>
              <a:rPr lang="en-US" sz="1400" dirty="0" smtClean="0"/>
              <a:t> </a:t>
            </a:r>
            <a:r>
              <a:rPr lang="sq-AL" sz="1400" dirty="0" smtClean="0"/>
              <a:t>ka </a:t>
            </a:r>
            <a:r>
              <a:rPr lang="sq-AL" sz="1400" dirty="0"/>
              <a:t>ndjekur madje dhe në terma </a:t>
            </a:r>
            <a:r>
              <a:rPr lang="en-US" sz="1400" dirty="0"/>
              <a:t>n</a:t>
            </a:r>
            <a:r>
              <a:rPr lang="sq-AL" sz="1400" dirty="0"/>
              <a:t>ë disa raste institutin e zotësisë për të trashëguar me testament në KC e vitit </a:t>
            </a:r>
            <a:r>
              <a:rPr lang="sq-AL" sz="1400" dirty="0" smtClean="0"/>
              <a:t>1929</a:t>
            </a:r>
            <a:r>
              <a:rPr lang="en-US" sz="1400" dirty="0" smtClean="0"/>
              <a:t>.</a:t>
            </a:r>
            <a:endParaRPr lang="sq-AL" sz="1400" dirty="0"/>
          </a:p>
        </p:txBody>
      </p:sp>
    </p:spTree>
    <p:extLst>
      <p:ext uri="{BB962C8B-B14F-4D97-AF65-F5344CB8AC3E}">
        <p14:creationId xmlns:p14="http://schemas.microsoft.com/office/powerpoint/2010/main" val="1453069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377" y="304800"/>
            <a:ext cx="7467600" cy="1371600"/>
          </a:xfrm>
        </p:spPr>
        <p:txBody>
          <a:bodyPr>
            <a:normAutofit/>
          </a:bodyPr>
          <a:lstStyle/>
          <a:p>
            <a:pPr algn="ctr"/>
            <a:r>
              <a:rPr lang="sq-AL" sz="1800" b="1" dirty="0"/>
              <a:t>Argumentet. </a:t>
            </a:r>
            <a:r>
              <a:rPr lang="en-US" sz="1600" b="1" dirty="0" smtClean="0"/>
              <a:t/>
            </a:r>
            <a:br>
              <a:rPr lang="en-US" sz="1600" b="1" dirty="0" smtClean="0"/>
            </a:br>
            <a:r>
              <a:rPr lang="sq-AL" sz="1600" b="1" dirty="0" smtClean="0"/>
              <a:t>Nga </a:t>
            </a:r>
            <a:r>
              <a:rPr lang="sq-AL" sz="1600" b="1" dirty="0"/>
              <a:t>KC në fuqi evidentohen tre risi mjaft të rëndësishme </a:t>
            </a:r>
            <a:r>
              <a:rPr lang="sq-AL" sz="1600" b="1" dirty="0" smtClean="0"/>
              <a:t>që </a:t>
            </a:r>
            <a:r>
              <a:rPr lang="sq-AL" sz="1600" b="1" dirty="0"/>
              <a:t>kanë vlerë për çështjen objekt diskutimi mbi institutin e zotësi për të trashëguar me testament. </a:t>
            </a:r>
            <a:r>
              <a:rPr lang="sq-AL" sz="1600" dirty="0"/>
              <a:t/>
            </a:r>
            <a:br>
              <a:rPr lang="sq-AL" sz="1600" dirty="0"/>
            </a:br>
            <a:endParaRPr lang="sq-AL" sz="1600" dirty="0"/>
          </a:p>
        </p:txBody>
      </p:sp>
      <p:sp>
        <p:nvSpPr>
          <p:cNvPr id="3" name="Content Placeholder 2"/>
          <p:cNvSpPr>
            <a:spLocks noGrp="1"/>
          </p:cNvSpPr>
          <p:nvPr>
            <p:ph sz="quarter" idx="1"/>
          </p:nvPr>
        </p:nvSpPr>
        <p:spPr>
          <a:xfrm>
            <a:off x="457200" y="1981200"/>
            <a:ext cx="7467600" cy="4492752"/>
          </a:xfrm>
        </p:spPr>
        <p:txBody>
          <a:bodyPr>
            <a:normAutofit/>
          </a:bodyPr>
          <a:lstStyle/>
          <a:p>
            <a:pPr marL="0" indent="0" algn="just">
              <a:buNone/>
            </a:pPr>
            <a:r>
              <a:rPr lang="en-US" sz="1600" dirty="0" smtClean="0"/>
              <a:t>    </a:t>
            </a:r>
            <a:endParaRPr lang="en-US" sz="1200" dirty="0"/>
          </a:p>
          <a:p>
            <a:pPr marL="342900" marR="0" indent="-342900" algn="just">
              <a:lnSpc>
                <a:spcPct val="115000"/>
              </a:lnSpc>
              <a:spcBef>
                <a:spcPts val="0"/>
              </a:spcBef>
              <a:spcAft>
                <a:spcPts val="0"/>
              </a:spcAft>
              <a:buFont typeface="+mj-lt"/>
              <a:buAutoNum type="arabicPeriod"/>
            </a:pPr>
            <a:r>
              <a:rPr lang="sq-AL" sz="1400" dirty="0">
                <a:latin typeface="Times New Roman" panose="02020603050405020304" pitchFamily="18" charset="0"/>
                <a:ea typeface="Calibri"/>
                <a:cs typeface="Times New Roman" panose="02020603050405020304" pitchFamily="18" charset="0"/>
              </a:rPr>
              <a:t>E para, në krahasim me dy ligjet e shkuara, u rritën ndjeshëm radhët e trashëgimisë ligjore nga </a:t>
            </a:r>
            <a:r>
              <a:rPr lang="en-US" sz="1400" dirty="0" smtClean="0">
                <a:latin typeface="Times New Roman" panose="02020603050405020304" pitchFamily="18" charset="0"/>
                <a:ea typeface="Calibri"/>
                <a:cs typeface="Times New Roman" panose="02020603050405020304" pitchFamily="18" charset="0"/>
              </a:rPr>
              <a:t>3</a:t>
            </a:r>
            <a:r>
              <a:rPr lang="sq-AL" sz="1400" dirty="0" smtClean="0">
                <a:latin typeface="Times New Roman" panose="02020603050405020304" pitchFamily="18" charset="0"/>
                <a:ea typeface="Calibri"/>
                <a:cs typeface="Times New Roman" panose="02020603050405020304" pitchFamily="18" charset="0"/>
              </a:rPr>
              <a:t> </a:t>
            </a:r>
            <a:r>
              <a:rPr lang="sq-AL" sz="1400" dirty="0">
                <a:latin typeface="Times New Roman" panose="02020603050405020304" pitchFamily="18" charset="0"/>
                <a:ea typeface="Calibri"/>
                <a:cs typeface="Times New Roman" panose="02020603050405020304" pitchFamily="18" charset="0"/>
              </a:rPr>
              <a:t>në 6-shtë, neni 361 e në vijim. </a:t>
            </a:r>
          </a:p>
          <a:p>
            <a:pPr marL="342900" marR="0" indent="-342900" algn="just">
              <a:lnSpc>
                <a:spcPct val="115000"/>
              </a:lnSpc>
              <a:spcBef>
                <a:spcPts val="0"/>
              </a:spcBef>
              <a:spcAft>
                <a:spcPts val="0"/>
              </a:spcAft>
              <a:buFont typeface="+mj-lt"/>
              <a:buAutoNum type="arabicPeriod"/>
            </a:pPr>
            <a:r>
              <a:rPr lang="sq-AL" sz="1400" dirty="0">
                <a:latin typeface="Times New Roman" panose="02020603050405020304" pitchFamily="18" charset="0"/>
                <a:ea typeface="Calibri"/>
                <a:cs typeface="Times New Roman" panose="02020603050405020304" pitchFamily="18" charset="0"/>
              </a:rPr>
              <a:t>Së dyti, duke mos u shprehur për tre radhët e trashëgimisë ligjore tek neni 374  me tekstin “që të zotë për të trashëguar me testament janë vetëm ata që janë të zot për të trashëguar me ligj”, </a:t>
            </a:r>
            <a:r>
              <a:rPr lang="en-US" sz="1400" dirty="0" err="1" smtClean="0">
                <a:latin typeface="Times New Roman" panose="02020603050405020304" pitchFamily="18" charset="0"/>
                <a:ea typeface="Calibri"/>
                <a:cs typeface="Times New Roman" panose="02020603050405020304" pitchFamily="18" charset="0"/>
              </a:rPr>
              <a:t>kësaj</a:t>
            </a:r>
            <a:r>
              <a:rPr lang="en-US" sz="1400" dirty="0" smtClean="0">
                <a:latin typeface="Times New Roman" panose="02020603050405020304" pitchFamily="18" charset="0"/>
                <a:ea typeface="Calibri"/>
                <a:cs typeface="Times New Roman" panose="02020603050405020304" pitchFamily="18" charset="0"/>
              </a:rPr>
              <a:t> </a:t>
            </a:r>
            <a:r>
              <a:rPr lang="en-US" sz="1400" dirty="0" err="1" smtClean="0">
                <a:latin typeface="Times New Roman" panose="02020603050405020304" pitchFamily="18" charset="0"/>
                <a:ea typeface="Calibri"/>
                <a:cs typeface="Times New Roman" panose="02020603050405020304" pitchFamily="18" charset="0"/>
              </a:rPr>
              <a:t>norme</a:t>
            </a:r>
            <a:r>
              <a:rPr lang="en-US" sz="1400" dirty="0" smtClean="0">
                <a:latin typeface="Times New Roman" panose="02020603050405020304" pitchFamily="18" charset="0"/>
                <a:ea typeface="Calibri"/>
                <a:cs typeface="Times New Roman" panose="02020603050405020304" pitchFamily="18" charset="0"/>
              </a:rPr>
              <a:t> </a:t>
            </a:r>
            <a:r>
              <a:rPr lang="sq-AL" sz="1400" dirty="0" smtClean="0">
                <a:latin typeface="Times New Roman" panose="02020603050405020304" pitchFamily="18" charset="0"/>
                <a:ea typeface="Calibri"/>
                <a:cs typeface="Times New Roman" panose="02020603050405020304" pitchFamily="18" charset="0"/>
              </a:rPr>
              <a:t>i </a:t>
            </a:r>
            <a:r>
              <a:rPr lang="sq-AL" sz="1400" dirty="0">
                <a:latin typeface="Times New Roman" panose="02020603050405020304" pitchFamily="18" charset="0"/>
                <a:ea typeface="Calibri"/>
                <a:cs typeface="Times New Roman" panose="02020603050405020304" pitchFamily="18" charset="0"/>
              </a:rPr>
              <a:t>dha përmasat e një rregull parimor </a:t>
            </a:r>
            <a:r>
              <a:rPr lang="en-US" sz="1400" dirty="0" err="1" smtClean="0">
                <a:latin typeface="Times New Roman" panose="02020603050405020304" pitchFamily="18" charset="0"/>
                <a:ea typeface="Calibri"/>
                <a:cs typeface="Times New Roman" panose="02020603050405020304" pitchFamily="18" charset="0"/>
              </a:rPr>
              <a:t>të</a:t>
            </a:r>
            <a:r>
              <a:rPr lang="en-US" sz="1400" dirty="0" smtClean="0">
                <a:latin typeface="Times New Roman" panose="02020603050405020304" pitchFamily="18" charset="0"/>
                <a:ea typeface="Calibri"/>
                <a:cs typeface="Times New Roman" panose="02020603050405020304" pitchFamily="18" charset="0"/>
              </a:rPr>
              <a:t> </a:t>
            </a:r>
            <a:r>
              <a:rPr lang="en-US" sz="1400" dirty="0" err="1" smtClean="0">
                <a:latin typeface="Times New Roman" panose="02020603050405020304" pitchFamily="18" charset="0"/>
                <a:ea typeface="Calibri"/>
                <a:cs typeface="Times New Roman" panose="02020603050405020304" pitchFamily="18" charset="0"/>
              </a:rPr>
              <a:t>përgjithshëm</a:t>
            </a:r>
            <a:r>
              <a:rPr lang="en-US" sz="1400" dirty="0" smtClean="0">
                <a:latin typeface="Times New Roman" panose="02020603050405020304" pitchFamily="18" charset="0"/>
                <a:ea typeface="Calibri"/>
                <a:cs typeface="Times New Roman" panose="02020603050405020304" pitchFamily="18" charset="0"/>
              </a:rPr>
              <a:t>, </a:t>
            </a:r>
            <a:r>
              <a:rPr lang="en-US" sz="1400" dirty="0" err="1" smtClean="0">
                <a:latin typeface="Times New Roman" panose="02020603050405020304" pitchFamily="18" charset="0"/>
                <a:ea typeface="Calibri"/>
                <a:cs typeface="Times New Roman" panose="02020603050405020304" pitchFamily="18" charset="0"/>
              </a:rPr>
              <a:t>pra</a:t>
            </a:r>
            <a:r>
              <a:rPr lang="en-US" sz="1400" dirty="0" smtClean="0">
                <a:latin typeface="Times New Roman" panose="02020603050405020304" pitchFamily="18" charset="0"/>
                <a:ea typeface="Calibri"/>
                <a:cs typeface="Times New Roman" panose="02020603050405020304" pitchFamily="18" charset="0"/>
              </a:rPr>
              <a:t>, j</a:t>
            </a:r>
            <a:r>
              <a:rPr lang="sq-AL" sz="1400" dirty="0" smtClean="0">
                <a:latin typeface="Times New Roman" panose="02020603050405020304" pitchFamily="18" charset="0"/>
                <a:ea typeface="Calibri"/>
                <a:cs typeface="Times New Roman" panose="02020603050405020304" pitchFamily="18" charset="0"/>
              </a:rPr>
              <a:t>o </a:t>
            </a:r>
            <a:r>
              <a:rPr lang="sq-AL" sz="1400" dirty="0">
                <a:latin typeface="Times New Roman" panose="02020603050405020304" pitchFamily="18" charset="0"/>
                <a:ea typeface="Calibri"/>
                <a:cs typeface="Times New Roman" panose="02020603050405020304" pitchFamily="18" charset="0"/>
              </a:rPr>
              <a:t>të veçantë. Ky ndryshim do të thotë se kur përmenden trashëgimtarët ligjore të zotë për të trashëguar me testament, </a:t>
            </a:r>
            <a:r>
              <a:rPr lang="sq-AL" sz="1400" u="sng" dirty="0">
                <a:latin typeface="Times New Roman" panose="02020603050405020304" pitchFamily="18" charset="0"/>
                <a:ea typeface="Calibri"/>
                <a:cs typeface="Times New Roman" panose="02020603050405020304" pitchFamily="18" charset="0"/>
              </a:rPr>
              <a:t>nuk</a:t>
            </a:r>
            <a:r>
              <a:rPr lang="sq-AL" sz="1400" dirty="0">
                <a:latin typeface="Times New Roman" panose="02020603050405020304" pitchFamily="18" charset="0"/>
                <a:ea typeface="Calibri"/>
                <a:cs typeface="Times New Roman" panose="02020603050405020304" pitchFamily="18" charset="0"/>
              </a:rPr>
              <a:t> </a:t>
            </a:r>
            <a:r>
              <a:rPr lang="sq-AL" sz="1400" i="1" dirty="0">
                <a:latin typeface="Times New Roman" panose="02020603050405020304" pitchFamily="18" charset="0"/>
                <a:ea typeface="Calibri"/>
                <a:cs typeface="Times New Roman" panose="02020603050405020304" pitchFamily="18" charset="0"/>
              </a:rPr>
              <a:t>mund të nënkuptohen vetëm tre shkallët e trashëgimisë </a:t>
            </a:r>
            <a:r>
              <a:rPr lang="sq-AL" sz="1400" dirty="0">
                <a:latin typeface="Times New Roman" panose="02020603050405020304" pitchFamily="18" charset="0"/>
                <a:ea typeface="Calibri"/>
                <a:cs typeface="Times New Roman" panose="02020603050405020304" pitchFamily="18" charset="0"/>
              </a:rPr>
              <a:t>ligjore, por të gjithë ato të neneve </a:t>
            </a:r>
            <a:r>
              <a:rPr lang="sq-AL" sz="1400" dirty="0" smtClean="0">
                <a:latin typeface="Times New Roman" panose="02020603050405020304" pitchFamily="18" charset="0"/>
                <a:ea typeface="Calibri"/>
                <a:cs typeface="Times New Roman" panose="02020603050405020304" pitchFamily="18" charset="0"/>
              </a:rPr>
              <a:t>361</a:t>
            </a:r>
            <a:r>
              <a:rPr lang="en-US" sz="1400" dirty="0" err="1" smtClean="0">
                <a:latin typeface="Times New Roman" panose="02020603050405020304" pitchFamily="18" charset="0"/>
                <a:ea typeface="Calibri"/>
                <a:cs typeface="Times New Roman" panose="02020603050405020304" pitchFamily="18" charset="0"/>
              </a:rPr>
              <a:t>deri</a:t>
            </a:r>
            <a:r>
              <a:rPr lang="en-US" sz="1400" dirty="0" smtClean="0">
                <a:latin typeface="Times New Roman" panose="02020603050405020304" pitchFamily="18" charset="0"/>
                <a:ea typeface="Calibri"/>
                <a:cs typeface="Times New Roman" panose="02020603050405020304" pitchFamily="18" charset="0"/>
              </a:rPr>
              <a:t> 364 t</a:t>
            </a:r>
            <a:r>
              <a:rPr lang="sq-AL" sz="1400" dirty="0" smtClean="0">
                <a:latin typeface="Times New Roman" panose="02020603050405020304" pitchFamily="18" charset="0"/>
                <a:ea typeface="Calibri"/>
                <a:cs typeface="Times New Roman" panose="02020603050405020304" pitchFamily="18" charset="0"/>
              </a:rPr>
              <a:t>ë </a:t>
            </a:r>
            <a:r>
              <a:rPr lang="sq-AL" sz="1400" dirty="0">
                <a:latin typeface="Times New Roman" panose="02020603050405020304" pitchFamily="18" charset="0"/>
                <a:ea typeface="Calibri"/>
                <a:cs typeface="Times New Roman" panose="02020603050405020304" pitchFamily="18" charset="0"/>
              </a:rPr>
              <a:t>KC. </a:t>
            </a:r>
          </a:p>
          <a:p>
            <a:pPr marL="342900" marR="0" indent="-342900" algn="just">
              <a:lnSpc>
                <a:spcPct val="115000"/>
              </a:lnSpc>
              <a:spcBef>
                <a:spcPts val="0"/>
              </a:spcBef>
              <a:spcAft>
                <a:spcPts val="0"/>
              </a:spcAft>
              <a:buFont typeface="+mj-lt"/>
              <a:buAutoNum type="arabicPeriod"/>
            </a:pPr>
            <a:r>
              <a:rPr lang="sq-AL" sz="1400" dirty="0">
                <a:latin typeface="Times New Roman" panose="02020603050405020304" pitchFamily="18" charset="0"/>
                <a:ea typeface="Calibri"/>
                <a:cs typeface="Times New Roman" panose="02020603050405020304" pitchFamily="18" charset="0"/>
              </a:rPr>
              <a:t>Së treti. në koherencë me të parët, u ndryshua dhe përmbajtja e nenit 377 </a:t>
            </a:r>
            <a:r>
              <a:rPr lang="en-US" sz="1400" dirty="0" err="1" smtClean="0">
                <a:latin typeface="Times New Roman" panose="02020603050405020304" pitchFamily="18" charset="0"/>
                <a:ea typeface="Calibri"/>
                <a:cs typeface="Times New Roman" panose="02020603050405020304" pitchFamily="18" charset="0"/>
              </a:rPr>
              <a:t>tek</a:t>
            </a:r>
            <a:r>
              <a:rPr lang="en-US" sz="1400" dirty="0" smtClean="0">
                <a:latin typeface="Times New Roman" panose="02020603050405020304" pitchFamily="18" charset="0"/>
                <a:ea typeface="Calibri"/>
                <a:cs typeface="Times New Roman" panose="02020603050405020304" pitchFamily="18" charset="0"/>
              </a:rPr>
              <a:t> I </a:t>
            </a:r>
            <a:r>
              <a:rPr lang="en-US" sz="1400" dirty="0" err="1" smtClean="0">
                <a:latin typeface="Times New Roman" panose="02020603050405020304" pitchFamily="18" charset="0"/>
                <a:ea typeface="Calibri"/>
                <a:cs typeface="Times New Roman" panose="02020603050405020304" pitchFamily="18" charset="0"/>
              </a:rPr>
              <a:t>cili</a:t>
            </a:r>
            <a:r>
              <a:rPr lang="en-US" sz="1400" dirty="0" smtClean="0">
                <a:latin typeface="Times New Roman" panose="02020603050405020304" pitchFamily="18" charset="0"/>
                <a:ea typeface="Calibri"/>
                <a:cs typeface="Times New Roman" panose="02020603050405020304" pitchFamily="18" charset="0"/>
              </a:rPr>
              <a:t> </a:t>
            </a:r>
            <a:r>
              <a:rPr lang="sq-AL" sz="1400" dirty="0" smtClean="0">
                <a:latin typeface="Times New Roman" panose="02020603050405020304" pitchFamily="18" charset="0"/>
                <a:ea typeface="Calibri"/>
                <a:cs typeface="Times New Roman" panose="02020603050405020304" pitchFamily="18" charset="0"/>
              </a:rPr>
              <a:t>jepen </a:t>
            </a:r>
            <a:r>
              <a:rPr lang="sq-AL" sz="1400" dirty="0">
                <a:latin typeface="Times New Roman" panose="02020603050405020304" pitchFamily="18" charset="0"/>
                <a:ea typeface="Calibri"/>
                <a:cs typeface="Times New Roman" panose="02020603050405020304" pitchFamily="18" charset="0"/>
              </a:rPr>
              <a:t>dy mesazhe të qarta </a:t>
            </a:r>
            <a:r>
              <a:rPr lang="en-US" sz="1400" dirty="0" err="1" smtClean="0">
                <a:latin typeface="Times New Roman" panose="02020603050405020304" pitchFamily="18" charset="0"/>
                <a:ea typeface="Calibri"/>
                <a:cs typeface="Times New Roman" panose="02020603050405020304" pitchFamily="18" charset="0"/>
              </a:rPr>
              <a:t>të</a:t>
            </a:r>
            <a:r>
              <a:rPr lang="en-US" sz="1400" dirty="0" smtClean="0">
                <a:latin typeface="Times New Roman" panose="02020603050405020304" pitchFamily="18" charset="0"/>
                <a:ea typeface="Calibri"/>
                <a:cs typeface="Times New Roman" panose="02020603050405020304" pitchFamily="18" charset="0"/>
              </a:rPr>
              <a:t> </a:t>
            </a:r>
            <a:r>
              <a:rPr lang="en-US" sz="1400" dirty="0" err="1" smtClean="0">
                <a:latin typeface="Times New Roman" panose="02020603050405020304" pitchFamily="18" charset="0"/>
                <a:ea typeface="Calibri"/>
                <a:cs typeface="Times New Roman" panose="02020603050405020304" pitchFamily="18" charset="0"/>
              </a:rPr>
              <a:t>rregullit</a:t>
            </a:r>
            <a:r>
              <a:rPr lang="sq-AL" sz="1400" dirty="0" smtClean="0">
                <a:latin typeface="Times New Roman" panose="02020603050405020304" pitchFamily="18" charset="0"/>
                <a:ea typeface="Calibri"/>
                <a:cs typeface="Times New Roman" panose="02020603050405020304" pitchFamily="18" charset="0"/>
              </a:rPr>
              <a:t>. </a:t>
            </a:r>
            <a:r>
              <a:rPr lang="sq-AL" sz="1400" dirty="0">
                <a:latin typeface="Times New Roman" panose="02020603050405020304" pitchFamily="18" charset="0"/>
                <a:ea typeface="Calibri"/>
                <a:cs typeface="Times New Roman" panose="02020603050405020304" pitchFamily="18" charset="0"/>
              </a:rPr>
              <a:t>Personat pjesëmarrës në trashëgiminë ligjore, nuk mund të barazohen me ato të rrethit të trashëgimtarëve testamentarë (siç ishte në dy legjislacionet e kaluara), pasi </a:t>
            </a:r>
            <a:r>
              <a:rPr lang="en-US" sz="1400" dirty="0" err="1" smtClean="0">
                <a:latin typeface="Times New Roman" panose="02020603050405020304" pitchFamily="18" charset="0"/>
                <a:ea typeface="Calibri"/>
                <a:cs typeface="Times New Roman" panose="02020603050405020304" pitchFamily="18" charset="0"/>
              </a:rPr>
              <a:t>kjo</a:t>
            </a:r>
            <a:r>
              <a:rPr lang="en-US" sz="1400" dirty="0" smtClean="0">
                <a:latin typeface="Times New Roman" panose="02020603050405020304" pitchFamily="18" charset="0"/>
                <a:ea typeface="Calibri"/>
                <a:cs typeface="Times New Roman" panose="02020603050405020304" pitchFamily="18" charset="0"/>
              </a:rPr>
              <a:t> </a:t>
            </a:r>
            <a:r>
              <a:rPr lang="sq-AL" sz="1400" dirty="0" smtClean="0">
                <a:latin typeface="Times New Roman" panose="02020603050405020304" pitchFamily="18" charset="0"/>
                <a:ea typeface="Calibri"/>
                <a:cs typeface="Times New Roman" panose="02020603050405020304" pitchFamily="18" charset="0"/>
              </a:rPr>
              <a:t>do </a:t>
            </a:r>
            <a:r>
              <a:rPr lang="sq-AL" sz="1400" dirty="0">
                <a:latin typeface="Times New Roman" panose="02020603050405020304" pitchFamily="18" charset="0"/>
                <a:ea typeface="Calibri"/>
                <a:cs typeface="Times New Roman" panose="02020603050405020304" pitchFamily="18" charset="0"/>
              </a:rPr>
              <a:t>të përbënte një kufizim tejet të ekzagjeruar </a:t>
            </a:r>
            <a:r>
              <a:rPr lang="en-US" sz="1400" dirty="0" err="1" smtClean="0">
                <a:latin typeface="Times New Roman" panose="02020603050405020304" pitchFamily="18" charset="0"/>
                <a:ea typeface="Calibri"/>
                <a:cs typeface="Times New Roman" panose="02020603050405020304" pitchFamily="18" charset="0"/>
              </a:rPr>
              <a:t>i</a:t>
            </a:r>
            <a:r>
              <a:rPr lang="sq-AL" sz="1400" dirty="0" smtClean="0">
                <a:latin typeface="Times New Roman" panose="02020603050405020304" pitchFamily="18" charset="0"/>
                <a:ea typeface="Calibri"/>
                <a:cs typeface="Times New Roman" panose="02020603050405020304" pitchFamily="18" charset="0"/>
              </a:rPr>
              <a:t> </a:t>
            </a:r>
            <a:r>
              <a:rPr lang="sq-AL" sz="1400" dirty="0">
                <a:latin typeface="Times New Roman" panose="02020603050405020304" pitchFamily="18" charset="0"/>
                <a:ea typeface="Calibri"/>
                <a:cs typeface="Times New Roman" panose="02020603050405020304" pitchFamily="18" charset="0"/>
              </a:rPr>
              <a:t>të drejtës së </a:t>
            </a:r>
            <a:r>
              <a:rPr lang="sq-AL" sz="1400" dirty="0" err="1">
                <a:latin typeface="Times New Roman" panose="02020603050405020304" pitchFamily="18" charset="0"/>
                <a:ea typeface="Calibri"/>
                <a:cs typeface="Times New Roman" panose="02020603050405020304" pitchFamily="18" charset="0"/>
              </a:rPr>
              <a:t>disponimit</a:t>
            </a:r>
            <a:r>
              <a:rPr lang="sq-AL" sz="1400" dirty="0">
                <a:latin typeface="Times New Roman" panose="02020603050405020304" pitchFamily="18" charset="0"/>
                <a:ea typeface="Calibri"/>
                <a:cs typeface="Times New Roman" panose="02020603050405020304" pitchFamily="18" charset="0"/>
              </a:rPr>
              <a:t> </a:t>
            </a:r>
            <a:r>
              <a:rPr lang="en-US" sz="1400" dirty="0" err="1" smtClean="0">
                <a:latin typeface="Times New Roman" panose="02020603050405020304" pitchFamily="18" charset="0"/>
                <a:ea typeface="Calibri"/>
                <a:cs typeface="Times New Roman" panose="02020603050405020304" pitchFamily="18" charset="0"/>
              </a:rPr>
              <a:t>të</a:t>
            </a:r>
            <a:r>
              <a:rPr lang="en-US" sz="1400" dirty="0" smtClean="0">
                <a:latin typeface="Times New Roman" panose="02020603050405020304" pitchFamily="18" charset="0"/>
                <a:ea typeface="Calibri"/>
                <a:cs typeface="Times New Roman" panose="02020603050405020304" pitchFamily="18" charset="0"/>
              </a:rPr>
              <a:t> </a:t>
            </a:r>
            <a:r>
              <a:rPr lang="en-US" sz="1400" dirty="0" err="1" smtClean="0">
                <a:latin typeface="Times New Roman" panose="02020603050405020304" pitchFamily="18" charset="0"/>
                <a:ea typeface="Calibri"/>
                <a:cs typeface="Times New Roman" panose="02020603050405020304" pitchFamily="18" charset="0"/>
              </a:rPr>
              <a:t>pasurisë</a:t>
            </a:r>
            <a:r>
              <a:rPr lang="en-US" sz="1400" dirty="0" smtClean="0">
                <a:latin typeface="Times New Roman" panose="02020603050405020304" pitchFamily="18" charset="0"/>
                <a:ea typeface="Calibri"/>
                <a:cs typeface="Times New Roman" panose="02020603050405020304" pitchFamily="18" charset="0"/>
              </a:rPr>
              <a:t> </a:t>
            </a:r>
            <a:r>
              <a:rPr lang="sq-AL" sz="1400" dirty="0" smtClean="0">
                <a:latin typeface="Times New Roman" panose="02020603050405020304" pitchFamily="18" charset="0"/>
                <a:ea typeface="Calibri"/>
                <a:cs typeface="Times New Roman" panose="02020603050405020304" pitchFamily="18" charset="0"/>
              </a:rPr>
              <a:t>me </a:t>
            </a:r>
            <a:r>
              <a:rPr lang="sq-AL" sz="1400" dirty="0">
                <a:latin typeface="Times New Roman" panose="02020603050405020304" pitchFamily="18" charset="0"/>
                <a:ea typeface="Calibri"/>
                <a:cs typeface="Times New Roman" panose="02020603050405020304" pitchFamily="18" charset="0"/>
              </a:rPr>
              <a:t>akt </a:t>
            </a:r>
            <a:r>
              <a:rPr lang="sq-AL" sz="1400" i="1" dirty="0" err="1">
                <a:latin typeface="Times New Roman" panose="02020603050405020304" pitchFamily="18" charset="0"/>
                <a:ea typeface="Calibri"/>
                <a:cs typeface="Times New Roman" panose="02020603050405020304" pitchFamily="18" charset="0"/>
              </a:rPr>
              <a:t>mortis</a:t>
            </a:r>
            <a:r>
              <a:rPr lang="sq-AL" sz="1400" i="1" dirty="0">
                <a:latin typeface="Times New Roman" panose="02020603050405020304" pitchFamily="18" charset="0"/>
                <a:ea typeface="Calibri"/>
                <a:cs typeface="Times New Roman" panose="02020603050405020304" pitchFamily="18" charset="0"/>
              </a:rPr>
              <a:t> </a:t>
            </a:r>
            <a:r>
              <a:rPr lang="sq-AL" sz="1400" i="1" dirty="0" err="1" smtClean="0">
                <a:latin typeface="Times New Roman" panose="02020603050405020304" pitchFamily="18" charset="0"/>
                <a:ea typeface="Calibri"/>
                <a:cs typeface="Times New Roman" panose="02020603050405020304" pitchFamily="18" charset="0"/>
              </a:rPr>
              <a:t>causa</a:t>
            </a:r>
            <a:r>
              <a:rPr lang="en-US" sz="1400" i="1" dirty="0" smtClean="0">
                <a:latin typeface="Times New Roman" panose="02020603050405020304" pitchFamily="18" charset="0"/>
                <a:ea typeface="Calibri"/>
                <a:cs typeface="Times New Roman" panose="02020603050405020304" pitchFamily="18" charset="0"/>
              </a:rPr>
              <a:t>, </a:t>
            </a:r>
            <a:r>
              <a:rPr lang="en-US" sz="1400" dirty="0" smtClean="0">
                <a:latin typeface="Times New Roman" panose="02020603050405020304" pitchFamily="18" charset="0"/>
                <a:ea typeface="Calibri"/>
                <a:cs typeface="Times New Roman" panose="02020603050405020304" pitchFamily="18" charset="0"/>
              </a:rPr>
              <a:t>testament</a:t>
            </a:r>
            <a:r>
              <a:rPr lang="sq-AL" sz="1400" dirty="0" smtClean="0">
                <a:latin typeface="Times New Roman" panose="02020603050405020304" pitchFamily="18" charset="0"/>
                <a:ea typeface="Calibri"/>
                <a:cs typeface="Times New Roman" panose="02020603050405020304" pitchFamily="18" charset="0"/>
              </a:rPr>
              <a:t>. </a:t>
            </a:r>
            <a:r>
              <a:rPr lang="en-US" sz="1400" dirty="0" err="1" smtClean="0">
                <a:latin typeface="Times New Roman" panose="02020603050405020304" pitchFamily="18" charset="0"/>
                <a:ea typeface="Calibri"/>
                <a:cs typeface="Times New Roman" panose="02020603050405020304" pitchFamily="18" charset="0"/>
              </a:rPr>
              <a:t>Për</a:t>
            </a:r>
            <a:r>
              <a:rPr lang="en-US" sz="1400" dirty="0" smtClean="0">
                <a:latin typeface="Times New Roman" panose="02020603050405020304" pitchFamily="18" charset="0"/>
                <a:ea typeface="Calibri"/>
                <a:cs typeface="Times New Roman" panose="02020603050405020304" pitchFamily="18" charset="0"/>
              </a:rPr>
              <a:t> </a:t>
            </a:r>
            <a:r>
              <a:rPr lang="en-US" sz="1400" dirty="0" err="1" smtClean="0">
                <a:latin typeface="Times New Roman" panose="02020603050405020304" pitchFamily="18" charset="0"/>
                <a:ea typeface="Calibri"/>
                <a:cs typeface="Times New Roman" panose="02020603050405020304" pitchFamily="18" charset="0"/>
              </a:rPr>
              <a:t>këtë</a:t>
            </a:r>
            <a:r>
              <a:rPr lang="en-US" sz="1400" dirty="0" smtClean="0">
                <a:latin typeface="Times New Roman" panose="02020603050405020304" pitchFamily="18" charset="0"/>
                <a:ea typeface="Calibri"/>
                <a:cs typeface="Times New Roman" panose="02020603050405020304" pitchFamily="18" charset="0"/>
              </a:rPr>
              <a:t> </a:t>
            </a:r>
            <a:r>
              <a:rPr lang="en-US" sz="1400" dirty="0" err="1" smtClean="0">
                <a:latin typeface="Times New Roman" panose="02020603050405020304" pitchFamily="18" charset="0"/>
                <a:ea typeface="Calibri"/>
                <a:cs typeface="Times New Roman" panose="02020603050405020304" pitchFamily="18" charset="0"/>
              </a:rPr>
              <a:t>arsye</a:t>
            </a:r>
            <a:r>
              <a:rPr lang="en-US" sz="1400" dirty="0" smtClean="0">
                <a:latin typeface="Times New Roman" panose="02020603050405020304" pitchFamily="18" charset="0"/>
                <a:ea typeface="Calibri"/>
                <a:cs typeface="Times New Roman" panose="02020603050405020304" pitchFamily="18" charset="0"/>
              </a:rPr>
              <a:t> </a:t>
            </a:r>
            <a:r>
              <a:rPr lang="en-US" sz="1400" dirty="0" err="1" smtClean="0">
                <a:latin typeface="Times New Roman" panose="02020603050405020304" pitchFamily="18" charset="0"/>
                <a:ea typeface="Calibri"/>
                <a:cs typeface="Times New Roman" panose="02020603050405020304" pitchFamily="18" charset="0"/>
              </a:rPr>
              <a:t>ligjërësi</a:t>
            </a:r>
            <a:r>
              <a:rPr lang="en-US" sz="1400" dirty="0" smtClean="0">
                <a:latin typeface="Times New Roman" panose="02020603050405020304" pitchFamily="18" charset="0"/>
                <a:ea typeface="Calibri"/>
                <a:cs typeface="Times New Roman" panose="02020603050405020304" pitchFamily="18" charset="0"/>
              </a:rPr>
              <a:t> </a:t>
            </a:r>
            <a:r>
              <a:rPr lang="en-US" sz="1400" dirty="0" err="1" smtClean="0">
                <a:latin typeface="Times New Roman" panose="02020603050405020304" pitchFamily="18" charset="0"/>
                <a:ea typeface="Calibri"/>
                <a:cs typeface="Times New Roman" panose="02020603050405020304" pitchFamily="18" charset="0"/>
              </a:rPr>
              <a:t>rifomuloj</a:t>
            </a:r>
            <a:r>
              <a:rPr lang="en-US" sz="1400" dirty="0" smtClean="0">
                <a:latin typeface="Times New Roman" panose="02020603050405020304" pitchFamily="18" charset="0"/>
                <a:ea typeface="Calibri"/>
                <a:cs typeface="Times New Roman" panose="02020603050405020304" pitchFamily="18" charset="0"/>
              </a:rPr>
              <a:t> </a:t>
            </a:r>
            <a:r>
              <a:rPr lang="en-US" sz="1400" dirty="0" err="1" smtClean="0">
                <a:latin typeface="Times New Roman" panose="02020603050405020304" pitchFamily="18" charset="0"/>
                <a:ea typeface="Calibri"/>
                <a:cs typeface="Times New Roman" panose="02020603050405020304" pitchFamily="18" charset="0"/>
              </a:rPr>
              <a:t>ndryshe</a:t>
            </a:r>
            <a:r>
              <a:rPr lang="en-US" sz="1400" dirty="0" smtClean="0">
                <a:latin typeface="Times New Roman" panose="02020603050405020304" pitchFamily="18" charset="0"/>
                <a:ea typeface="Calibri"/>
                <a:cs typeface="Times New Roman" panose="02020603050405020304" pitchFamily="18" charset="0"/>
              </a:rPr>
              <a:t> </a:t>
            </a:r>
            <a:r>
              <a:rPr lang="en-US" sz="1400" dirty="0" err="1" smtClean="0">
                <a:latin typeface="Times New Roman" panose="02020603050405020304" pitchFamily="18" charset="0"/>
                <a:ea typeface="Calibri"/>
                <a:cs typeface="Times New Roman" panose="02020603050405020304" pitchFamily="18" charset="0"/>
              </a:rPr>
              <a:t>rregullin</a:t>
            </a:r>
            <a:r>
              <a:rPr lang="en-US" sz="1400" dirty="0" smtClean="0">
                <a:latin typeface="Times New Roman" panose="02020603050405020304" pitchFamily="18" charset="0"/>
                <a:ea typeface="Calibri"/>
                <a:cs typeface="Times New Roman" panose="02020603050405020304" pitchFamily="18" charset="0"/>
              </a:rPr>
              <a:t> e </a:t>
            </a:r>
            <a:r>
              <a:rPr lang="en-US" sz="1400" dirty="0" err="1" smtClean="0">
                <a:latin typeface="Times New Roman" panose="02020603050405020304" pitchFamily="18" charset="0"/>
                <a:ea typeface="Calibri"/>
                <a:cs typeface="Times New Roman" panose="02020603050405020304" pitchFamily="18" charset="0"/>
              </a:rPr>
              <a:t>trashëgimtarëve</a:t>
            </a:r>
            <a:r>
              <a:rPr lang="en-US" sz="1400" dirty="0" smtClean="0">
                <a:latin typeface="Times New Roman" panose="02020603050405020304" pitchFamily="18" charset="0"/>
                <a:ea typeface="Calibri"/>
                <a:cs typeface="Times New Roman" panose="02020603050405020304" pitchFamily="18" charset="0"/>
              </a:rPr>
              <a:t> </a:t>
            </a:r>
            <a:r>
              <a:rPr lang="en-US" sz="1400" dirty="0" err="1" smtClean="0">
                <a:latin typeface="Times New Roman" panose="02020603050405020304" pitchFamily="18" charset="0"/>
                <a:ea typeface="Calibri"/>
                <a:cs typeface="Times New Roman" panose="02020603050405020304" pitchFamily="18" charset="0"/>
              </a:rPr>
              <a:t>të</a:t>
            </a:r>
            <a:r>
              <a:rPr lang="en-US" sz="1400" dirty="0" smtClean="0">
                <a:latin typeface="Times New Roman" panose="02020603050405020304" pitchFamily="18" charset="0"/>
                <a:ea typeface="Calibri"/>
                <a:cs typeface="Times New Roman" panose="02020603050405020304" pitchFamily="18" charset="0"/>
              </a:rPr>
              <a:t> </a:t>
            </a:r>
            <a:r>
              <a:rPr lang="en-US" sz="1400" dirty="0" err="1" smtClean="0">
                <a:latin typeface="Times New Roman" panose="02020603050405020304" pitchFamily="18" charset="0"/>
                <a:ea typeface="Calibri"/>
                <a:cs typeface="Times New Roman" panose="02020603050405020304" pitchFamily="18" charset="0"/>
              </a:rPr>
              <a:t>domosdoshëm</a:t>
            </a:r>
            <a:r>
              <a:rPr lang="en-US" sz="1400" dirty="0" smtClean="0">
                <a:latin typeface="Times New Roman" panose="02020603050405020304" pitchFamily="18" charset="0"/>
                <a:ea typeface="Calibri"/>
                <a:cs typeface="Times New Roman" panose="02020603050405020304" pitchFamily="18" charset="0"/>
              </a:rPr>
              <a:t> </a:t>
            </a:r>
            <a:r>
              <a:rPr lang="en-US" sz="1400" dirty="0" err="1" smtClean="0">
                <a:latin typeface="Times New Roman" panose="02020603050405020304" pitchFamily="18" charset="0"/>
                <a:ea typeface="Calibri"/>
                <a:cs typeface="Times New Roman" panose="02020603050405020304" pitchFamily="18" charset="0"/>
              </a:rPr>
              <a:t>testamentar</a:t>
            </a:r>
            <a:r>
              <a:rPr lang="en-US" sz="1400" dirty="0" smtClean="0">
                <a:latin typeface="Times New Roman" panose="02020603050405020304" pitchFamily="18" charset="0"/>
                <a:ea typeface="Calibri"/>
                <a:cs typeface="Times New Roman" panose="02020603050405020304" pitchFamily="18" charset="0"/>
              </a:rPr>
              <a:t>. S[ </a:t>
            </a:r>
            <a:r>
              <a:rPr lang="en-US" sz="1400" dirty="0" err="1" smtClean="0">
                <a:latin typeface="Times New Roman" panose="02020603050405020304" pitchFamily="18" charset="0"/>
                <a:ea typeface="Calibri"/>
                <a:cs typeface="Times New Roman" panose="02020603050405020304" pitchFamily="18" charset="0"/>
              </a:rPr>
              <a:t>dyti</a:t>
            </a:r>
            <a:r>
              <a:rPr lang="en-US" sz="1400" dirty="0" smtClean="0">
                <a:latin typeface="Times New Roman" panose="02020603050405020304" pitchFamily="18" charset="0"/>
                <a:ea typeface="Calibri"/>
                <a:cs typeface="Times New Roman" panose="02020603050405020304" pitchFamily="18" charset="0"/>
              </a:rPr>
              <a:t> </a:t>
            </a:r>
            <a:endParaRPr lang="sq-AL" sz="1400" dirty="0">
              <a:latin typeface="Times New Roman" panose="02020603050405020304" pitchFamily="18" charset="0"/>
              <a:ea typeface="Calibri"/>
              <a:cs typeface="Times New Roman" panose="02020603050405020304" pitchFamily="18" charset="0"/>
            </a:endParaRPr>
          </a:p>
          <a:p>
            <a:pPr marL="342900" indent="-342900">
              <a:buFont typeface="+mj-lt"/>
              <a:buAutoNum type="arabicPeriod"/>
            </a:pPr>
            <a:endParaRPr lang="sq-AL" sz="1600" dirty="0"/>
          </a:p>
        </p:txBody>
      </p:sp>
    </p:spTree>
    <p:extLst>
      <p:ext uri="{BB962C8B-B14F-4D97-AF65-F5344CB8AC3E}">
        <p14:creationId xmlns:p14="http://schemas.microsoft.com/office/powerpoint/2010/main" val="3358131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467600" cy="1295400"/>
          </a:xfrm>
        </p:spPr>
        <p:txBody>
          <a:bodyPr>
            <a:normAutofit/>
          </a:bodyPr>
          <a:lstStyle/>
          <a:p>
            <a:pPr algn="ctr"/>
            <a:r>
              <a:rPr lang="sq-AL" sz="2400" dirty="0"/>
              <a:t> "</a:t>
            </a:r>
            <a:r>
              <a:rPr lang="sq-AL" sz="2400" b="1" dirty="0"/>
              <a:t>Rrethi i trashëgimtarëve të domosdoshëm testamentarë</a:t>
            </a:r>
            <a:r>
              <a:rPr lang="sq-AL" sz="2400" b="1" dirty="0" smtClean="0"/>
              <a:t>" </a:t>
            </a:r>
            <a:r>
              <a:rPr lang="en-US" sz="2400" b="1" dirty="0" smtClean="0"/>
              <a:t/>
            </a:r>
            <a:br>
              <a:rPr lang="en-US" sz="2400" b="1" dirty="0" smtClean="0"/>
            </a:br>
            <a:r>
              <a:rPr lang="sq-AL" sz="2400" b="1" dirty="0" smtClean="0"/>
              <a:t>praktika </a:t>
            </a:r>
            <a:r>
              <a:rPr lang="sq-AL" sz="2400" b="1" dirty="0"/>
              <a:t>ligjore dhe qëndrimet </a:t>
            </a:r>
            <a:r>
              <a:rPr lang="sq-AL" sz="2400" b="1" dirty="0" smtClean="0"/>
              <a:t>ndryshe </a:t>
            </a:r>
            <a:r>
              <a:rPr lang="en-US" sz="2400" b="1" dirty="0" smtClean="0"/>
              <a:t/>
            </a:r>
            <a:br>
              <a:rPr lang="en-US" sz="2400" b="1" dirty="0" smtClean="0"/>
            </a:br>
            <a:r>
              <a:rPr lang="sq-AL" sz="1800" dirty="0" smtClean="0"/>
              <a:t>neni </a:t>
            </a:r>
            <a:r>
              <a:rPr lang="sq-AL" sz="1800" dirty="0"/>
              <a:t>374, 377 dhe 384 të </a:t>
            </a:r>
            <a:r>
              <a:rPr lang="sq-AL" sz="1800" dirty="0" smtClean="0"/>
              <a:t>KC</a:t>
            </a:r>
            <a:endParaRPr lang="sq-AL" sz="1800" dirty="0"/>
          </a:p>
        </p:txBody>
      </p:sp>
      <p:sp>
        <p:nvSpPr>
          <p:cNvPr id="3" name="Content Placeholder 2"/>
          <p:cNvSpPr>
            <a:spLocks noGrp="1"/>
          </p:cNvSpPr>
          <p:nvPr>
            <p:ph sz="quarter" idx="1"/>
          </p:nvPr>
        </p:nvSpPr>
        <p:spPr>
          <a:xfrm>
            <a:off x="533400" y="2286000"/>
            <a:ext cx="7543800" cy="3276600"/>
          </a:xfrm>
        </p:spPr>
        <p:txBody>
          <a:bodyPr>
            <a:normAutofit/>
          </a:bodyPr>
          <a:lstStyle/>
          <a:p>
            <a:pPr algn="just"/>
            <a:r>
              <a:rPr lang="sq-AL" sz="1400" u="sng" dirty="0">
                <a:latin typeface="Times New Roman" pitchFamily="18" charset="0"/>
                <a:cs typeface="Times New Roman" pitchFamily="18" charset="0"/>
              </a:rPr>
              <a:t>Zbatimi i nenit 377 të KC</a:t>
            </a:r>
            <a:r>
              <a:rPr lang="sq-AL" sz="1400" dirty="0">
                <a:latin typeface="Times New Roman" pitchFamily="18" charset="0"/>
                <a:cs typeface="Times New Roman" pitchFamily="18" charset="0"/>
              </a:rPr>
              <a:t> (rrethi i trashëgimtarëve testamentar) në </a:t>
            </a:r>
            <a:r>
              <a:rPr lang="sq-AL" sz="1400" dirty="0" smtClean="0">
                <a:latin typeface="Times New Roman" pitchFamily="18" charset="0"/>
                <a:cs typeface="Times New Roman" pitchFamily="18" charset="0"/>
              </a:rPr>
              <a:t>k</a:t>
            </a:r>
            <a:r>
              <a:rPr lang="en-US" sz="1400" dirty="0" smtClean="0">
                <a:latin typeface="Times New Roman" pitchFamily="18" charset="0"/>
                <a:cs typeface="Times New Roman" pitchFamily="18" charset="0"/>
              </a:rPr>
              <a:t>e</a:t>
            </a:r>
            <a:r>
              <a:rPr lang="sq-AL" sz="1400" dirty="0" smtClean="0">
                <a:latin typeface="Times New Roman" pitchFamily="18" charset="0"/>
                <a:cs typeface="Times New Roman" pitchFamily="18" charset="0"/>
              </a:rPr>
              <a:t>n</a:t>
            </a:r>
            <a:r>
              <a:rPr lang="en-US" sz="1400" dirty="0" smtClean="0">
                <a:latin typeface="Times New Roman" pitchFamily="18" charset="0"/>
                <a:cs typeface="Times New Roman" pitchFamily="18" charset="0"/>
              </a:rPr>
              <a:t>d-</a:t>
            </a:r>
            <a:r>
              <a:rPr lang="sq-AL" sz="1400" dirty="0" smtClean="0">
                <a:latin typeface="Times New Roman" pitchFamily="18" charset="0"/>
                <a:cs typeface="Times New Roman" pitchFamily="18" charset="0"/>
              </a:rPr>
              <a:t>vështrimin </a:t>
            </a:r>
            <a:r>
              <a:rPr lang="sq-AL" sz="1400" dirty="0">
                <a:latin typeface="Times New Roman" pitchFamily="18" charset="0"/>
                <a:cs typeface="Times New Roman" pitchFamily="18" charset="0"/>
              </a:rPr>
              <a:t>e disa vendimeve të GJL. Për këtë rregull mjaft të rëndësishëm për të drejtën testamentare, qëndrimet janë të ndara, kështu ka vendime të GJL që e lexojnë normën sipas tekstit dhe disa e interpretojnë atë duke i dhënë kuptim ndryshe. Të fundit e mbrojnë qëndrimin </a:t>
            </a:r>
            <a:r>
              <a:rPr lang="en-US" sz="1400" dirty="0" err="1" smtClean="0">
                <a:latin typeface="Times New Roman" pitchFamily="18" charset="0"/>
                <a:cs typeface="Times New Roman" pitchFamily="18" charset="0"/>
              </a:rPr>
              <a:t>ndryshe</a:t>
            </a:r>
            <a:r>
              <a:rPr lang="en-US" sz="1400" dirty="0" smtClean="0">
                <a:latin typeface="Times New Roman" pitchFamily="18" charset="0"/>
                <a:cs typeface="Times New Roman" pitchFamily="18" charset="0"/>
              </a:rPr>
              <a:t> </a:t>
            </a:r>
            <a:r>
              <a:rPr lang="sq-AL" sz="1400" dirty="0" smtClean="0">
                <a:latin typeface="Times New Roman" pitchFamily="18" charset="0"/>
                <a:cs typeface="Times New Roman" pitchFamily="18" charset="0"/>
              </a:rPr>
              <a:t>duke </a:t>
            </a:r>
            <a:r>
              <a:rPr lang="sq-AL" sz="1400" dirty="0">
                <a:latin typeface="Times New Roman" pitchFamily="18" charset="0"/>
                <a:cs typeface="Times New Roman" pitchFamily="18" charset="0"/>
              </a:rPr>
              <a:t>përdorur analogji me dispozita të </a:t>
            </a:r>
            <a:r>
              <a:rPr lang="sq-AL" sz="1400" dirty="0" smtClean="0">
                <a:latin typeface="Times New Roman" pitchFamily="18" charset="0"/>
                <a:cs typeface="Times New Roman" pitchFamily="18" charset="0"/>
              </a:rPr>
              <a:t>tjera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neni</a:t>
            </a:r>
            <a:r>
              <a:rPr lang="en-US" sz="1400" dirty="0" smtClean="0">
                <a:latin typeface="Times New Roman" pitchFamily="18" charset="0"/>
                <a:cs typeface="Times New Roman" pitchFamily="18" charset="0"/>
              </a:rPr>
              <a:t> 384 KC)</a:t>
            </a:r>
            <a:r>
              <a:rPr lang="sq-AL" sz="1400" dirty="0" smtClean="0">
                <a:latin typeface="Times New Roman" pitchFamily="18" charset="0"/>
                <a:cs typeface="Times New Roman" pitchFamily="18" charset="0"/>
              </a:rPr>
              <a:t>, </a:t>
            </a:r>
            <a:r>
              <a:rPr lang="sq-AL" sz="1400" dirty="0">
                <a:latin typeface="Times New Roman" pitchFamily="18" charset="0"/>
                <a:cs typeface="Times New Roman" pitchFamily="18" charset="0"/>
              </a:rPr>
              <a:t>dhe në disa raste mbahet qëndrimi se “ky është një </a:t>
            </a:r>
            <a:r>
              <a:rPr lang="sq-AL" sz="1400" dirty="0" smtClean="0">
                <a:latin typeface="Times New Roman" pitchFamily="18" charset="0"/>
                <a:cs typeface="Times New Roman" pitchFamily="18" charset="0"/>
              </a:rPr>
              <a:t>om</a:t>
            </a:r>
            <a:r>
              <a:rPr lang="en-US" sz="1400" dirty="0" smtClean="0">
                <a:latin typeface="Times New Roman" pitchFamily="18" charset="0"/>
                <a:cs typeface="Times New Roman" pitchFamily="18" charset="0"/>
              </a:rPr>
              <a:t>ë</a:t>
            </a:r>
            <a:r>
              <a:rPr lang="sq-AL" sz="1400" dirty="0" smtClean="0">
                <a:latin typeface="Times New Roman" pitchFamily="18" charset="0"/>
                <a:cs typeface="Times New Roman" pitchFamily="18" charset="0"/>
              </a:rPr>
              <a:t>tim </a:t>
            </a:r>
            <a:r>
              <a:rPr lang="sq-AL" sz="1400" dirty="0">
                <a:latin typeface="Times New Roman" pitchFamily="18" charset="0"/>
                <a:cs typeface="Times New Roman" pitchFamily="18" charset="0"/>
              </a:rPr>
              <a:t>dhe jo ndryshim i qëllimshëm dhe i arsyeshëm nga ligj-bërësi”. </a:t>
            </a:r>
            <a:r>
              <a:rPr lang="en-US" sz="1400" dirty="0" smtClean="0">
                <a:latin typeface="Times New Roman" pitchFamily="18" charset="0"/>
                <a:cs typeface="Times New Roman" pitchFamily="18" charset="0"/>
              </a:rPr>
              <a:t> (</a:t>
            </a:r>
            <a:r>
              <a:rPr lang="sq-AL" sz="1400" dirty="0" smtClean="0">
                <a:latin typeface="Times New Roman" pitchFamily="18" charset="0"/>
                <a:cs typeface="Times New Roman" pitchFamily="18" charset="0"/>
              </a:rPr>
              <a:t> </a:t>
            </a:r>
            <a:r>
              <a:rPr lang="sq-AL" sz="1400" i="1" dirty="0">
                <a:latin typeface="Times New Roman" pitchFamily="18" charset="0"/>
                <a:cs typeface="Times New Roman" pitchFamily="18" charset="0"/>
              </a:rPr>
              <a:t>Nr</a:t>
            </a:r>
            <a:r>
              <a:rPr lang="sq-AL" sz="1400" i="1" dirty="0" smtClean="0">
                <a:latin typeface="Times New Roman" pitchFamily="18" charset="0"/>
                <a:cs typeface="Times New Roman" pitchFamily="18" charset="0"/>
              </a:rPr>
              <a:t>.</a:t>
            </a:r>
            <a:r>
              <a:rPr lang="en-US" sz="1400" i="1" dirty="0" smtClean="0">
                <a:latin typeface="Times New Roman" pitchFamily="18" charset="0"/>
                <a:cs typeface="Times New Roman" pitchFamily="18" charset="0"/>
              </a:rPr>
              <a:t> </a:t>
            </a:r>
            <a:r>
              <a:rPr lang="sq-AL" sz="1400" i="1" dirty="0" smtClean="0">
                <a:latin typeface="Times New Roman" pitchFamily="18" charset="0"/>
                <a:cs typeface="Times New Roman" pitchFamily="18" charset="0"/>
              </a:rPr>
              <a:t>00-2009-702 </a:t>
            </a:r>
            <a:r>
              <a:rPr lang="sq-AL" sz="1400" i="1" dirty="0">
                <a:latin typeface="Times New Roman" pitchFamily="18" charset="0"/>
                <a:cs typeface="Times New Roman" pitchFamily="18" charset="0"/>
              </a:rPr>
              <a:t>i Vendimit (178)  dhe </a:t>
            </a:r>
            <a:r>
              <a:rPr lang="en-US" sz="1400" i="1" dirty="0" smtClean="0">
                <a:latin typeface="Times New Roman" pitchFamily="18" charset="0"/>
                <a:cs typeface="Times New Roman" pitchFamily="18" charset="0"/>
              </a:rPr>
              <a:t>n</a:t>
            </a:r>
            <a:r>
              <a:rPr lang="sq-AL" sz="1400" i="1" dirty="0" smtClean="0">
                <a:latin typeface="Times New Roman" pitchFamily="18" charset="0"/>
                <a:cs typeface="Times New Roman" pitchFamily="18" charset="0"/>
              </a:rPr>
              <a:t>r</a:t>
            </a:r>
            <a:r>
              <a:rPr lang="en-US" sz="1400" i="1" dirty="0" smtClean="0">
                <a:latin typeface="Times New Roman" pitchFamily="18" charset="0"/>
                <a:cs typeface="Times New Roman" pitchFamily="18" charset="0"/>
              </a:rPr>
              <a:t>.</a:t>
            </a:r>
            <a:r>
              <a:rPr lang="sq-AL" sz="1400" i="1" dirty="0" smtClean="0">
                <a:latin typeface="Times New Roman" pitchFamily="18" charset="0"/>
                <a:cs typeface="Times New Roman" pitchFamily="18" charset="0"/>
              </a:rPr>
              <a:t> </a:t>
            </a:r>
            <a:r>
              <a:rPr lang="sq-AL" sz="1400" i="1" dirty="0">
                <a:latin typeface="Times New Roman" pitchFamily="18" charset="0"/>
                <a:cs typeface="Times New Roman" pitchFamily="18" charset="0"/>
              </a:rPr>
              <a:t>00-2014 -2376 i Vendimit (238) i </a:t>
            </a:r>
            <a:r>
              <a:rPr lang="sq-AL" sz="1400" i="1" dirty="0" smtClean="0">
                <a:latin typeface="Times New Roman" pitchFamily="18" charset="0"/>
                <a:cs typeface="Times New Roman" pitchFamily="18" charset="0"/>
              </a:rPr>
              <a:t>GJL</a:t>
            </a:r>
            <a:r>
              <a:rPr lang="en-US" sz="1400" i="1" dirty="0" smtClean="0">
                <a:latin typeface="Times New Roman" pitchFamily="18" charset="0"/>
                <a:cs typeface="Times New Roman" pitchFamily="18" charset="0"/>
              </a:rPr>
              <a: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Sipas</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tyre</a:t>
            </a:r>
            <a:r>
              <a:rPr lang="sq-AL" sz="1400" dirty="0" smtClean="0">
                <a:latin typeface="Times New Roman" pitchFamily="18" charset="0"/>
                <a:cs typeface="Times New Roman" pitchFamily="18" charset="0"/>
              </a:rPr>
              <a:t>; </a:t>
            </a:r>
            <a:r>
              <a:rPr lang="sq-AL" sz="1400" dirty="0">
                <a:latin typeface="Times New Roman" pitchFamily="18" charset="0"/>
                <a:cs typeface="Times New Roman" pitchFamily="18" charset="0"/>
              </a:rPr>
              <a:t>me trashëgimtarë ligjorë të zotë për të trashëguar me testament duhen pasur parasysh tri shkallët e para të trashëgimisë! E si rrjedhim, </a:t>
            </a:r>
            <a:r>
              <a:rPr lang="en-US" sz="1400" dirty="0" err="1" smtClean="0">
                <a:latin typeface="Times New Roman" pitchFamily="18" charset="0"/>
                <a:cs typeface="Times New Roman" pitchFamily="18" charset="0"/>
              </a:rPr>
              <a:t>sipas</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tyre</a:t>
            </a:r>
            <a:r>
              <a:rPr lang="en-US" sz="1400" dirty="0" smtClean="0">
                <a:latin typeface="Times New Roman" pitchFamily="18" charset="0"/>
                <a:cs typeface="Times New Roman" pitchFamily="18" charset="0"/>
              </a:rPr>
              <a:t> </a:t>
            </a:r>
            <a:r>
              <a:rPr lang="sq-AL" sz="1400" dirty="0" smtClean="0">
                <a:latin typeface="Times New Roman" pitchFamily="18" charset="0"/>
                <a:cs typeface="Times New Roman" pitchFamily="18" charset="0"/>
              </a:rPr>
              <a:t>rrethi </a:t>
            </a:r>
            <a:r>
              <a:rPr lang="sq-AL" sz="1400" dirty="0">
                <a:latin typeface="Times New Roman" pitchFamily="18" charset="0"/>
                <a:cs typeface="Times New Roman" pitchFamily="18" charset="0"/>
              </a:rPr>
              <a:t>i trashëgimtarëve </a:t>
            </a:r>
            <a:r>
              <a:rPr lang="sq-AL" sz="1400" dirty="0" smtClean="0">
                <a:latin typeface="Times New Roman" pitchFamily="18" charset="0"/>
                <a:cs typeface="Times New Roman" pitchFamily="18" charset="0"/>
              </a:rPr>
              <a:t>testamentarë </a:t>
            </a:r>
            <a:r>
              <a:rPr lang="en-US" sz="1400" dirty="0" err="1" smtClean="0">
                <a:latin typeface="Times New Roman" pitchFamily="18" charset="0"/>
                <a:cs typeface="Times New Roman" pitchFamily="18" charset="0"/>
              </a:rPr>
              <a:t>të</a:t>
            </a:r>
            <a:r>
              <a:rPr lang="en-US" sz="1400" dirty="0" smtClean="0">
                <a:latin typeface="Times New Roman" pitchFamily="18" charset="0"/>
                <a:cs typeface="Times New Roman" pitchFamily="18" charset="0"/>
              </a:rPr>
              <a:t> </a:t>
            </a:r>
            <a:r>
              <a:rPr lang="sq-AL" sz="1400" dirty="0" smtClean="0">
                <a:latin typeface="Times New Roman" pitchFamily="18" charset="0"/>
                <a:cs typeface="Times New Roman" pitchFamily="18" charset="0"/>
              </a:rPr>
              <a:t>zotë</a:t>
            </a:r>
            <a:r>
              <a:rPr lang="en-US" sz="1400" dirty="0" smtClean="0">
                <a:latin typeface="Times New Roman" pitchFamily="18" charset="0"/>
                <a:cs typeface="Times New Roman" pitchFamily="18" charset="0"/>
              </a:rPr>
              <a:t> </a:t>
            </a:r>
            <a:r>
              <a:rPr lang="sq-AL" sz="1400" dirty="0" smtClean="0">
                <a:latin typeface="Times New Roman" pitchFamily="18" charset="0"/>
                <a:cs typeface="Times New Roman" pitchFamily="18" charset="0"/>
              </a:rPr>
              <a:t>për </a:t>
            </a:r>
            <a:r>
              <a:rPr lang="sq-AL" sz="1400" dirty="0">
                <a:latin typeface="Times New Roman" pitchFamily="18" charset="0"/>
                <a:cs typeface="Times New Roman" pitchFamily="18" charset="0"/>
              </a:rPr>
              <a:t>të trashëguar me testament </a:t>
            </a:r>
            <a:r>
              <a:rPr lang="en-US" sz="1400" dirty="0" err="1" smtClean="0">
                <a:latin typeface="Times New Roman" pitchFamily="18" charset="0"/>
                <a:cs typeface="Times New Roman" pitchFamily="18" charset="0"/>
              </a:rPr>
              <a:t>janë</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ato</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të</a:t>
            </a:r>
            <a:r>
              <a:rPr lang="en-US" sz="1400" dirty="0" smtClean="0">
                <a:latin typeface="Times New Roman" pitchFamily="18" charset="0"/>
                <a:cs typeface="Times New Roman" pitchFamily="18" charset="0"/>
              </a:rPr>
              <a:t> </a:t>
            </a:r>
            <a:r>
              <a:rPr lang="sq-AL" sz="1400" dirty="0" smtClean="0">
                <a:latin typeface="Times New Roman" pitchFamily="18" charset="0"/>
                <a:cs typeface="Times New Roman" pitchFamily="18" charset="0"/>
              </a:rPr>
              <a:t>tre </a:t>
            </a:r>
            <a:r>
              <a:rPr lang="sq-AL" sz="1400" dirty="0">
                <a:latin typeface="Times New Roman" pitchFamily="18" charset="0"/>
                <a:cs typeface="Times New Roman" pitchFamily="18" charset="0"/>
              </a:rPr>
              <a:t>shkallëve të trashëgimisë </a:t>
            </a:r>
            <a:r>
              <a:rPr lang="sq-AL" sz="1400" dirty="0" smtClean="0">
                <a:latin typeface="Times New Roman" pitchFamily="18" charset="0"/>
                <a:cs typeface="Times New Roman" pitchFamily="18" charset="0"/>
              </a:rPr>
              <a:t>ligjore</a:t>
            </a:r>
            <a:r>
              <a:rPr lang="en-US" sz="1400" dirty="0" smtClean="0">
                <a:latin typeface="Times New Roman" pitchFamily="18" charset="0"/>
                <a:cs typeface="Times New Roman" pitchFamily="18" charset="0"/>
              </a:rPr>
              <a:t> (</a:t>
            </a:r>
            <a:r>
              <a:rPr lang="sq-AL" sz="1400" dirty="0" smtClean="0">
                <a:latin typeface="Times New Roman" pitchFamily="18" charset="0"/>
                <a:cs typeface="Times New Roman" pitchFamily="18" charset="0"/>
              </a:rPr>
              <a:t>neni</a:t>
            </a:r>
            <a:r>
              <a:rPr lang="en-US" sz="1400" dirty="0">
                <a:latin typeface="Times New Roman" pitchFamily="18" charset="0"/>
                <a:cs typeface="Times New Roman" pitchFamily="18" charset="0"/>
              </a:rPr>
              <a:t>t</a:t>
            </a:r>
            <a:r>
              <a:rPr lang="sq-AL" sz="1400" dirty="0">
                <a:latin typeface="Times New Roman" pitchFamily="18" charset="0"/>
                <a:cs typeface="Times New Roman" pitchFamily="18" charset="0"/>
              </a:rPr>
              <a:t> 377 të </a:t>
            </a:r>
            <a:r>
              <a:rPr lang="sq-AL" sz="1400" dirty="0" smtClean="0">
                <a:latin typeface="Times New Roman" pitchFamily="18" charset="0"/>
                <a:cs typeface="Times New Roman" pitchFamily="18" charset="0"/>
              </a:rPr>
              <a:t>KC). </a:t>
            </a:r>
            <a:endParaRPr lang="sq-AL" sz="1400" dirty="0">
              <a:latin typeface="Times New Roman" pitchFamily="18" charset="0"/>
              <a:cs typeface="Times New Roman" pitchFamily="18" charset="0"/>
            </a:endParaRPr>
          </a:p>
          <a:p>
            <a:endParaRPr lang="sq-AL" sz="1400" dirty="0">
              <a:latin typeface="Times New Roman" pitchFamily="18" charset="0"/>
              <a:cs typeface="Times New Roman" pitchFamily="18" charset="0"/>
            </a:endParaRPr>
          </a:p>
          <a:p>
            <a:endParaRPr lang="sq-AL" sz="1400" dirty="0"/>
          </a:p>
        </p:txBody>
      </p:sp>
    </p:spTree>
    <p:extLst>
      <p:ext uri="{BB962C8B-B14F-4D97-AF65-F5344CB8AC3E}">
        <p14:creationId xmlns:p14="http://schemas.microsoft.com/office/powerpoint/2010/main" val="366109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1447800"/>
            <a:ext cx="7543800" cy="5026152"/>
          </a:xfrm>
        </p:spPr>
        <p:txBody>
          <a:bodyPr>
            <a:normAutofit lnSpcReduction="10000"/>
          </a:bodyPr>
          <a:lstStyle/>
          <a:p>
            <a:pPr marL="0" indent="0" algn="just">
              <a:buNone/>
            </a:pPr>
            <a:endParaRPr lang="en-US" sz="1200" dirty="0"/>
          </a:p>
          <a:p>
            <a:pPr marL="0" marR="0" indent="247650" algn="just">
              <a:lnSpc>
                <a:spcPct val="115000"/>
              </a:lnSpc>
              <a:spcBef>
                <a:spcPts val="0"/>
              </a:spcBef>
              <a:spcAft>
                <a:spcPts val="0"/>
              </a:spcAft>
            </a:pPr>
            <a:r>
              <a:rPr lang="sq-AL" sz="1400" dirty="0" smtClean="0">
                <a:latin typeface="Times New Roman"/>
                <a:ea typeface="Calibri"/>
                <a:cs typeface="Times New Roman"/>
              </a:rPr>
              <a:t>Më</a:t>
            </a:r>
            <a:r>
              <a:rPr lang="en-US" sz="1400" dirty="0" smtClean="0">
                <a:latin typeface="Times New Roman"/>
                <a:ea typeface="Calibri"/>
                <a:cs typeface="Times New Roman"/>
              </a:rPr>
              <a:t> </a:t>
            </a:r>
            <a:r>
              <a:rPr lang="en-US" sz="1400" dirty="0" err="1" smtClean="0">
                <a:latin typeface="Times New Roman"/>
                <a:ea typeface="Calibri"/>
                <a:cs typeface="Times New Roman"/>
              </a:rPr>
              <a:t>lart</a:t>
            </a:r>
            <a:r>
              <a:rPr lang="en-US" sz="1400" dirty="0" smtClean="0">
                <a:latin typeface="Times New Roman"/>
                <a:ea typeface="Calibri"/>
                <a:cs typeface="Times New Roman"/>
              </a:rPr>
              <a:t> u </a:t>
            </a:r>
            <a:r>
              <a:rPr lang="en-US" sz="1400" dirty="0" err="1" smtClean="0">
                <a:latin typeface="Times New Roman"/>
                <a:ea typeface="Calibri"/>
                <a:cs typeface="Times New Roman"/>
              </a:rPr>
              <a:t>shprehëm</a:t>
            </a:r>
            <a:r>
              <a:rPr lang="en-US" sz="1400" dirty="0" smtClean="0">
                <a:latin typeface="Times New Roman"/>
                <a:ea typeface="Calibri"/>
                <a:cs typeface="Times New Roman"/>
              </a:rPr>
              <a:t> </a:t>
            </a:r>
            <a:r>
              <a:rPr lang="en-US" sz="1400" dirty="0" err="1" smtClean="0">
                <a:latin typeface="Times New Roman"/>
                <a:ea typeface="Calibri"/>
                <a:cs typeface="Times New Roman"/>
              </a:rPr>
              <a:t>për</a:t>
            </a:r>
            <a:r>
              <a:rPr lang="en-US" sz="1400" dirty="0" smtClean="0">
                <a:latin typeface="Times New Roman"/>
                <a:ea typeface="Calibri"/>
                <a:cs typeface="Times New Roman"/>
              </a:rPr>
              <a:t> </a:t>
            </a:r>
            <a:r>
              <a:rPr lang="en-US" sz="1400" dirty="0" err="1" smtClean="0">
                <a:latin typeface="Times New Roman"/>
                <a:ea typeface="Calibri"/>
                <a:cs typeface="Times New Roman"/>
              </a:rPr>
              <a:t>ndryshimet</a:t>
            </a:r>
            <a:r>
              <a:rPr lang="en-US" sz="1400" dirty="0" smtClean="0">
                <a:latin typeface="Times New Roman"/>
                <a:ea typeface="Calibri"/>
                <a:cs typeface="Times New Roman"/>
              </a:rPr>
              <a:t> e </a:t>
            </a:r>
            <a:r>
              <a:rPr lang="en-US" sz="1400" dirty="0" smtClean="0">
                <a:latin typeface="Times New Roman"/>
                <a:ea typeface="Calibri"/>
                <a:cs typeface="Times New Roman"/>
              </a:rPr>
              <a:t>KC </a:t>
            </a:r>
            <a:r>
              <a:rPr lang="en-US" sz="1400" dirty="0" err="1" smtClean="0">
                <a:latin typeface="Times New Roman"/>
                <a:ea typeface="Calibri"/>
                <a:cs typeface="Times New Roman"/>
              </a:rPr>
              <a:t>të</a:t>
            </a:r>
            <a:r>
              <a:rPr lang="en-US" sz="1400" dirty="0" smtClean="0">
                <a:latin typeface="Times New Roman"/>
                <a:ea typeface="Calibri"/>
                <a:cs typeface="Times New Roman"/>
              </a:rPr>
              <a:t> </a:t>
            </a:r>
            <a:r>
              <a:rPr lang="en-US" sz="1400" dirty="0" err="1" smtClean="0">
                <a:latin typeface="Times New Roman"/>
                <a:ea typeface="Calibri"/>
                <a:cs typeface="Times New Roman"/>
              </a:rPr>
              <a:t>vitit</a:t>
            </a:r>
            <a:r>
              <a:rPr lang="en-US" sz="1400" dirty="0" smtClean="0">
                <a:latin typeface="Times New Roman"/>
                <a:ea typeface="Calibri"/>
                <a:cs typeface="Times New Roman"/>
              </a:rPr>
              <a:t> 1994, </a:t>
            </a:r>
            <a:r>
              <a:rPr lang="en-US" sz="1400" dirty="0" err="1" smtClean="0">
                <a:latin typeface="Times New Roman"/>
                <a:ea typeface="Calibri"/>
                <a:cs typeface="Times New Roman"/>
              </a:rPr>
              <a:t>pasi</a:t>
            </a:r>
            <a:r>
              <a:rPr lang="en-US" sz="1400" dirty="0" smtClean="0">
                <a:latin typeface="Times New Roman"/>
                <a:ea typeface="Calibri"/>
                <a:cs typeface="Times New Roman"/>
              </a:rPr>
              <a:t> k</a:t>
            </a:r>
            <a:r>
              <a:rPr lang="sq-AL" sz="1400" dirty="0" err="1" smtClean="0">
                <a:latin typeface="Times New Roman"/>
                <a:ea typeface="Calibri"/>
                <a:cs typeface="Times New Roman"/>
              </a:rPr>
              <a:t>ufizimet</a:t>
            </a:r>
            <a:r>
              <a:rPr lang="sq-AL" sz="1400" dirty="0" smtClean="0">
                <a:latin typeface="Times New Roman"/>
                <a:ea typeface="Calibri"/>
                <a:cs typeface="Times New Roman"/>
              </a:rPr>
              <a:t> </a:t>
            </a:r>
            <a:r>
              <a:rPr lang="sq-AL" sz="1400" dirty="0">
                <a:latin typeface="Times New Roman"/>
                <a:ea typeface="Calibri"/>
                <a:cs typeface="Times New Roman"/>
              </a:rPr>
              <a:t>e të drejtës së disponimit me </a:t>
            </a:r>
            <a:r>
              <a:rPr lang="sq-AL" sz="1400" dirty="0" smtClean="0">
                <a:latin typeface="Times New Roman"/>
                <a:ea typeface="Calibri"/>
                <a:cs typeface="Times New Roman"/>
              </a:rPr>
              <a:t>testament</a:t>
            </a:r>
            <a:r>
              <a:rPr lang="en-US" sz="1400" dirty="0" smtClean="0">
                <a:latin typeface="Times New Roman"/>
                <a:ea typeface="Calibri"/>
                <a:cs typeface="Times New Roman"/>
              </a:rPr>
              <a:t> </a:t>
            </a:r>
            <a:r>
              <a:rPr lang="en-US" sz="1400" dirty="0" err="1" smtClean="0">
                <a:latin typeface="Times New Roman"/>
                <a:ea typeface="Calibri"/>
                <a:cs typeface="Times New Roman"/>
              </a:rPr>
              <a:t>të</a:t>
            </a:r>
            <a:r>
              <a:rPr lang="en-US" sz="1400" dirty="0" smtClean="0">
                <a:latin typeface="Times New Roman"/>
                <a:ea typeface="Calibri"/>
                <a:cs typeface="Times New Roman"/>
              </a:rPr>
              <a:t> </a:t>
            </a:r>
            <a:r>
              <a:rPr lang="en-US" sz="1400" dirty="0" err="1" smtClean="0">
                <a:latin typeface="Times New Roman"/>
                <a:ea typeface="Calibri"/>
                <a:cs typeface="Times New Roman"/>
              </a:rPr>
              <a:t>pasurisë</a:t>
            </a:r>
            <a:r>
              <a:rPr lang="en-US" sz="1400" dirty="0" smtClean="0">
                <a:latin typeface="Times New Roman"/>
                <a:ea typeface="Calibri"/>
                <a:cs typeface="Times New Roman"/>
              </a:rPr>
              <a:t> </a:t>
            </a:r>
            <a:r>
              <a:rPr lang="en-US" sz="1400" dirty="0" err="1" smtClean="0">
                <a:latin typeface="Times New Roman"/>
                <a:ea typeface="Calibri"/>
                <a:cs typeface="Times New Roman"/>
              </a:rPr>
              <a:t>gjejn</a:t>
            </a:r>
            <a:r>
              <a:rPr lang="en-US" sz="1400" dirty="0" smtClean="0">
                <a:latin typeface="Times New Roman"/>
                <a:ea typeface="Calibri"/>
                <a:cs typeface="Times New Roman"/>
              </a:rPr>
              <a:t> </a:t>
            </a:r>
            <a:r>
              <a:rPr lang="sq-AL" sz="1400" dirty="0" err="1" smtClean="0">
                <a:latin typeface="Times New Roman"/>
                <a:ea typeface="Calibri"/>
                <a:cs typeface="Times New Roman"/>
              </a:rPr>
              <a:t>zbat</a:t>
            </a:r>
            <a:r>
              <a:rPr lang="en-US" sz="1400" dirty="0" err="1" smtClean="0">
                <a:latin typeface="Times New Roman"/>
                <a:ea typeface="Calibri"/>
                <a:cs typeface="Times New Roman"/>
              </a:rPr>
              <a:t>im</a:t>
            </a:r>
            <a:r>
              <a:rPr lang="sq-AL" sz="1400" dirty="0" smtClean="0">
                <a:latin typeface="Times New Roman"/>
                <a:ea typeface="Calibri"/>
                <a:cs typeface="Times New Roman"/>
              </a:rPr>
              <a:t> </a:t>
            </a:r>
            <a:r>
              <a:rPr lang="sq-AL" sz="1400" dirty="0">
                <a:latin typeface="Times New Roman"/>
                <a:ea typeface="Calibri"/>
                <a:cs typeface="Times New Roman"/>
              </a:rPr>
              <a:t>kryesisht tek trashëgimtarët e lidhjes së gjakut, duke </a:t>
            </a:r>
            <a:r>
              <a:rPr lang="en-US" sz="1400" dirty="0" err="1">
                <a:latin typeface="Times New Roman"/>
                <a:ea typeface="Calibri"/>
                <a:cs typeface="Times New Roman"/>
              </a:rPr>
              <a:t>i</a:t>
            </a:r>
            <a:r>
              <a:rPr lang="en-US" sz="1400" dirty="0" smtClean="0">
                <a:latin typeface="Times New Roman"/>
                <a:ea typeface="Calibri"/>
                <a:cs typeface="Times New Roman"/>
              </a:rPr>
              <a:t> </a:t>
            </a:r>
            <a:r>
              <a:rPr lang="en-US" sz="1400" dirty="0" err="1" smtClean="0">
                <a:latin typeface="Times New Roman"/>
                <a:ea typeface="Calibri"/>
                <a:cs typeface="Times New Roman"/>
              </a:rPr>
              <a:t>mëshuar</a:t>
            </a:r>
            <a:r>
              <a:rPr lang="en-US" sz="1400" dirty="0" smtClean="0">
                <a:latin typeface="Times New Roman"/>
                <a:ea typeface="Calibri"/>
                <a:cs typeface="Times New Roman"/>
              </a:rPr>
              <a:t> </a:t>
            </a:r>
            <a:r>
              <a:rPr lang="sq-AL" sz="1400" dirty="0" smtClean="0">
                <a:latin typeface="Times New Roman"/>
                <a:ea typeface="Calibri"/>
                <a:cs typeface="Times New Roman"/>
              </a:rPr>
              <a:t>parimi</a:t>
            </a:r>
            <a:r>
              <a:rPr lang="en-US" sz="1400" dirty="0" smtClean="0">
                <a:latin typeface="Times New Roman"/>
                <a:ea typeface="Calibri"/>
                <a:cs typeface="Times New Roman"/>
              </a:rPr>
              <a:t>t </a:t>
            </a:r>
            <a:r>
              <a:rPr lang="en-US" sz="1400" dirty="0" err="1" smtClean="0">
                <a:latin typeface="Times New Roman"/>
                <a:ea typeface="Calibri"/>
                <a:cs typeface="Times New Roman"/>
              </a:rPr>
              <a:t>të</a:t>
            </a:r>
            <a:r>
              <a:rPr lang="en-US" sz="1400" dirty="0" smtClean="0">
                <a:latin typeface="Times New Roman"/>
                <a:ea typeface="Calibri"/>
                <a:cs typeface="Times New Roman"/>
              </a:rPr>
              <a:t> </a:t>
            </a:r>
            <a:r>
              <a:rPr lang="sq-AL" sz="1400" dirty="0">
                <a:latin typeface="Times New Roman"/>
                <a:ea typeface="Calibri"/>
                <a:cs typeface="Times New Roman"/>
              </a:rPr>
              <a:t>ruajtjes nga </a:t>
            </a:r>
            <a:r>
              <a:rPr lang="sq-AL" sz="1400" dirty="0" err="1">
                <a:latin typeface="Times New Roman"/>
                <a:ea typeface="Calibri"/>
                <a:cs typeface="Times New Roman"/>
              </a:rPr>
              <a:t>disponimet</a:t>
            </a:r>
            <a:r>
              <a:rPr lang="sq-AL" sz="1400" dirty="0">
                <a:latin typeface="Times New Roman"/>
                <a:ea typeface="Calibri"/>
                <a:cs typeface="Times New Roman"/>
              </a:rPr>
              <a:t> me </a:t>
            </a:r>
            <a:r>
              <a:rPr lang="sq-AL" sz="1400" dirty="0" smtClean="0">
                <a:latin typeface="Times New Roman"/>
                <a:ea typeface="Calibri"/>
                <a:cs typeface="Times New Roman"/>
              </a:rPr>
              <a:t>testament</a:t>
            </a:r>
            <a:r>
              <a:rPr lang="en-US" sz="1400" dirty="0" smtClean="0">
                <a:latin typeface="Times New Roman"/>
                <a:ea typeface="Calibri"/>
                <a:cs typeface="Times New Roman"/>
              </a:rPr>
              <a:t> </a:t>
            </a:r>
            <a:r>
              <a:rPr lang="en-US" sz="1400" dirty="0" err="1" smtClean="0">
                <a:latin typeface="Times New Roman"/>
                <a:ea typeface="Calibri"/>
                <a:cs typeface="Times New Roman"/>
              </a:rPr>
              <a:t>i</a:t>
            </a:r>
            <a:r>
              <a:rPr lang="en-US" sz="1400" dirty="0" smtClean="0">
                <a:latin typeface="Times New Roman"/>
                <a:ea typeface="Calibri"/>
                <a:cs typeface="Times New Roman"/>
              </a:rPr>
              <a:t> </a:t>
            </a:r>
            <a:r>
              <a:rPr lang="en-US" sz="1400" dirty="0" err="1" smtClean="0">
                <a:latin typeface="Times New Roman"/>
                <a:ea typeface="Calibri"/>
                <a:cs typeface="Times New Roman"/>
              </a:rPr>
              <a:t>këtyre</a:t>
            </a:r>
            <a:r>
              <a:rPr lang="en-US" sz="1400" dirty="0" smtClean="0">
                <a:latin typeface="Times New Roman"/>
                <a:ea typeface="Calibri"/>
                <a:cs typeface="Times New Roman"/>
              </a:rPr>
              <a:t> </a:t>
            </a:r>
            <a:r>
              <a:rPr lang="sq-AL" sz="1400" dirty="0" smtClean="0">
                <a:latin typeface="Times New Roman"/>
                <a:ea typeface="Calibri"/>
                <a:cs typeface="Times New Roman"/>
              </a:rPr>
              <a:t>trashëgimtarëve (</a:t>
            </a:r>
            <a:r>
              <a:rPr lang="sq-AL" sz="1400" dirty="0">
                <a:latin typeface="Times New Roman"/>
                <a:ea typeface="Calibri"/>
                <a:cs typeface="Times New Roman"/>
              </a:rPr>
              <a:t>rregull i marrë nga KC 1929</a:t>
            </a:r>
            <a:r>
              <a:rPr lang="sq-AL" sz="1400" dirty="0" smtClean="0">
                <a:latin typeface="Times New Roman"/>
                <a:ea typeface="Calibri"/>
                <a:cs typeface="Times New Roman"/>
              </a:rPr>
              <a:t>). </a:t>
            </a:r>
            <a:r>
              <a:rPr lang="en-US" sz="1400" dirty="0" smtClean="0">
                <a:latin typeface="Times New Roman"/>
                <a:ea typeface="Calibri"/>
                <a:cs typeface="Times New Roman"/>
              </a:rPr>
              <a:t>Si </a:t>
            </a:r>
            <a:r>
              <a:rPr lang="en-US" sz="1400" dirty="0" err="1" smtClean="0">
                <a:latin typeface="Times New Roman"/>
                <a:ea typeface="Calibri"/>
                <a:cs typeface="Times New Roman"/>
              </a:rPr>
              <a:t>të</a:t>
            </a:r>
            <a:r>
              <a:rPr lang="en-US" sz="1400" dirty="0" smtClean="0">
                <a:latin typeface="Times New Roman"/>
                <a:ea typeface="Calibri"/>
                <a:cs typeface="Times New Roman"/>
              </a:rPr>
              <a:t> </a:t>
            </a:r>
            <a:r>
              <a:rPr lang="en-US" sz="1400" dirty="0" err="1" smtClean="0">
                <a:latin typeface="Times New Roman"/>
                <a:ea typeface="Calibri"/>
                <a:cs typeface="Times New Roman"/>
              </a:rPr>
              <a:t>tillë</a:t>
            </a:r>
            <a:r>
              <a:rPr lang="en-US" sz="1400" dirty="0" smtClean="0">
                <a:latin typeface="Times New Roman"/>
                <a:ea typeface="Calibri"/>
                <a:cs typeface="Times New Roman"/>
              </a:rPr>
              <a:t> </a:t>
            </a:r>
            <a:r>
              <a:rPr lang="en-US" sz="1400" dirty="0" err="1" smtClean="0">
                <a:latin typeface="Times New Roman"/>
                <a:ea typeface="Calibri"/>
                <a:cs typeface="Times New Roman"/>
              </a:rPr>
              <a:t>janë</a:t>
            </a:r>
            <a:r>
              <a:rPr lang="en-US" sz="1400" dirty="0" smtClean="0">
                <a:latin typeface="Times New Roman"/>
                <a:ea typeface="Calibri"/>
                <a:cs typeface="Times New Roman"/>
              </a:rPr>
              <a:t> </a:t>
            </a:r>
            <a:r>
              <a:rPr lang="sq-AL" sz="1400" dirty="0" smtClean="0">
                <a:latin typeface="Times New Roman"/>
                <a:ea typeface="Calibri"/>
                <a:cs typeface="Times New Roman"/>
              </a:rPr>
              <a:t>paraardhës</a:t>
            </a:r>
            <a:r>
              <a:rPr lang="sq-AL" sz="1400" dirty="0">
                <a:latin typeface="Times New Roman"/>
                <a:ea typeface="Calibri"/>
                <a:cs typeface="Times New Roman"/>
              </a:rPr>
              <a:t>, pasardhës, vëllezër e motra. </a:t>
            </a:r>
            <a:r>
              <a:rPr lang="en-US" sz="1400" dirty="0" smtClean="0">
                <a:latin typeface="Times New Roman"/>
                <a:ea typeface="Calibri"/>
                <a:cs typeface="Times New Roman"/>
              </a:rPr>
              <a:t>Me </a:t>
            </a:r>
            <a:r>
              <a:rPr lang="en-US" sz="1400" dirty="0" err="1" smtClean="0">
                <a:latin typeface="Times New Roman"/>
                <a:ea typeface="Calibri"/>
                <a:cs typeface="Times New Roman"/>
              </a:rPr>
              <a:t>paraardhës</a:t>
            </a:r>
            <a:r>
              <a:rPr lang="en-US" sz="1400" dirty="0" smtClean="0">
                <a:latin typeface="Times New Roman"/>
                <a:ea typeface="Calibri"/>
                <a:cs typeface="Times New Roman"/>
              </a:rPr>
              <a:t> </a:t>
            </a:r>
            <a:r>
              <a:rPr lang="en-US" sz="1400" dirty="0" err="1" smtClean="0">
                <a:latin typeface="Times New Roman"/>
                <a:ea typeface="Calibri"/>
                <a:cs typeface="Times New Roman"/>
              </a:rPr>
              <a:t>kuptohen</a:t>
            </a:r>
            <a:r>
              <a:rPr lang="en-US" sz="1400" dirty="0" smtClean="0">
                <a:latin typeface="Times New Roman"/>
                <a:ea typeface="Calibri"/>
                <a:cs typeface="Times New Roman"/>
              </a:rPr>
              <a:t> </a:t>
            </a:r>
            <a:r>
              <a:rPr lang="en-US" sz="1400" dirty="0" err="1" smtClean="0">
                <a:latin typeface="Times New Roman"/>
                <a:ea typeface="Calibri"/>
                <a:cs typeface="Times New Roman"/>
              </a:rPr>
              <a:t>prindërit</a:t>
            </a:r>
            <a:r>
              <a:rPr lang="en-US" sz="1400" dirty="0" smtClean="0">
                <a:latin typeface="Times New Roman"/>
                <a:ea typeface="Calibri"/>
                <a:cs typeface="Times New Roman"/>
              </a:rPr>
              <a:t> </a:t>
            </a:r>
            <a:r>
              <a:rPr lang="en-US" sz="1400" dirty="0" err="1" smtClean="0">
                <a:latin typeface="Times New Roman"/>
                <a:ea typeface="Calibri"/>
                <a:cs typeface="Times New Roman"/>
              </a:rPr>
              <a:t>gjyshërit</a:t>
            </a:r>
            <a:r>
              <a:rPr lang="en-US" sz="1400" dirty="0" smtClean="0">
                <a:latin typeface="Times New Roman"/>
                <a:ea typeface="Calibri"/>
                <a:cs typeface="Times New Roman"/>
              </a:rPr>
              <a:t> pa </a:t>
            </a:r>
            <a:r>
              <a:rPr lang="en-US" sz="1400" dirty="0" err="1" smtClean="0">
                <a:latin typeface="Times New Roman"/>
                <a:ea typeface="Calibri"/>
                <a:cs typeface="Times New Roman"/>
              </a:rPr>
              <a:t>kufizim</a:t>
            </a:r>
            <a:r>
              <a:rPr lang="en-US" sz="1400" dirty="0" smtClean="0">
                <a:latin typeface="Times New Roman"/>
                <a:ea typeface="Calibri"/>
                <a:cs typeface="Times New Roman"/>
              </a:rPr>
              <a:t>. Me </a:t>
            </a:r>
            <a:r>
              <a:rPr lang="en-US" sz="1400" dirty="0" err="1" smtClean="0">
                <a:latin typeface="Times New Roman"/>
                <a:ea typeface="Calibri"/>
                <a:cs typeface="Times New Roman"/>
              </a:rPr>
              <a:t>pasardhës</a:t>
            </a:r>
            <a:r>
              <a:rPr lang="en-US" sz="1400" dirty="0" smtClean="0">
                <a:latin typeface="Times New Roman"/>
                <a:ea typeface="Calibri"/>
                <a:cs typeface="Times New Roman"/>
              </a:rPr>
              <a:t> </a:t>
            </a:r>
            <a:r>
              <a:rPr lang="en-US" sz="1400" dirty="0" err="1" smtClean="0">
                <a:latin typeface="Times New Roman"/>
                <a:ea typeface="Calibri"/>
                <a:cs typeface="Times New Roman"/>
              </a:rPr>
              <a:t>kuptohen</a:t>
            </a:r>
            <a:r>
              <a:rPr lang="en-US" sz="1400" dirty="0" smtClean="0">
                <a:latin typeface="Times New Roman"/>
                <a:ea typeface="Calibri"/>
                <a:cs typeface="Times New Roman"/>
              </a:rPr>
              <a:t> </a:t>
            </a:r>
            <a:r>
              <a:rPr lang="en-US" sz="1400" dirty="0" err="1" smtClean="0">
                <a:latin typeface="Times New Roman"/>
                <a:ea typeface="Calibri"/>
                <a:cs typeface="Times New Roman"/>
              </a:rPr>
              <a:t>fëmijët</a:t>
            </a:r>
            <a:r>
              <a:rPr lang="en-US" sz="1400" dirty="0" smtClean="0">
                <a:latin typeface="Times New Roman"/>
                <a:ea typeface="Calibri"/>
                <a:cs typeface="Times New Roman"/>
              </a:rPr>
              <a:t>, </a:t>
            </a:r>
            <a:r>
              <a:rPr lang="en-US" sz="1400" dirty="0" err="1" smtClean="0">
                <a:latin typeface="Times New Roman"/>
                <a:ea typeface="Calibri"/>
                <a:cs typeface="Times New Roman"/>
              </a:rPr>
              <a:t>femijët</a:t>
            </a:r>
            <a:r>
              <a:rPr lang="en-US" sz="1400" dirty="0" smtClean="0">
                <a:latin typeface="Times New Roman"/>
                <a:ea typeface="Calibri"/>
                <a:cs typeface="Times New Roman"/>
              </a:rPr>
              <a:t> e </a:t>
            </a:r>
            <a:r>
              <a:rPr lang="en-US" sz="1400" dirty="0" err="1" smtClean="0">
                <a:latin typeface="Times New Roman"/>
                <a:ea typeface="Calibri"/>
                <a:cs typeface="Times New Roman"/>
              </a:rPr>
              <a:t>fëmijëve</a:t>
            </a:r>
            <a:r>
              <a:rPr lang="en-US" sz="1400" dirty="0" smtClean="0">
                <a:latin typeface="Times New Roman"/>
                <a:ea typeface="Calibri"/>
                <a:cs typeface="Times New Roman"/>
              </a:rPr>
              <a:t> </a:t>
            </a:r>
            <a:r>
              <a:rPr lang="en-US" sz="1400" dirty="0" err="1" smtClean="0">
                <a:latin typeface="Times New Roman"/>
                <a:ea typeface="Calibri"/>
                <a:cs typeface="Times New Roman"/>
              </a:rPr>
              <a:t>të</a:t>
            </a:r>
            <a:r>
              <a:rPr lang="en-US" sz="1400" dirty="0" smtClean="0">
                <a:latin typeface="Times New Roman"/>
                <a:ea typeface="Calibri"/>
                <a:cs typeface="Times New Roman"/>
              </a:rPr>
              <a:t> </a:t>
            </a:r>
            <a:r>
              <a:rPr lang="en-US" sz="1400" dirty="0" err="1" smtClean="0">
                <a:latin typeface="Times New Roman"/>
                <a:ea typeface="Calibri"/>
                <a:cs typeface="Times New Roman"/>
              </a:rPr>
              <a:t>trashëgimlënësit</a:t>
            </a:r>
            <a:r>
              <a:rPr lang="en-US" sz="1400" dirty="0" smtClean="0">
                <a:latin typeface="Times New Roman"/>
                <a:ea typeface="Calibri"/>
                <a:cs typeface="Times New Roman"/>
              </a:rPr>
              <a:t> e </a:t>
            </a:r>
            <a:r>
              <a:rPr lang="en-US" sz="1400" dirty="0" err="1" smtClean="0">
                <a:latin typeface="Times New Roman"/>
                <a:ea typeface="Calibri"/>
                <a:cs typeface="Times New Roman"/>
              </a:rPr>
              <a:t>kështu</a:t>
            </a:r>
            <a:r>
              <a:rPr lang="en-US" sz="1400" dirty="0" smtClean="0">
                <a:latin typeface="Times New Roman"/>
                <a:ea typeface="Calibri"/>
                <a:cs typeface="Times New Roman"/>
              </a:rPr>
              <a:t> me </a:t>
            </a:r>
            <a:r>
              <a:rPr lang="en-US" sz="1400" dirty="0" err="1" smtClean="0">
                <a:latin typeface="Times New Roman"/>
                <a:ea typeface="Calibri"/>
                <a:cs typeface="Times New Roman"/>
              </a:rPr>
              <a:t>rradhë</a:t>
            </a:r>
            <a:r>
              <a:rPr lang="en-US" sz="1400" dirty="0" smtClean="0">
                <a:latin typeface="Times New Roman"/>
                <a:ea typeface="Calibri"/>
                <a:cs typeface="Times New Roman"/>
              </a:rPr>
              <a:t> pa </a:t>
            </a:r>
            <a:r>
              <a:rPr lang="en-US" sz="1400" dirty="0" err="1" smtClean="0">
                <a:latin typeface="Times New Roman"/>
                <a:ea typeface="Calibri"/>
                <a:cs typeface="Times New Roman"/>
              </a:rPr>
              <a:t>kufizim</a:t>
            </a:r>
            <a:r>
              <a:rPr lang="en-US" sz="1400" dirty="0" smtClean="0">
                <a:latin typeface="Times New Roman"/>
                <a:ea typeface="Calibri"/>
                <a:cs typeface="Times New Roman"/>
              </a:rPr>
              <a:t>. </a:t>
            </a:r>
            <a:r>
              <a:rPr lang="sq-AL" sz="1400" dirty="0" smtClean="0">
                <a:latin typeface="Times New Roman"/>
                <a:ea typeface="Calibri"/>
                <a:cs typeface="Times New Roman"/>
              </a:rPr>
              <a:t>Pra </a:t>
            </a:r>
            <a:r>
              <a:rPr lang="sq-AL" sz="1400" dirty="0">
                <a:latin typeface="Times New Roman"/>
                <a:ea typeface="Calibri"/>
                <a:cs typeface="Times New Roman"/>
              </a:rPr>
              <a:t>ndërsa rriti volumin e trashëgimtarë të vijës së gjakut (që përbën kufizim i të drejtës së disponimit), përjashtoi </a:t>
            </a:r>
            <a:r>
              <a:rPr lang="en-US" sz="1400" dirty="0" err="1" smtClean="0">
                <a:latin typeface="Times New Roman"/>
                <a:ea typeface="Calibri"/>
                <a:cs typeface="Times New Roman"/>
              </a:rPr>
              <a:t>si</a:t>
            </a:r>
            <a:r>
              <a:rPr lang="en-US" sz="1400" dirty="0" smtClean="0">
                <a:latin typeface="Times New Roman"/>
                <a:ea typeface="Calibri"/>
                <a:cs typeface="Times New Roman"/>
              </a:rPr>
              <a:t> </a:t>
            </a:r>
            <a:r>
              <a:rPr lang="en-US" sz="1400" dirty="0" err="1" smtClean="0">
                <a:latin typeface="Times New Roman"/>
                <a:ea typeface="Calibri"/>
                <a:cs typeface="Times New Roman"/>
              </a:rPr>
              <a:t>të</a:t>
            </a:r>
            <a:r>
              <a:rPr lang="en-US" sz="1400" dirty="0" smtClean="0">
                <a:latin typeface="Times New Roman"/>
                <a:ea typeface="Calibri"/>
                <a:cs typeface="Times New Roman"/>
              </a:rPr>
              <a:t> </a:t>
            </a:r>
            <a:r>
              <a:rPr lang="en-US" sz="1400" dirty="0" err="1" smtClean="0">
                <a:latin typeface="Times New Roman"/>
                <a:ea typeface="Calibri"/>
                <a:cs typeface="Times New Roman"/>
              </a:rPr>
              <a:t>tillë</a:t>
            </a:r>
            <a:r>
              <a:rPr lang="en-US" sz="1400" dirty="0" smtClean="0">
                <a:latin typeface="Times New Roman"/>
                <a:ea typeface="Calibri"/>
                <a:cs typeface="Times New Roman"/>
              </a:rPr>
              <a:t> </a:t>
            </a:r>
            <a:r>
              <a:rPr lang="sq-AL" sz="1400" dirty="0" smtClean="0">
                <a:latin typeface="Times New Roman"/>
                <a:ea typeface="Calibri"/>
                <a:cs typeface="Times New Roman"/>
              </a:rPr>
              <a:t>persona </a:t>
            </a:r>
            <a:r>
              <a:rPr lang="sq-AL" sz="1400" dirty="0">
                <a:latin typeface="Times New Roman"/>
                <a:ea typeface="Calibri"/>
                <a:cs typeface="Times New Roman"/>
              </a:rPr>
              <a:t>jashtë </a:t>
            </a:r>
            <a:r>
              <a:rPr lang="sq-AL" sz="1400" dirty="0" smtClean="0">
                <a:latin typeface="Times New Roman"/>
                <a:ea typeface="Calibri"/>
                <a:cs typeface="Times New Roman"/>
              </a:rPr>
              <a:t>saj</a:t>
            </a:r>
            <a:r>
              <a:rPr lang="en-US" sz="1400" dirty="0" smtClean="0">
                <a:latin typeface="Times New Roman"/>
                <a:ea typeface="Calibri"/>
                <a:cs typeface="Times New Roman"/>
              </a:rPr>
              <a:t>, </a:t>
            </a:r>
            <a:r>
              <a:rPr lang="en-US" sz="1400" dirty="0" err="1" smtClean="0">
                <a:latin typeface="Times New Roman"/>
                <a:ea typeface="Calibri"/>
                <a:cs typeface="Times New Roman"/>
              </a:rPr>
              <a:t>si</a:t>
            </a:r>
            <a:r>
              <a:rPr lang="sq-AL" sz="1400" dirty="0" smtClean="0">
                <a:latin typeface="Times New Roman"/>
                <a:ea typeface="Calibri"/>
                <a:cs typeface="Times New Roman"/>
              </a:rPr>
              <a:t>; </a:t>
            </a:r>
            <a:r>
              <a:rPr lang="sq-AL" sz="1400" dirty="0">
                <a:latin typeface="Times New Roman"/>
                <a:ea typeface="Calibri"/>
                <a:cs typeface="Times New Roman"/>
              </a:rPr>
              <a:t>bashkëshorti, personi i paaftë, dhe fëmijët e vëllezërve dhe motrave, të para-vdekur ose </a:t>
            </a:r>
            <a:r>
              <a:rPr lang="sq-AL" sz="1400" dirty="0" smtClean="0">
                <a:latin typeface="Times New Roman"/>
                <a:ea typeface="Calibri"/>
                <a:cs typeface="Times New Roman"/>
              </a:rPr>
              <a:t>jo</a:t>
            </a:r>
            <a:r>
              <a:rPr lang="en-US" sz="1400" dirty="0" smtClean="0">
                <a:latin typeface="Times New Roman"/>
                <a:ea typeface="Calibri"/>
                <a:cs typeface="Times New Roman"/>
              </a:rPr>
              <a:t>. </a:t>
            </a:r>
            <a:r>
              <a:rPr lang="en-US" sz="1400" dirty="0" err="1" smtClean="0">
                <a:latin typeface="Times New Roman"/>
                <a:ea typeface="Calibri"/>
                <a:cs typeface="Times New Roman"/>
              </a:rPr>
              <a:t>Pra</a:t>
            </a:r>
            <a:r>
              <a:rPr lang="en-US" sz="1400" dirty="0" smtClean="0">
                <a:latin typeface="Times New Roman"/>
                <a:ea typeface="Calibri"/>
                <a:cs typeface="Times New Roman"/>
              </a:rPr>
              <a:t>, </a:t>
            </a:r>
            <a:r>
              <a:rPr lang="en-US" sz="1400" dirty="0" err="1" smtClean="0">
                <a:latin typeface="Times New Roman"/>
                <a:ea typeface="Calibri"/>
                <a:cs typeface="Times New Roman"/>
              </a:rPr>
              <a:t>ndërsa</a:t>
            </a:r>
            <a:r>
              <a:rPr lang="en-US" sz="1400" dirty="0" smtClean="0">
                <a:latin typeface="Times New Roman"/>
                <a:ea typeface="Calibri"/>
                <a:cs typeface="Times New Roman"/>
              </a:rPr>
              <a:t> e </a:t>
            </a:r>
            <a:r>
              <a:rPr lang="sq-AL" sz="1400" dirty="0" smtClean="0">
                <a:latin typeface="Times New Roman"/>
                <a:ea typeface="Calibri"/>
                <a:cs typeface="Times New Roman"/>
              </a:rPr>
              <a:t>ngushtoi </a:t>
            </a:r>
            <a:r>
              <a:rPr lang="sq-AL" sz="1400" dirty="0">
                <a:latin typeface="Times New Roman"/>
                <a:ea typeface="Calibri"/>
                <a:cs typeface="Times New Roman"/>
              </a:rPr>
              <a:t>rrethin </a:t>
            </a:r>
            <a:r>
              <a:rPr lang="en-US" sz="1400" dirty="0" err="1" smtClean="0">
                <a:latin typeface="Times New Roman"/>
                <a:ea typeface="Calibri"/>
                <a:cs typeface="Times New Roman"/>
              </a:rPr>
              <a:t>trashëgimtarëve</a:t>
            </a:r>
            <a:r>
              <a:rPr lang="en-US" sz="1400" dirty="0" smtClean="0">
                <a:latin typeface="Times New Roman"/>
                <a:ea typeface="Calibri"/>
                <a:cs typeface="Times New Roman"/>
              </a:rPr>
              <a:t> </a:t>
            </a:r>
            <a:r>
              <a:rPr lang="en-US" sz="1400" dirty="0" err="1" smtClean="0">
                <a:latin typeface="Times New Roman"/>
                <a:ea typeface="Calibri"/>
                <a:cs typeface="Times New Roman"/>
              </a:rPr>
              <a:t>testamentare</a:t>
            </a:r>
            <a:r>
              <a:rPr lang="en-US" sz="1400" dirty="0" smtClean="0">
                <a:latin typeface="Times New Roman"/>
                <a:ea typeface="Calibri"/>
                <a:cs typeface="Times New Roman"/>
              </a:rPr>
              <a:t> duke </a:t>
            </a:r>
            <a:r>
              <a:rPr lang="en-US" sz="1400" dirty="0" err="1" smtClean="0">
                <a:latin typeface="Times New Roman"/>
                <a:ea typeface="Calibri"/>
                <a:cs typeface="Times New Roman"/>
              </a:rPr>
              <a:t>përjashtuar</a:t>
            </a:r>
            <a:r>
              <a:rPr lang="en-US" sz="1400" dirty="0" smtClean="0">
                <a:latin typeface="Times New Roman"/>
                <a:ea typeface="Calibri"/>
                <a:cs typeface="Times New Roman"/>
              </a:rPr>
              <a:t> </a:t>
            </a:r>
            <a:r>
              <a:rPr lang="en-US" sz="1400" dirty="0" err="1" smtClean="0">
                <a:latin typeface="Times New Roman"/>
                <a:ea typeface="Calibri"/>
                <a:cs typeface="Times New Roman"/>
              </a:rPr>
              <a:t>ato</a:t>
            </a:r>
            <a:r>
              <a:rPr lang="en-US" sz="1400" dirty="0" smtClean="0">
                <a:latin typeface="Times New Roman"/>
                <a:ea typeface="Calibri"/>
                <a:cs typeface="Times New Roman"/>
              </a:rPr>
              <a:t> </a:t>
            </a:r>
            <a:r>
              <a:rPr lang="en-US" sz="1400" dirty="0" err="1" smtClean="0">
                <a:latin typeface="Times New Roman"/>
                <a:ea typeface="Calibri"/>
                <a:cs typeface="Times New Roman"/>
              </a:rPr>
              <a:t>jasht</a:t>
            </a:r>
            <a:r>
              <a:rPr lang="en-US" sz="1400" dirty="0" smtClean="0">
                <a:latin typeface="Times New Roman"/>
                <a:ea typeface="Calibri"/>
                <a:cs typeface="Times New Roman"/>
              </a:rPr>
              <a:t> </a:t>
            </a:r>
            <a:r>
              <a:rPr lang="en-US" sz="1400" dirty="0" err="1" smtClean="0">
                <a:latin typeface="Times New Roman"/>
                <a:ea typeface="Calibri"/>
                <a:cs typeface="Times New Roman"/>
              </a:rPr>
              <a:t>linjës</a:t>
            </a:r>
            <a:r>
              <a:rPr lang="en-US" sz="1400" dirty="0" smtClean="0">
                <a:latin typeface="Times New Roman"/>
                <a:ea typeface="Calibri"/>
                <a:cs typeface="Times New Roman"/>
              </a:rPr>
              <a:t> </a:t>
            </a:r>
            <a:r>
              <a:rPr lang="en-US" sz="1400" dirty="0" err="1" smtClean="0">
                <a:latin typeface="Times New Roman"/>
                <a:ea typeface="Calibri"/>
                <a:cs typeface="Times New Roman"/>
              </a:rPr>
              <a:t>së</a:t>
            </a:r>
            <a:r>
              <a:rPr lang="en-US" sz="1400" dirty="0" smtClean="0">
                <a:latin typeface="Times New Roman"/>
                <a:ea typeface="Calibri"/>
                <a:cs typeface="Times New Roman"/>
              </a:rPr>
              <a:t> </a:t>
            </a:r>
            <a:r>
              <a:rPr lang="en-US" sz="1400" dirty="0" err="1" smtClean="0">
                <a:latin typeface="Times New Roman"/>
                <a:ea typeface="Calibri"/>
                <a:cs typeface="Times New Roman"/>
              </a:rPr>
              <a:t>gjakut</a:t>
            </a:r>
            <a:r>
              <a:rPr lang="en-US" sz="1400" dirty="0" smtClean="0">
                <a:latin typeface="Times New Roman"/>
                <a:ea typeface="Calibri"/>
                <a:cs typeface="Times New Roman"/>
              </a:rPr>
              <a:t>, </a:t>
            </a:r>
            <a:r>
              <a:rPr lang="sq-AL" sz="1400" dirty="0" smtClean="0">
                <a:latin typeface="Times New Roman"/>
                <a:ea typeface="Calibri"/>
                <a:cs typeface="Times New Roman"/>
              </a:rPr>
              <a:t>njëherësh</a:t>
            </a:r>
            <a:r>
              <a:rPr lang="en-US" sz="1400" dirty="0" smtClean="0">
                <a:latin typeface="Times New Roman"/>
                <a:ea typeface="Calibri"/>
                <a:cs typeface="Times New Roman"/>
              </a:rPr>
              <a:t> </a:t>
            </a:r>
            <a:r>
              <a:rPr lang="sq-AL" sz="1400" dirty="0" smtClean="0">
                <a:latin typeface="Times New Roman"/>
                <a:ea typeface="Calibri"/>
                <a:cs typeface="Times New Roman"/>
              </a:rPr>
              <a:t>rriti </a:t>
            </a:r>
            <a:r>
              <a:rPr lang="sq-AL" sz="1400" dirty="0">
                <a:latin typeface="Times New Roman"/>
                <a:ea typeface="Calibri"/>
                <a:cs typeface="Times New Roman"/>
              </a:rPr>
              <a:t>liberalit-etet e </a:t>
            </a:r>
            <a:r>
              <a:rPr lang="sq-AL" sz="1400" dirty="0" err="1" smtClean="0">
                <a:latin typeface="Times New Roman"/>
                <a:ea typeface="Calibri"/>
                <a:cs typeface="Times New Roman"/>
              </a:rPr>
              <a:t>disponimit</a:t>
            </a:r>
            <a:r>
              <a:rPr lang="en-US" sz="1400" dirty="0" smtClean="0">
                <a:latin typeface="Times New Roman"/>
                <a:ea typeface="Calibri"/>
                <a:cs typeface="Times New Roman"/>
              </a:rPr>
              <a:t> </a:t>
            </a:r>
            <a:r>
              <a:rPr lang="en-US" sz="1400" dirty="0" err="1" smtClean="0">
                <a:latin typeface="Times New Roman"/>
                <a:ea typeface="Calibri"/>
                <a:cs typeface="Times New Roman"/>
              </a:rPr>
              <a:t>të</a:t>
            </a:r>
            <a:r>
              <a:rPr lang="en-US" sz="1400" dirty="0" smtClean="0">
                <a:latin typeface="Times New Roman"/>
                <a:ea typeface="Calibri"/>
                <a:cs typeface="Times New Roman"/>
              </a:rPr>
              <a:t> </a:t>
            </a:r>
            <a:r>
              <a:rPr lang="en-US" sz="1400" dirty="0" err="1" smtClean="0">
                <a:latin typeface="Times New Roman"/>
                <a:ea typeface="Calibri"/>
                <a:cs typeface="Times New Roman"/>
              </a:rPr>
              <a:t>pasurisë</a:t>
            </a:r>
            <a:r>
              <a:rPr lang="en-US" sz="1400" dirty="0" smtClean="0">
                <a:latin typeface="Times New Roman"/>
                <a:ea typeface="Calibri"/>
                <a:cs typeface="Times New Roman"/>
              </a:rPr>
              <a:t>, me </a:t>
            </a:r>
            <a:r>
              <a:rPr lang="en-US" sz="1400" dirty="0" err="1" smtClean="0">
                <a:latin typeface="Times New Roman"/>
                <a:ea typeface="Calibri"/>
                <a:cs typeface="Times New Roman"/>
              </a:rPr>
              <a:t>trashëgimtarë</a:t>
            </a:r>
            <a:r>
              <a:rPr lang="en-US" sz="1400" dirty="0" smtClean="0">
                <a:latin typeface="Times New Roman"/>
                <a:ea typeface="Calibri"/>
                <a:cs typeface="Times New Roman"/>
              </a:rPr>
              <a:t> </a:t>
            </a:r>
            <a:r>
              <a:rPr lang="en-US" sz="1400" dirty="0" err="1" smtClean="0">
                <a:latin typeface="Times New Roman"/>
                <a:ea typeface="Calibri"/>
                <a:cs typeface="Times New Roman"/>
              </a:rPr>
              <a:t>brënda</a:t>
            </a:r>
            <a:r>
              <a:rPr lang="en-US" sz="1400" dirty="0" smtClean="0">
                <a:latin typeface="Times New Roman"/>
                <a:ea typeface="Calibri"/>
                <a:cs typeface="Times New Roman"/>
              </a:rPr>
              <a:t> </a:t>
            </a:r>
            <a:r>
              <a:rPr lang="en-US" sz="1400" dirty="0" err="1" smtClean="0">
                <a:latin typeface="Times New Roman"/>
                <a:ea typeface="Calibri"/>
                <a:cs typeface="Times New Roman"/>
              </a:rPr>
              <a:t>kësaj</a:t>
            </a:r>
            <a:r>
              <a:rPr lang="en-US" sz="1400" dirty="0" smtClean="0">
                <a:latin typeface="Times New Roman"/>
                <a:ea typeface="Calibri"/>
                <a:cs typeface="Times New Roman"/>
              </a:rPr>
              <a:t> </a:t>
            </a:r>
            <a:r>
              <a:rPr lang="en-US" sz="1400" dirty="0" err="1" smtClean="0">
                <a:latin typeface="Times New Roman"/>
                <a:ea typeface="Calibri"/>
                <a:cs typeface="Times New Roman"/>
              </a:rPr>
              <a:t>linje</a:t>
            </a:r>
            <a:r>
              <a:rPr lang="sq-AL" sz="1400" dirty="0" smtClean="0">
                <a:latin typeface="Times New Roman"/>
                <a:ea typeface="Calibri"/>
                <a:cs typeface="Times New Roman"/>
              </a:rPr>
              <a:t>. </a:t>
            </a:r>
            <a:r>
              <a:rPr lang="en-US" sz="1400" dirty="0">
                <a:latin typeface="Times New Roman"/>
                <a:ea typeface="Calibri"/>
                <a:cs typeface="Times New Roman"/>
              </a:rPr>
              <a:t> </a:t>
            </a:r>
            <a:r>
              <a:rPr lang="sq-AL" sz="1400" dirty="0" smtClean="0">
                <a:latin typeface="Times New Roman"/>
                <a:ea typeface="Calibri"/>
                <a:cs typeface="Times New Roman"/>
              </a:rPr>
              <a:t>Por </a:t>
            </a:r>
            <a:r>
              <a:rPr lang="en-US" sz="1400" dirty="0" smtClean="0">
                <a:latin typeface="Times New Roman"/>
                <a:ea typeface="Calibri"/>
                <a:cs typeface="Times New Roman"/>
              </a:rPr>
              <a:t>KC </a:t>
            </a:r>
            <a:r>
              <a:rPr lang="sq-AL" sz="1400" dirty="0" smtClean="0">
                <a:latin typeface="Times New Roman"/>
                <a:ea typeface="Calibri"/>
                <a:cs typeface="Times New Roman"/>
              </a:rPr>
              <a:t>la </a:t>
            </a:r>
            <a:r>
              <a:rPr lang="sq-AL" sz="1400" dirty="0">
                <a:latin typeface="Times New Roman"/>
                <a:ea typeface="Calibri"/>
                <a:cs typeface="Times New Roman"/>
              </a:rPr>
              <a:t>pa ndryshuar </a:t>
            </a:r>
            <a:r>
              <a:rPr lang="sq-AL" sz="1400" dirty="0" smtClean="0">
                <a:latin typeface="Times New Roman"/>
                <a:ea typeface="Calibri"/>
                <a:cs typeface="Times New Roman"/>
              </a:rPr>
              <a:t>neni</a:t>
            </a:r>
            <a:r>
              <a:rPr lang="en-US" sz="1400" dirty="0" smtClean="0">
                <a:latin typeface="Times New Roman"/>
                <a:ea typeface="Calibri"/>
                <a:cs typeface="Times New Roman"/>
              </a:rPr>
              <a:t>n</a:t>
            </a:r>
            <a:r>
              <a:rPr lang="sq-AL" sz="1400" dirty="0" smtClean="0">
                <a:latin typeface="Times New Roman"/>
                <a:ea typeface="Calibri"/>
                <a:cs typeface="Times New Roman"/>
              </a:rPr>
              <a:t> </a:t>
            </a:r>
            <a:r>
              <a:rPr lang="sq-AL" sz="1400" dirty="0">
                <a:latin typeface="Times New Roman"/>
                <a:ea typeface="Calibri"/>
                <a:cs typeface="Times New Roman"/>
              </a:rPr>
              <a:t>379 </a:t>
            </a:r>
            <a:r>
              <a:rPr lang="sq-AL" sz="1400" dirty="0" smtClean="0">
                <a:latin typeface="Times New Roman"/>
                <a:ea typeface="Calibri"/>
                <a:cs typeface="Times New Roman"/>
              </a:rPr>
              <a:t>me </a:t>
            </a:r>
            <a:r>
              <a:rPr lang="sq-AL" sz="1400" dirty="0">
                <a:latin typeface="Times New Roman"/>
                <a:ea typeface="Calibri"/>
                <a:cs typeface="Times New Roman"/>
              </a:rPr>
              <a:t>teksti</a:t>
            </a:r>
            <a:r>
              <a:rPr lang="en-US" sz="1400" dirty="0">
                <a:latin typeface="Times New Roman"/>
                <a:ea typeface="Calibri"/>
                <a:cs typeface="Times New Roman"/>
              </a:rPr>
              <a:t>n</a:t>
            </a:r>
            <a:r>
              <a:rPr lang="sq-AL" sz="1400" dirty="0">
                <a:latin typeface="Times New Roman"/>
                <a:ea typeface="Calibri"/>
                <a:cs typeface="Times New Roman"/>
              </a:rPr>
              <a:t> </a:t>
            </a:r>
            <a:r>
              <a:rPr lang="en-US" sz="1400" dirty="0" smtClean="0">
                <a:latin typeface="Times New Roman"/>
                <a:ea typeface="Calibri"/>
                <a:cs typeface="Times New Roman"/>
              </a:rPr>
              <a:t>e </a:t>
            </a:r>
            <a:r>
              <a:rPr lang="en-US" sz="1400" dirty="0" err="1" smtClean="0">
                <a:latin typeface="Times New Roman"/>
                <a:ea typeface="Calibri"/>
                <a:cs typeface="Times New Roman"/>
              </a:rPr>
              <a:t>këtij</a:t>
            </a:r>
            <a:r>
              <a:rPr lang="en-US" sz="1400" dirty="0" smtClean="0">
                <a:latin typeface="Times New Roman"/>
                <a:ea typeface="Calibri"/>
                <a:cs typeface="Times New Roman"/>
              </a:rPr>
              <a:t> </a:t>
            </a:r>
            <a:r>
              <a:rPr lang="en-US" sz="1400" dirty="0" err="1" smtClean="0">
                <a:latin typeface="Times New Roman"/>
                <a:ea typeface="Calibri"/>
                <a:cs typeface="Times New Roman"/>
              </a:rPr>
              <a:t>rregulli</a:t>
            </a:r>
            <a:r>
              <a:rPr lang="en-US" sz="1400" dirty="0" smtClean="0">
                <a:latin typeface="Times New Roman"/>
                <a:ea typeface="Calibri"/>
                <a:cs typeface="Times New Roman"/>
              </a:rPr>
              <a:t> </a:t>
            </a:r>
            <a:r>
              <a:rPr lang="en-US" sz="1400" dirty="0" err="1" smtClean="0">
                <a:latin typeface="Times New Roman"/>
                <a:ea typeface="Calibri"/>
                <a:cs typeface="Times New Roman"/>
              </a:rPr>
              <a:t>në</a:t>
            </a:r>
            <a:r>
              <a:rPr lang="en-US" sz="1400" dirty="0" smtClean="0">
                <a:latin typeface="Times New Roman"/>
                <a:ea typeface="Calibri"/>
                <a:cs typeface="Times New Roman"/>
              </a:rPr>
              <a:t> </a:t>
            </a:r>
            <a:r>
              <a:rPr lang="sq-AL" sz="1400" dirty="0" smtClean="0">
                <a:latin typeface="Times New Roman"/>
                <a:ea typeface="Calibri"/>
                <a:cs typeface="Times New Roman"/>
              </a:rPr>
              <a:t>dy </a:t>
            </a:r>
            <a:r>
              <a:rPr lang="sq-AL" sz="1400" dirty="0">
                <a:latin typeface="Times New Roman"/>
                <a:ea typeface="Calibri"/>
                <a:cs typeface="Times New Roman"/>
              </a:rPr>
              <a:t>ligjet e </a:t>
            </a:r>
            <a:r>
              <a:rPr lang="sq-AL" sz="1400" dirty="0" smtClean="0">
                <a:latin typeface="Times New Roman"/>
                <a:ea typeface="Calibri"/>
                <a:cs typeface="Times New Roman"/>
              </a:rPr>
              <a:t>cituar</a:t>
            </a:r>
            <a:r>
              <a:rPr lang="en-US" sz="1400" dirty="0" smtClean="0">
                <a:latin typeface="Times New Roman"/>
                <a:ea typeface="Calibri"/>
                <a:cs typeface="Times New Roman"/>
              </a:rPr>
              <a:t>a</a:t>
            </a:r>
            <a:r>
              <a:rPr lang="sq-AL" sz="1400" dirty="0" smtClean="0">
                <a:latin typeface="Times New Roman"/>
                <a:ea typeface="Calibri"/>
                <a:cs typeface="Times New Roman"/>
              </a:rPr>
              <a:t>, një </a:t>
            </a:r>
            <a:r>
              <a:rPr lang="sq-AL" sz="1400" dirty="0" err="1">
                <a:latin typeface="Times New Roman"/>
                <a:ea typeface="Calibri"/>
                <a:cs typeface="Times New Roman"/>
              </a:rPr>
              <a:t>miskim</a:t>
            </a:r>
            <a:r>
              <a:rPr lang="sq-AL" sz="1400" dirty="0">
                <a:latin typeface="Times New Roman"/>
                <a:ea typeface="Calibri"/>
                <a:cs typeface="Times New Roman"/>
              </a:rPr>
              <a:t> ndërmjet të drejtës latine dhe asaj lindore në trashëgiminë testamentare</a:t>
            </a:r>
            <a:r>
              <a:rPr lang="sq-AL" sz="1400" dirty="0" smtClean="0">
                <a:latin typeface="Times New Roman"/>
                <a:ea typeface="Calibri"/>
                <a:cs typeface="Times New Roman"/>
              </a:rPr>
              <a:t>.</a:t>
            </a:r>
            <a:endParaRPr lang="en-US" sz="1400" dirty="0" smtClean="0">
              <a:latin typeface="Times New Roman"/>
              <a:ea typeface="Calibri"/>
              <a:cs typeface="Times New Roman"/>
            </a:endParaRPr>
          </a:p>
          <a:p>
            <a:pPr marL="0" marR="0" indent="247650" algn="just">
              <a:lnSpc>
                <a:spcPct val="115000"/>
              </a:lnSpc>
              <a:spcBef>
                <a:spcPts val="0"/>
              </a:spcBef>
              <a:spcAft>
                <a:spcPts val="0"/>
              </a:spcAft>
            </a:pPr>
            <a:endParaRPr lang="sq-AL" sz="1100" dirty="0">
              <a:latin typeface="Calibri"/>
              <a:ea typeface="Calibri"/>
              <a:cs typeface="Times New Roman"/>
            </a:endParaRPr>
          </a:p>
          <a:p>
            <a:pPr marL="0" marR="0" indent="247650" algn="just">
              <a:lnSpc>
                <a:spcPct val="115000"/>
              </a:lnSpc>
              <a:spcBef>
                <a:spcPts val="0"/>
              </a:spcBef>
              <a:spcAft>
                <a:spcPts val="0"/>
              </a:spcAft>
            </a:pPr>
            <a:r>
              <a:rPr lang="sq-AL" sz="1400" dirty="0">
                <a:latin typeface="Times New Roman"/>
                <a:ea typeface="Calibri"/>
                <a:cs typeface="Times New Roman"/>
              </a:rPr>
              <a:t> Rregulli i nenit 374 është normë parimore universale, si e tillë ajo shërben si kriter objektiv i klasifikimit të trashëgimtarëve dhe jo subjektiv. </a:t>
            </a:r>
            <a:r>
              <a:rPr lang="en-US" sz="1400" dirty="0" smtClean="0">
                <a:latin typeface="Times New Roman"/>
                <a:ea typeface="Calibri"/>
                <a:cs typeface="Times New Roman"/>
              </a:rPr>
              <a:t>I </a:t>
            </a:r>
            <a:r>
              <a:rPr lang="en-US" sz="1400" dirty="0" err="1" smtClean="0">
                <a:latin typeface="Times New Roman"/>
                <a:ea typeface="Calibri"/>
                <a:cs typeface="Times New Roman"/>
              </a:rPr>
              <a:t>zoti</a:t>
            </a:r>
            <a:r>
              <a:rPr lang="en-US" sz="1400" dirty="0" smtClean="0">
                <a:latin typeface="Times New Roman"/>
                <a:ea typeface="Calibri"/>
                <a:cs typeface="Times New Roman"/>
              </a:rPr>
              <a:t> </a:t>
            </a:r>
            <a:r>
              <a:rPr lang="en-US" sz="1400" u="sng" dirty="0" err="1" smtClean="0">
                <a:latin typeface="Times New Roman"/>
                <a:ea typeface="Calibri"/>
                <a:cs typeface="Times New Roman"/>
              </a:rPr>
              <a:t>ose</a:t>
            </a:r>
            <a:r>
              <a:rPr lang="en-US" sz="1400" u="sng" dirty="0" smtClean="0">
                <a:latin typeface="Times New Roman"/>
                <a:ea typeface="Calibri"/>
                <a:cs typeface="Times New Roman"/>
              </a:rPr>
              <a:t> </a:t>
            </a:r>
            <a:r>
              <a:rPr lang="en-US" sz="1400" u="sng" dirty="0" err="1" smtClean="0">
                <a:latin typeface="Times New Roman"/>
                <a:ea typeface="Calibri"/>
                <a:cs typeface="Times New Roman"/>
              </a:rPr>
              <a:t>i</a:t>
            </a:r>
            <a:r>
              <a:rPr lang="sq-AL" sz="1400" u="sng" dirty="0" smtClean="0">
                <a:latin typeface="Times New Roman"/>
                <a:ea typeface="Calibri"/>
                <a:cs typeface="Times New Roman"/>
              </a:rPr>
              <a:t> </a:t>
            </a:r>
            <a:r>
              <a:rPr lang="sq-AL" sz="1400" u="sng" dirty="0">
                <a:latin typeface="Times New Roman"/>
                <a:ea typeface="Calibri"/>
                <a:cs typeface="Times New Roman"/>
              </a:rPr>
              <a:t>pazotë </a:t>
            </a:r>
            <a:r>
              <a:rPr lang="sq-AL" sz="1400" dirty="0">
                <a:latin typeface="Times New Roman"/>
                <a:ea typeface="Calibri"/>
                <a:cs typeface="Times New Roman"/>
              </a:rPr>
              <a:t>për të trashëguar me testament, konsiderohet </a:t>
            </a:r>
            <a:r>
              <a:rPr lang="sq-AL" sz="1400" dirty="0" smtClean="0">
                <a:latin typeface="Times New Roman"/>
                <a:ea typeface="Calibri"/>
                <a:cs typeface="Times New Roman"/>
              </a:rPr>
              <a:t>trashëgimtari </a:t>
            </a:r>
            <a:r>
              <a:rPr lang="sq-AL" sz="1400" dirty="0">
                <a:latin typeface="Times New Roman"/>
                <a:ea typeface="Calibri"/>
                <a:cs typeface="Times New Roman"/>
              </a:rPr>
              <a:t>ligjore i padenjë, </a:t>
            </a:r>
            <a:r>
              <a:rPr lang="en-US" sz="1400" dirty="0" err="1" smtClean="0">
                <a:latin typeface="Times New Roman"/>
                <a:ea typeface="Calibri"/>
                <a:cs typeface="Times New Roman"/>
              </a:rPr>
              <a:t>ai</a:t>
            </a:r>
            <a:r>
              <a:rPr lang="en-US" sz="1400" dirty="0" smtClean="0">
                <a:latin typeface="Times New Roman"/>
                <a:ea typeface="Calibri"/>
                <a:cs typeface="Times New Roman"/>
              </a:rPr>
              <a:t> </a:t>
            </a:r>
            <a:r>
              <a:rPr lang="en-US" sz="1400" dirty="0" err="1" smtClean="0">
                <a:latin typeface="Times New Roman"/>
                <a:ea typeface="Calibri"/>
                <a:cs typeface="Times New Roman"/>
              </a:rPr>
              <a:t>që</a:t>
            </a:r>
            <a:r>
              <a:rPr lang="en-US" sz="1400" dirty="0" smtClean="0">
                <a:latin typeface="Times New Roman"/>
                <a:ea typeface="Calibri"/>
                <a:cs typeface="Times New Roman"/>
              </a:rPr>
              <a:t> </a:t>
            </a:r>
            <a:r>
              <a:rPr lang="sq-AL" sz="1400" dirty="0" smtClean="0">
                <a:latin typeface="Times New Roman"/>
                <a:ea typeface="Calibri"/>
                <a:cs typeface="Times New Roman"/>
              </a:rPr>
              <a:t>ka </a:t>
            </a:r>
            <a:r>
              <a:rPr lang="sq-AL" sz="1400" dirty="0">
                <a:latin typeface="Times New Roman"/>
                <a:ea typeface="Calibri"/>
                <a:cs typeface="Times New Roman"/>
              </a:rPr>
              <a:t>hequr </a:t>
            </a:r>
            <a:r>
              <a:rPr lang="sq-AL" sz="1400" dirty="0" smtClean="0">
                <a:latin typeface="Times New Roman"/>
                <a:ea typeface="Calibri"/>
                <a:cs typeface="Times New Roman"/>
              </a:rPr>
              <a:t>dorë</a:t>
            </a:r>
            <a:r>
              <a:rPr lang="en-US" sz="1400" dirty="0" smtClean="0">
                <a:latin typeface="Times New Roman"/>
                <a:ea typeface="Calibri"/>
                <a:cs typeface="Times New Roman"/>
              </a:rPr>
              <a:t> </a:t>
            </a:r>
            <a:r>
              <a:rPr lang="en-US" sz="1400" dirty="0" err="1" smtClean="0">
                <a:latin typeface="Times New Roman"/>
                <a:ea typeface="Calibri"/>
                <a:cs typeface="Times New Roman"/>
              </a:rPr>
              <a:t>nga</a:t>
            </a:r>
            <a:r>
              <a:rPr lang="en-US" sz="1400" dirty="0" smtClean="0">
                <a:latin typeface="Times New Roman"/>
                <a:ea typeface="Calibri"/>
                <a:cs typeface="Times New Roman"/>
              </a:rPr>
              <a:t> </a:t>
            </a:r>
            <a:r>
              <a:rPr lang="en-US" sz="1400" dirty="0" err="1" smtClean="0">
                <a:latin typeface="Times New Roman"/>
                <a:ea typeface="Calibri"/>
                <a:cs typeface="Times New Roman"/>
              </a:rPr>
              <a:t>trashëgimia</a:t>
            </a:r>
            <a:r>
              <a:rPr lang="sq-AL" sz="1400" dirty="0" smtClean="0">
                <a:latin typeface="Times New Roman"/>
                <a:ea typeface="Calibri"/>
                <a:cs typeface="Times New Roman"/>
              </a:rPr>
              <a:t>, </a:t>
            </a:r>
            <a:r>
              <a:rPr lang="sq-AL" sz="1400" dirty="0">
                <a:latin typeface="Times New Roman"/>
                <a:ea typeface="Calibri"/>
                <a:cs typeface="Times New Roman"/>
              </a:rPr>
              <a:t>i paslindur ose i para vdekur, që përbën dhe kuptimin real e logjik të kësaj norme, njëherësh dhe dallimin esencial të trashëgimisë testamentare me atë ligjore, mbi institutin e zotësisë për të trashëguar me testament. </a:t>
            </a:r>
            <a:endParaRPr lang="sq-AL" sz="1200" dirty="0">
              <a:latin typeface="Calibri"/>
              <a:ea typeface="Calibri"/>
              <a:cs typeface="Times New Roman"/>
            </a:endParaRPr>
          </a:p>
          <a:p>
            <a:pPr marL="0" marR="0" indent="247650" algn="just">
              <a:lnSpc>
                <a:spcPct val="115000"/>
              </a:lnSpc>
              <a:spcBef>
                <a:spcPts val="0"/>
              </a:spcBef>
              <a:spcAft>
                <a:spcPts val="0"/>
              </a:spcAft>
            </a:pPr>
            <a:r>
              <a:rPr lang="sq-AL" sz="1400" dirty="0">
                <a:latin typeface="Times New Roman"/>
                <a:ea typeface="Calibri"/>
                <a:cs typeface="Times New Roman"/>
              </a:rPr>
              <a:t>Rregulli i nenit 377 nga sa do të rrotullohemi, është normë me karakter të posaçëm urdhërues. Ai përcakton me nominim </a:t>
            </a:r>
            <a:r>
              <a:rPr lang="sq-AL" sz="1400" dirty="0" smtClean="0">
                <a:latin typeface="Times New Roman"/>
                <a:ea typeface="Calibri"/>
                <a:cs typeface="Times New Roman"/>
              </a:rPr>
              <a:t>se </a:t>
            </a:r>
            <a:r>
              <a:rPr lang="sq-AL" sz="1400" dirty="0" err="1" smtClean="0">
                <a:latin typeface="Times New Roman"/>
                <a:ea typeface="Calibri"/>
                <a:cs typeface="Times New Roman"/>
              </a:rPr>
              <a:t>cil</a:t>
            </a:r>
            <a:r>
              <a:rPr lang="en-US" sz="1400" dirty="0" smtClean="0">
                <a:latin typeface="Times New Roman"/>
                <a:ea typeface="Calibri"/>
                <a:cs typeface="Times New Roman"/>
              </a:rPr>
              <a:t>ë</a:t>
            </a:r>
            <a:r>
              <a:rPr lang="sq-AL" sz="1400" dirty="0" smtClean="0">
                <a:latin typeface="Times New Roman"/>
                <a:ea typeface="Calibri"/>
                <a:cs typeface="Times New Roman"/>
              </a:rPr>
              <a:t>t </a:t>
            </a:r>
            <a:r>
              <a:rPr lang="sq-AL" sz="1400" dirty="0">
                <a:latin typeface="Times New Roman"/>
                <a:ea typeface="Calibri"/>
                <a:cs typeface="Times New Roman"/>
              </a:rPr>
              <a:t>prej trashëgimtarëve duhet të përzgjedhë testatori në disponimet testamentare.</a:t>
            </a:r>
            <a:r>
              <a:rPr lang="en-US" sz="1400" b="1" dirty="0" smtClean="0">
                <a:latin typeface="Times New Roman" pitchFamily="18" charset="0"/>
                <a:cs typeface="Times New Roman" pitchFamily="18" charset="0"/>
              </a:rPr>
              <a:t>         </a:t>
            </a:r>
            <a:endParaRPr lang="sq-AL" sz="2000" dirty="0"/>
          </a:p>
          <a:p>
            <a:pPr marL="0" indent="0">
              <a:buNone/>
            </a:pPr>
            <a:endParaRPr lang="sq-AL" dirty="0"/>
          </a:p>
        </p:txBody>
      </p:sp>
      <p:sp>
        <p:nvSpPr>
          <p:cNvPr id="4" name="Title 3"/>
          <p:cNvSpPr>
            <a:spLocks noGrp="1"/>
          </p:cNvSpPr>
          <p:nvPr>
            <p:ph type="title"/>
          </p:nvPr>
        </p:nvSpPr>
        <p:spPr/>
        <p:txBody>
          <a:bodyPr/>
          <a:lstStyle/>
          <a:p>
            <a:endParaRPr lang="sq-AL"/>
          </a:p>
        </p:txBody>
      </p:sp>
    </p:spTree>
    <p:extLst>
      <p:ext uri="{BB962C8B-B14F-4D97-AF65-F5344CB8AC3E}">
        <p14:creationId xmlns:p14="http://schemas.microsoft.com/office/powerpoint/2010/main" val="5828843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906</TotalTime>
  <Words>3505</Words>
  <Application>Microsoft Office PowerPoint</Application>
  <PresentationFormat>On-screen Show (4:3)</PresentationFormat>
  <Paragraphs>132</Paragraphs>
  <Slides>20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Calibri</vt:lpstr>
      <vt:lpstr>Cambria</vt:lpstr>
      <vt:lpstr>Times New Roman</vt:lpstr>
      <vt:lpstr>Wingdings</vt:lpstr>
      <vt:lpstr>Wingdings 2</vt:lpstr>
      <vt:lpstr>Oriel</vt:lpstr>
      <vt:lpstr> diskutimet qe do te ngrihen sipas axhendës së miratuar           - "Rrethi i trashëgimtarëve të domosdoshëm testamentarë",  praktika ligjore dhe qëndrimet ndryshe  neni 361, 374, 377 dhe 384 të KC.  </vt:lpstr>
      <vt:lpstr>  Zbatimi i nenit 377 të KC  (rrethi i trashëgimtarëve testamentar)  në kendvështrimin e disa vendimeve të GJL.  </vt:lpstr>
      <vt:lpstr>Çështje për diskutim  </vt:lpstr>
      <vt:lpstr>PowerPoint Presentation</vt:lpstr>
      <vt:lpstr> * Legjislacioni Shqiptar para KC 1994</vt:lpstr>
      <vt:lpstr>Argument pse nenet 374 dhe 377 duhet të lexohen sipas tekstit.</vt:lpstr>
      <vt:lpstr>Argumentet.  Nga KC në fuqi evidentohen tre risi mjaft të rëndësishme që kanë vlerë për çështjen objekt diskutimi mbi institutin e zotësi për të trashëguar me testament.  </vt:lpstr>
      <vt:lpstr> "Rrethi i trashëgimtarëve të domosdoshëm testamentarë"  praktika ligjore dhe qëndrimet ndryshe  neni 374, 377 dhe 384 të KC</vt:lpstr>
      <vt:lpstr>PowerPoint Presentation</vt:lpstr>
      <vt:lpstr>                        Çështje për diskutim. </vt:lpstr>
      <vt:lpstr>PowerPoint Presentation</vt:lpstr>
      <vt:lpstr>     TEMA NR.2  </vt:lpstr>
      <vt:lpstr>Historiku i këtij instituti  në vendin tonë.  </vt:lpstr>
      <vt:lpstr>PowerPoint Presentation</vt:lpstr>
      <vt:lpstr>Çështjet e shtruara për diskutim</vt:lpstr>
      <vt:lpstr>PowerPoint Presentation</vt:lpstr>
      <vt:lpstr>nga kërkesa për inventarizim e deri tek ankimi në gjykatë aktet që mund të përballemi në këtë procedure janë;   </vt:lpstr>
      <vt:lpstr>B- Emërimi nga noteri i Kujdestarit të trashëgimisë, nenet 344 deri 347 të KC</vt:lpstr>
      <vt:lpstr>2. Natyra e aktit të emërimit, revokimi, publikimi, kriteret dhe afati. Diskutim përbën lloj apo natyra i aktit të emërimit të kujdestarit nga noteri, ligji hesht? </vt:lpstr>
      <vt:lpstr>3. Kompetencat e administratorit, kontrolli ndaj tij.                  4. Ankimi ndaj vendimit të noterit për emërimin e Kujdestarit apo keq administrimi.  </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Masat për sigurimin e pasurisë trashëgimore para se tu shpërndahet trashëgimtarëve ligjor apo testamentarë.  Roli e funksioni i gjykatës.  Praktika gjyqësore.  </dc:title>
  <dc:creator>Planet</dc:creator>
  <cp:lastModifiedBy>Planet</cp:lastModifiedBy>
  <cp:revision>139</cp:revision>
  <dcterms:created xsi:type="dcterms:W3CDTF">2022-11-15T14:54:52Z</dcterms:created>
  <dcterms:modified xsi:type="dcterms:W3CDTF">2024-03-18T15:19:49Z</dcterms:modified>
</cp:coreProperties>
</file>