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Lst>
  <p:sldIdLst>
    <p:sldId id="284" r:id="rId2"/>
    <p:sldId id="302" r:id="rId3"/>
    <p:sldId id="387" r:id="rId4"/>
    <p:sldId id="367" r:id="rId5"/>
    <p:sldId id="379" r:id="rId6"/>
    <p:sldId id="378" r:id="rId7"/>
    <p:sldId id="377" r:id="rId8"/>
    <p:sldId id="376" r:id="rId9"/>
    <p:sldId id="375" r:id="rId10"/>
    <p:sldId id="374" r:id="rId11"/>
    <p:sldId id="373" r:id="rId12"/>
    <p:sldId id="372" r:id="rId13"/>
    <p:sldId id="371" r:id="rId14"/>
    <p:sldId id="370" r:id="rId15"/>
    <p:sldId id="369" r:id="rId16"/>
    <p:sldId id="368" r:id="rId17"/>
    <p:sldId id="366" r:id="rId18"/>
    <p:sldId id="380" r:id="rId19"/>
    <p:sldId id="381" r:id="rId20"/>
    <p:sldId id="386" r:id="rId21"/>
    <p:sldId id="385" r:id="rId22"/>
    <p:sldId id="384" r:id="rId23"/>
    <p:sldId id="383" r:id="rId24"/>
    <p:sldId id="382" r:id="rId25"/>
    <p:sldId id="388" r:id="rId26"/>
    <p:sldId id="392" r:id="rId27"/>
    <p:sldId id="389" r:id="rId28"/>
    <p:sldId id="391" r:id="rId29"/>
    <p:sldId id="393" r:id="rId30"/>
    <p:sldId id="390" r:id="rId31"/>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79" autoAdjust="0"/>
    <p:restoredTop sz="94291" autoAdjust="0"/>
  </p:normalViewPr>
  <p:slideViewPr>
    <p:cSldViewPr snapToGrid="0">
      <p:cViewPr varScale="1">
        <p:scale>
          <a:sx n="63" d="100"/>
          <a:sy n="63" d="100"/>
        </p:scale>
        <p:origin x="102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8768C517-CD87-4811-8EB5-A539C40A2079}" type="datetimeFigureOut">
              <a:rPr lang="sq-AL" smtClean="0"/>
              <a:t>29.10.2023</a:t>
            </a:fld>
            <a:endParaRPr lang="sq-AL"/>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sq-AL"/>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51281CB8-5E39-4850-A137-1C7100992799}" type="slidenum">
              <a:rPr lang="sq-AL" smtClean="0"/>
              <a:t>‹#›</a:t>
            </a:fld>
            <a:endParaRPr lang="sq-AL"/>
          </a:p>
        </p:txBody>
      </p:sp>
    </p:spTree>
    <p:extLst>
      <p:ext uri="{BB962C8B-B14F-4D97-AF65-F5344CB8AC3E}">
        <p14:creationId xmlns:p14="http://schemas.microsoft.com/office/powerpoint/2010/main" val="2029843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68C517-CD87-4811-8EB5-A539C40A2079}" type="datetimeFigureOut">
              <a:rPr lang="sq-AL" smtClean="0"/>
              <a:t>29.10.2023</a:t>
            </a:fld>
            <a:endParaRPr lang="sq-AL"/>
          </a:p>
        </p:txBody>
      </p:sp>
      <p:sp>
        <p:nvSpPr>
          <p:cNvPr id="6" name="Footer Placeholder 5"/>
          <p:cNvSpPr>
            <a:spLocks noGrp="1"/>
          </p:cNvSpPr>
          <p:nvPr>
            <p:ph type="ftr" sz="quarter" idx="11"/>
          </p:nvPr>
        </p:nvSpPr>
        <p:spPr/>
        <p:txBody>
          <a:bodyPr/>
          <a:lstStyle/>
          <a:p>
            <a:endParaRPr lang="sq-AL"/>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1281CB8-5E39-4850-A137-1C7100992799}" type="slidenum">
              <a:rPr lang="sq-AL" smtClean="0"/>
              <a:t>‹#›</a:t>
            </a:fld>
            <a:endParaRPr lang="sq-AL"/>
          </a:p>
        </p:txBody>
      </p:sp>
    </p:spTree>
    <p:extLst>
      <p:ext uri="{BB962C8B-B14F-4D97-AF65-F5344CB8AC3E}">
        <p14:creationId xmlns:p14="http://schemas.microsoft.com/office/powerpoint/2010/main" val="774231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768C517-CD87-4811-8EB5-A539C40A2079}" type="datetimeFigureOut">
              <a:rPr lang="sq-AL" smtClean="0"/>
              <a:t>29.10.2023</a:t>
            </a:fld>
            <a:endParaRPr lang="sq-AL"/>
          </a:p>
        </p:txBody>
      </p:sp>
      <p:sp>
        <p:nvSpPr>
          <p:cNvPr id="5" name="Footer Placeholder 4"/>
          <p:cNvSpPr>
            <a:spLocks noGrp="1"/>
          </p:cNvSpPr>
          <p:nvPr>
            <p:ph type="ftr" sz="quarter" idx="11"/>
          </p:nvPr>
        </p:nvSpPr>
        <p:spPr/>
        <p:txBody>
          <a:bodyPr/>
          <a:lstStyle/>
          <a:p>
            <a:endParaRPr lang="sq-AL"/>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1281CB8-5E39-4850-A137-1C7100992799}" type="slidenum">
              <a:rPr lang="sq-AL" smtClean="0"/>
              <a:t>‹#›</a:t>
            </a:fld>
            <a:endParaRPr lang="sq-AL"/>
          </a:p>
        </p:txBody>
      </p:sp>
    </p:spTree>
    <p:extLst>
      <p:ext uri="{BB962C8B-B14F-4D97-AF65-F5344CB8AC3E}">
        <p14:creationId xmlns:p14="http://schemas.microsoft.com/office/powerpoint/2010/main" val="23866736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768C517-CD87-4811-8EB5-A539C40A2079}" type="datetimeFigureOut">
              <a:rPr lang="sq-AL" smtClean="0"/>
              <a:t>29.10.2023</a:t>
            </a:fld>
            <a:endParaRPr lang="sq-AL"/>
          </a:p>
        </p:txBody>
      </p:sp>
      <p:sp>
        <p:nvSpPr>
          <p:cNvPr id="5" name="Footer Placeholder 4"/>
          <p:cNvSpPr>
            <a:spLocks noGrp="1"/>
          </p:cNvSpPr>
          <p:nvPr>
            <p:ph type="ftr" sz="quarter" idx="11"/>
          </p:nvPr>
        </p:nvSpPr>
        <p:spPr/>
        <p:txBody>
          <a:bodyPr/>
          <a:lstStyle/>
          <a:p>
            <a:endParaRPr lang="sq-AL"/>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1281CB8-5E39-4850-A137-1C7100992799}" type="slidenum">
              <a:rPr lang="sq-AL" smtClean="0"/>
              <a:t>‹#›</a:t>
            </a:fld>
            <a:endParaRPr lang="sq-AL"/>
          </a:p>
        </p:txBody>
      </p:sp>
    </p:spTree>
    <p:extLst>
      <p:ext uri="{BB962C8B-B14F-4D97-AF65-F5344CB8AC3E}">
        <p14:creationId xmlns:p14="http://schemas.microsoft.com/office/powerpoint/2010/main" val="13954795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68C517-CD87-4811-8EB5-A539C40A2079}" type="datetimeFigureOut">
              <a:rPr lang="sq-AL" smtClean="0"/>
              <a:t>29.10.2023</a:t>
            </a:fld>
            <a:endParaRPr lang="sq-AL"/>
          </a:p>
        </p:txBody>
      </p:sp>
      <p:sp>
        <p:nvSpPr>
          <p:cNvPr id="5" name="Footer Placeholder 4"/>
          <p:cNvSpPr>
            <a:spLocks noGrp="1"/>
          </p:cNvSpPr>
          <p:nvPr>
            <p:ph type="ftr" sz="quarter" idx="11"/>
          </p:nvPr>
        </p:nvSpPr>
        <p:spPr/>
        <p:txBody>
          <a:bodyPr/>
          <a:lstStyle/>
          <a:p>
            <a:endParaRPr lang="sq-AL"/>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1281CB8-5E39-4850-A137-1C7100992799}" type="slidenum">
              <a:rPr lang="sq-AL" smtClean="0"/>
              <a:t>‹#›</a:t>
            </a:fld>
            <a:endParaRPr lang="sq-AL"/>
          </a:p>
        </p:txBody>
      </p:sp>
    </p:spTree>
    <p:extLst>
      <p:ext uri="{BB962C8B-B14F-4D97-AF65-F5344CB8AC3E}">
        <p14:creationId xmlns:p14="http://schemas.microsoft.com/office/powerpoint/2010/main" val="1902600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768C517-CD87-4811-8EB5-A539C40A2079}" type="datetimeFigureOut">
              <a:rPr lang="sq-AL" smtClean="0"/>
              <a:t>29.10.2023</a:t>
            </a:fld>
            <a:endParaRPr lang="sq-AL"/>
          </a:p>
        </p:txBody>
      </p:sp>
      <p:sp>
        <p:nvSpPr>
          <p:cNvPr id="8" name="Footer Placeholder 7"/>
          <p:cNvSpPr>
            <a:spLocks noGrp="1"/>
          </p:cNvSpPr>
          <p:nvPr>
            <p:ph type="ftr" sz="quarter" idx="11"/>
          </p:nvPr>
        </p:nvSpPr>
        <p:spPr/>
        <p:txBody>
          <a:bodyPr/>
          <a:lstStyle/>
          <a:p>
            <a:endParaRPr lang="sq-AL"/>
          </a:p>
        </p:txBody>
      </p:sp>
      <p:sp>
        <p:nvSpPr>
          <p:cNvPr id="9" name="Slide Number Placeholder 8"/>
          <p:cNvSpPr>
            <a:spLocks noGrp="1"/>
          </p:cNvSpPr>
          <p:nvPr>
            <p:ph type="sldNum" sz="quarter" idx="12"/>
          </p:nvPr>
        </p:nvSpPr>
        <p:spPr/>
        <p:txBody>
          <a:bodyPr/>
          <a:lstStyle/>
          <a:p>
            <a:fld id="{51281CB8-5E39-4850-A137-1C7100992799}" type="slidenum">
              <a:rPr lang="sq-AL" smtClean="0"/>
              <a:t>‹#›</a:t>
            </a:fld>
            <a:endParaRPr lang="sq-AL"/>
          </a:p>
        </p:txBody>
      </p:sp>
    </p:spTree>
    <p:extLst>
      <p:ext uri="{BB962C8B-B14F-4D97-AF65-F5344CB8AC3E}">
        <p14:creationId xmlns:p14="http://schemas.microsoft.com/office/powerpoint/2010/main" val="39319416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768C517-CD87-4811-8EB5-A539C40A2079}" type="datetimeFigureOut">
              <a:rPr lang="sq-AL" smtClean="0"/>
              <a:t>29.10.2023</a:t>
            </a:fld>
            <a:endParaRPr lang="sq-AL"/>
          </a:p>
        </p:txBody>
      </p:sp>
      <p:sp>
        <p:nvSpPr>
          <p:cNvPr id="8" name="Footer Placeholder 7"/>
          <p:cNvSpPr>
            <a:spLocks noGrp="1"/>
          </p:cNvSpPr>
          <p:nvPr>
            <p:ph type="ftr" sz="quarter" idx="11"/>
          </p:nvPr>
        </p:nvSpPr>
        <p:spPr>
          <a:xfrm>
            <a:off x="561111" y="6391838"/>
            <a:ext cx="3644282" cy="304801"/>
          </a:xfrm>
        </p:spPr>
        <p:txBody>
          <a:bodyPr/>
          <a:lstStyle/>
          <a:p>
            <a:endParaRPr lang="sq-AL"/>
          </a:p>
        </p:txBody>
      </p:sp>
      <p:sp>
        <p:nvSpPr>
          <p:cNvPr id="9" name="Slide Number Placeholder 8"/>
          <p:cNvSpPr>
            <a:spLocks noGrp="1"/>
          </p:cNvSpPr>
          <p:nvPr>
            <p:ph type="sldNum" sz="quarter" idx="12"/>
          </p:nvPr>
        </p:nvSpPr>
        <p:spPr/>
        <p:txBody>
          <a:bodyPr/>
          <a:lstStyle/>
          <a:p>
            <a:fld id="{51281CB8-5E39-4850-A137-1C7100992799}" type="slidenum">
              <a:rPr lang="sq-AL" smtClean="0"/>
              <a:t>‹#›</a:t>
            </a:fld>
            <a:endParaRPr lang="sq-AL"/>
          </a:p>
        </p:txBody>
      </p:sp>
    </p:spTree>
    <p:extLst>
      <p:ext uri="{BB962C8B-B14F-4D97-AF65-F5344CB8AC3E}">
        <p14:creationId xmlns:p14="http://schemas.microsoft.com/office/powerpoint/2010/main" val="28485913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8768C517-CD87-4811-8EB5-A539C40A2079}" type="datetimeFigureOut">
              <a:rPr lang="sq-AL" smtClean="0"/>
              <a:t>29.10.2023</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51281CB8-5E39-4850-A137-1C7100992799}" type="slidenum">
              <a:rPr lang="sq-AL" smtClean="0"/>
              <a:t>‹#›</a:t>
            </a:fld>
            <a:endParaRPr lang="sq-AL"/>
          </a:p>
        </p:txBody>
      </p:sp>
    </p:spTree>
    <p:extLst>
      <p:ext uri="{BB962C8B-B14F-4D97-AF65-F5344CB8AC3E}">
        <p14:creationId xmlns:p14="http://schemas.microsoft.com/office/powerpoint/2010/main" val="3705640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8768C517-CD87-4811-8EB5-A539C40A2079}" type="datetimeFigureOut">
              <a:rPr lang="sq-AL" smtClean="0"/>
              <a:t>29.10.2023</a:t>
            </a:fld>
            <a:endParaRPr lang="sq-AL"/>
          </a:p>
        </p:txBody>
      </p:sp>
      <p:sp>
        <p:nvSpPr>
          <p:cNvPr id="5" name="Footer Placeholder 4"/>
          <p:cNvSpPr>
            <a:spLocks noGrp="1"/>
          </p:cNvSpPr>
          <p:nvPr>
            <p:ph type="ftr" sz="quarter" idx="11"/>
          </p:nvPr>
        </p:nvSpPr>
        <p:spPr/>
        <p:txBody>
          <a:bodyPr/>
          <a:lstStyle/>
          <a:p>
            <a:endParaRPr lang="sq-AL"/>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1281CB8-5E39-4850-A137-1C7100992799}" type="slidenum">
              <a:rPr lang="sq-AL" smtClean="0"/>
              <a:t>‹#›</a:t>
            </a:fld>
            <a:endParaRPr lang="sq-AL"/>
          </a:p>
        </p:txBody>
      </p:sp>
    </p:spTree>
    <p:extLst>
      <p:ext uri="{BB962C8B-B14F-4D97-AF65-F5344CB8AC3E}">
        <p14:creationId xmlns:p14="http://schemas.microsoft.com/office/powerpoint/2010/main" val="2401671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68C517-CD87-4811-8EB5-A539C40A2079}" type="datetimeFigureOut">
              <a:rPr lang="sq-AL" smtClean="0"/>
              <a:t>29.10.2023</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51281CB8-5E39-4850-A137-1C7100992799}" type="slidenum">
              <a:rPr lang="sq-AL" smtClean="0"/>
              <a:t>‹#›</a:t>
            </a:fld>
            <a:endParaRPr lang="sq-AL"/>
          </a:p>
        </p:txBody>
      </p:sp>
    </p:spTree>
    <p:extLst>
      <p:ext uri="{BB962C8B-B14F-4D97-AF65-F5344CB8AC3E}">
        <p14:creationId xmlns:p14="http://schemas.microsoft.com/office/powerpoint/2010/main" val="1679672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68C517-CD87-4811-8EB5-A539C40A2079}" type="datetimeFigureOut">
              <a:rPr lang="sq-AL" smtClean="0"/>
              <a:t>29.10.2023</a:t>
            </a:fld>
            <a:endParaRPr lang="sq-AL"/>
          </a:p>
        </p:txBody>
      </p:sp>
      <p:sp>
        <p:nvSpPr>
          <p:cNvPr id="5" name="Footer Placeholder 4"/>
          <p:cNvSpPr>
            <a:spLocks noGrp="1"/>
          </p:cNvSpPr>
          <p:nvPr>
            <p:ph type="ftr" sz="quarter" idx="11"/>
          </p:nvPr>
        </p:nvSpPr>
        <p:spPr/>
        <p:txBody>
          <a:bodyPr/>
          <a:lstStyle/>
          <a:p>
            <a:endParaRPr lang="sq-AL"/>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1281CB8-5E39-4850-A137-1C7100992799}" type="slidenum">
              <a:rPr lang="sq-AL" smtClean="0"/>
              <a:t>‹#›</a:t>
            </a:fld>
            <a:endParaRPr lang="sq-AL"/>
          </a:p>
        </p:txBody>
      </p:sp>
    </p:spTree>
    <p:extLst>
      <p:ext uri="{BB962C8B-B14F-4D97-AF65-F5344CB8AC3E}">
        <p14:creationId xmlns:p14="http://schemas.microsoft.com/office/powerpoint/2010/main" val="1898159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68C517-CD87-4811-8EB5-A539C40A2079}" type="datetimeFigureOut">
              <a:rPr lang="sq-AL" smtClean="0"/>
              <a:t>29.10.2023</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51281CB8-5E39-4850-A137-1C7100992799}" type="slidenum">
              <a:rPr lang="sq-AL" smtClean="0"/>
              <a:t>‹#›</a:t>
            </a:fld>
            <a:endParaRPr lang="sq-AL"/>
          </a:p>
        </p:txBody>
      </p:sp>
    </p:spTree>
    <p:extLst>
      <p:ext uri="{BB962C8B-B14F-4D97-AF65-F5344CB8AC3E}">
        <p14:creationId xmlns:p14="http://schemas.microsoft.com/office/powerpoint/2010/main" val="2881831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68C517-CD87-4811-8EB5-A539C40A2079}" type="datetimeFigureOut">
              <a:rPr lang="sq-AL" smtClean="0"/>
              <a:t>29.10.2023</a:t>
            </a:fld>
            <a:endParaRPr lang="sq-AL"/>
          </a:p>
        </p:txBody>
      </p:sp>
      <p:sp>
        <p:nvSpPr>
          <p:cNvPr id="8" name="Footer Placeholder 7"/>
          <p:cNvSpPr>
            <a:spLocks noGrp="1"/>
          </p:cNvSpPr>
          <p:nvPr>
            <p:ph type="ftr" sz="quarter" idx="11"/>
          </p:nvPr>
        </p:nvSpPr>
        <p:spPr/>
        <p:txBody>
          <a:bodyPr/>
          <a:lstStyle/>
          <a:p>
            <a:endParaRPr lang="sq-AL"/>
          </a:p>
        </p:txBody>
      </p:sp>
      <p:sp>
        <p:nvSpPr>
          <p:cNvPr id="9" name="Slide Number Placeholder 8"/>
          <p:cNvSpPr>
            <a:spLocks noGrp="1"/>
          </p:cNvSpPr>
          <p:nvPr>
            <p:ph type="sldNum" sz="quarter" idx="12"/>
          </p:nvPr>
        </p:nvSpPr>
        <p:spPr/>
        <p:txBody>
          <a:bodyPr/>
          <a:lstStyle/>
          <a:p>
            <a:fld id="{51281CB8-5E39-4850-A137-1C7100992799}" type="slidenum">
              <a:rPr lang="sq-AL" smtClean="0"/>
              <a:t>‹#›</a:t>
            </a:fld>
            <a:endParaRPr lang="sq-AL"/>
          </a:p>
        </p:txBody>
      </p:sp>
    </p:spTree>
    <p:extLst>
      <p:ext uri="{BB962C8B-B14F-4D97-AF65-F5344CB8AC3E}">
        <p14:creationId xmlns:p14="http://schemas.microsoft.com/office/powerpoint/2010/main" val="3132778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68C517-CD87-4811-8EB5-A539C40A2079}" type="datetimeFigureOut">
              <a:rPr lang="sq-AL" smtClean="0"/>
              <a:t>29.10.2023</a:t>
            </a:fld>
            <a:endParaRPr lang="sq-AL"/>
          </a:p>
        </p:txBody>
      </p:sp>
      <p:sp>
        <p:nvSpPr>
          <p:cNvPr id="4" name="Footer Placeholder 3"/>
          <p:cNvSpPr>
            <a:spLocks noGrp="1"/>
          </p:cNvSpPr>
          <p:nvPr>
            <p:ph type="ftr" sz="quarter" idx="11"/>
          </p:nvPr>
        </p:nvSpPr>
        <p:spPr/>
        <p:txBody>
          <a:bodyPr/>
          <a:lstStyle/>
          <a:p>
            <a:endParaRPr lang="sq-AL"/>
          </a:p>
        </p:txBody>
      </p:sp>
      <p:sp>
        <p:nvSpPr>
          <p:cNvPr id="5" name="Slide Number Placeholder 4"/>
          <p:cNvSpPr>
            <a:spLocks noGrp="1"/>
          </p:cNvSpPr>
          <p:nvPr>
            <p:ph type="sldNum" sz="quarter" idx="12"/>
          </p:nvPr>
        </p:nvSpPr>
        <p:spPr/>
        <p:txBody>
          <a:bodyPr/>
          <a:lstStyle/>
          <a:p>
            <a:fld id="{51281CB8-5E39-4850-A137-1C7100992799}" type="slidenum">
              <a:rPr lang="sq-AL" smtClean="0"/>
              <a:t>‹#›</a:t>
            </a:fld>
            <a:endParaRPr lang="sq-AL"/>
          </a:p>
        </p:txBody>
      </p:sp>
    </p:spTree>
    <p:extLst>
      <p:ext uri="{BB962C8B-B14F-4D97-AF65-F5344CB8AC3E}">
        <p14:creationId xmlns:p14="http://schemas.microsoft.com/office/powerpoint/2010/main" val="1779836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68C517-CD87-4811-8EB5-A539C40A2079}" type="datetimeFigureOut">
              <a:rPr lang="sq-AL" smtClean="0"/>
              <a:t>29.10.2023</a:t>
            </a:fld>
            <a:endParaRPr lang="sq-AL"/>
          </a:p>
        </p:txBody>
      </p:sp>
      <p:sp>
        <p:nvSpPr>
          <p:cNvPr id="3" name="Footer Placeholder 2"/>
          <p:cNvSpPr>
            <a:spLocks noGrp="1"/>
          </p:cNvSpPr>
          <p:nvPr>
            <p:ph type="ftr" sz="quarter" idx="11"/>
          </p:nvPr>
        </p:nvSpPr>
        <p:spPr/>
        <p:txBody>
          <a:bodyPr/>
          <a:lstStyle/>
          <a:p>
            <a:endParaRPr lang="sq-AL"/>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51281CB8-5E39-4850-A137-1C7100992799}" type="slidenum">
              <a:rPr lang="sq-AL" smtClean="0"/>
              <a:t>‹#›</a:t>
            </a:fld>
            <a:endParaRPr lang="sq-AL"/>
          </a:p>
        </p:txBody>
      </p:sp>
    </p:spTree>
    <p:extLst>
      <p:ext uri="{BB962C8B-B14F-4D97-AF65-F5344CB8AC3E}">
        <p14:creationId xmlns:p14="http://schemas.microsoft.com/office/powerpoint/2010/main" val="2865428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68C517-CD87-4811-8EB5-A539C40A2079}" type="datetimeFigureOut">
              <a:rPr lang="sq-AL" smtClean="0"/>
              <a:t>29.10.2023</a:t>
            </a:fld>
            <a:endParaRPr lang="sq-AL"/>
          </a:p>
        </p:txBody>
      </p:sp>
      <p:sp>
        <p:nvSpPr>
          <p:cNvPr id="6" name="Footer Placeholder 5"/>
          <p:cNvSpPr>
            <a:spLocks noGrp="1"/>
          </p:cNvSpPr>
          <p:nvPr>
            <p:ph type="ftr" sz="quarter" idx="11"/>
          </p:nvPr>
        </p:nvSpPr>
        <p:spPr/>
        <p:txBody>
          <a:bodyPr/>
          <a:lstStyle/>
          <a:p>
            <a:endParaRPr lang="sq-AL"/>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1281CB8-5E39-4850-A137-1C7100992799}" type="slidenum">
              <a:rPr lang="sq-AL" smtClean="0"/>
              <a:t>‹#›</a:t>
            </a:fld>
            <a:endParaRPr lang="sq-AL"/>
          </a:p>
        </p:txBody>
      </p:sp>
    </p:spTree>
    <p:extLst>
      <p:ext uri="{BB962C8B-B14F-4D97-AF65-F5344CB8AC3E}">
        <p14:creationId xmlns:p14="http://schemas.microsoft.com/office/powerpoint/2010/main" val="2706499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68C517-CD87-4811-8EB5-A539C40A2079}" type="datetimeFigureOut">
              <a:rPr lang="sq-AL" smtClean="0"/>
              <a:t>29.10.2023</a:t>
            </a:fld>
            <a:endParaRPr lang="sq-AL"/>
          </a:p>
        </p:txBody>
      </p:sp>
      <p:sp>
        <p:nvSpPr>
          <p:cNvPr id="6" name="Footer Placeholder 5"/>
          <p:cNvSpPr>
            <a:spLocks noGrp="1"/>
          </p:cNvSpPr>
          <p:nvPr>
            <p:ph type="ftr" sz="quarter" idx="11"/>
          </p:nvPr>
        </p:nvSpPr>
        <p:spPr/>
        <p:txBody>
          <a:bodyPr/>
          <a:lstStyle/>
          <a:p>
            <a:endParaRPr lang="sq-AL"/>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1281CB8-5E39-4850-A137-1C7100992799}" type="slidenum">
              <a:rPr lang="sq-AL" smtClean="0"/>
              <a:t>‹#›</a:t>
            </a:fld>
            <a:endParaRPr lang="sq-AL"/>
          </a:p>
        </p:txBody>
      </p:sp>
    </p:spTree>
    <p:extLst>
      <p:ext uri="{BB962C8B-B14F-4D97-AF65-F5344CB8AC3E}">
        <p14:creationId xmlns:p14="http://schemas.microsoft.com/office/powerpoint/2010/main" val="4288936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8768C517-CD87-4811-8EB5-A539C40A2079}" type="datetimeFigureOut">
              <a:rPr lang="sq-AL" smtClean="0"/>
              <a:t>29.10.2023</a:t>
            </a:fld>
            <a:endParaRPr lang="sq-AL"/>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sq-AL"/>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51281CB8-5E39-4850-A137-1C7100992799}" type="slidenum">
              <a:rPr lang="sq-AL" smtClean="0"/>
              <a:t>‹#›</a:t>
            </a:fld>
            <a:endParaRPr lang="sq-AL"/>
          </a:p>
        </p:txBody>
      </p:sp>
    </p:spTree>
    <p:extLst>
      <p:ext uri="{BB962C8B-B14F-4D97-AF65-F5344CB8AC3E}">
        <p14:creationId xmlns:p14="http://schemas.microsoft.com/office/powerpoint/2010/main" val="2722991289"/>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 id="2147483849" r:id="rId12"/>
    <p:sldLayoutId id="2147483850" r:id="rId13"/>
    <p:sldLayoutId id="2147483851" r:id="rId14"/>
    <p:sldLayoutId id="2147483852" r:id="rId15"/>
    <p:sldLayoutId id="2147483853" r:id="rId16"/>
    <p:sldLayoutId id="2147483854"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B4E0E-3F62-4C66-8639-8C456FA415F1}"/>
              </a:ext>
            </a:extLst>
          </p:cNvPr>
          <p:cNvSpPr>
            <a:spLocks noGrp="1"/>
          </p:cNvSpPr>
          <p:nvPr>
            <p:ph type="title"/>
          </p:nvPr>
        </p:nvSpPr>
        <p:spPr/>
        <p:txBody>
          <a:bodyPr>
            <a:normAutofit fontScale="90000"/>
          </a:bodyPr>
          <a:lstStyle/>
          <a:p>
            <a:pPr algn="ctr"/>
            <a:r>
              <a:rPr lang="it-IT" b="1" dirty="0">
                <a:latin typeface="Bookman Old Style" panose="02050604050505020204" pitchFamily="18" charset="0"/>
                <a:cs typeface="Times New Roman" panose="02020603050405020304" pitchFamily="18" charset="0"/>
              </a:rPr>
              <a:t>Vrasjet e grave (femicidi) dhe tentativa për femicid</a:t>
            </a:r>
            <a:endParaRPr lang="sq-AL"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A7BB8466-4275-419D-83DC-C703E515BE4D}"/>
              </a:ext>
            </a:extLst>
          </p:cNvPr>
          <p:cNvSpPr>
            <a:spLocks noGrp="1"/>
          </p:cNvSpPr>
          <p:nvPr>
            <p:ph idx="1"/>
          </p:nvPr>
        </p:nvSpPr>
        <p:spPr>
          <a:xfrm>
            <a:off x="633046" y="2285365"/>
            <a:ext cx="10930597" cy="3416300"/>
          </a:xfrm>
          <a:ln/>
        </p:spPr>
        <p:style>
          <a:lnRef idx="1">
            <a:schemeClr val="accent1"/>
          </a:lnRef>
          <a:fillRef idx="2">
            <a:schemeClr val="accent1"/>
          </a:fillRef>
          <a:effectRef idx="1">
            <a:schemeClr val="accent1"/>
          </a:effectRef>
          <a:fontRef idx="minor">
            <a:schemeClr val="dk1"/>
          </a:fontRef>
        </p:style>
        <p:txBody>
          <a:bodyPr>
            <a:normAutofit/>
          </a:bodyPr>
          <a:lstStyle/>
          <a:p>
            <a:pPr marL="0" indent="0" algn="just">
              <a:buNone/>
            </a:pPr>
            <a:endParaRPr lang="en-US" sz="2000" b="1" dirty="0">
              <a:latin typeface="Bookman Old Style" panose="02050604050505020204" pitchFamily="18" charset="0"/>
              <a:cs typeface="Times New Roman" panose="02020603050405020304" pitchFamily="18" charset="0"/>
            </a:endParaRPr>
          </a:p>
          <a:p>
            <a:pPr marL="0" indent="0" algn="just">
              <a:buNone/>
            </a:pPr>
            <a:endParaRPr lang="en-US" sz="2000" b="1" dirty="0">
              <a:latin typeface="Bookman Old Style" panose="02050604050505020204" pitchFamily="18" charset="0"/>
              <a:cs typeface="Times New Roman" panose="02020603050405020304" pitchFamily="18" charset="0"/>
            </a:endParaRPr>
          </a:p>
          <a:p>
            <a:pPr marL="0" indent="0" algn="just">
              <a:buNone/>
            </a:pPr>
            <a:r>
              <a:rPr lang="en-US" sz="2000" b="1" dirty="0" err="1">
                <a:latin typeface="Bookman Old Style" panose="02050604050505020204" pitchFamily="18" charset="0"/>
                <a:cs typeface="Times New Roman" panose="02020603050405020304" pitchFamily="18" charset="0"/>
              </a:rPr>
              <a:t>Punoi</a:t>
            </a:r>
            <a:r>
              <a:rPr lang="en-US" sz="2000" b="1" dirty="0">
                <a:latin typeface="Bookman Old Style" panose="02050604050505020204" pitchFamily="18" charset="0"/>
                <a:cs typeface="Times New Roman" panose="02020603050405020304" pitchFamily="18" charset="0"/>
              </a:rPr>
              <a:t>:</a:t>
            </a:r>
            <a:r>
              <a:rPr lang="en-US" sz="2000" dirty="0">
                <a:latin typeface="Bookman Old Style" panose="02050604050505020204" pitchFamily="18" charset="0"/>
                <a:cs typeface="Times New Roman" panose="02020603050405020304" pitchFamily="18" charset="0"/>
              </a:rPr>
              <a:t> Sokol Pina, </a:t>
            </a:r>
            <a:r>
              <a:rPr lang="en-US" sz="2000" dirty="0" err="1">
                <a:latin typeface="Bookman Old Style" panose="02050604050505020204" pitchFamily="18" charset="0"/>
                <a:cs typeface="Times New Roman" panose="02020603050405020304" pitchFamily="18" charset="0"/>
              </a:rPr>
              <a:t>Gjyqtar</a:t>
            </a:r>
            <a:r>
              <a:rPr lang="en-US" sz="2000" dirty="0">
                <a:latin typeface="Bookman Old Style" panose="02050604050505020204" pitchFamily="18" charset="0"/>
                <a:cs typeface="Times New Roman" panose="02020603050405020304" pitchFamily="18" charset="0"/>
              </a:rPr>
              <a:t>, </a:t>
            </a:r>
            <a:r>
              <a:rPr lang="en-US" sz="2000" dirty="0" err="1">
                <a:latin typeface="Bookman Old Style" panose="02050604050505020204" pitchFamily="18" charset="0"/>
                <a:cs typeface="Times New Roman" panose="02020603050405020304" pitchFamily="18" charset="0"/>
              </a:rPr>
              <a:t>në</a:t>
            </a:r>
            <a:r>
              <a:rPr lang="en-US" sz="2000" dirty="0">
                <a:latin typeface="Bookman Old Style" panose="02050604050505020204" pitchFamily="18" charset="0"/>
                <a:cs typeface="Times New Roman" panose="02020603050405020304" pitchFamily="18" charset="0"/>
              </a:rPr>
              <a:t> </a:t>
            </a:r>
            <a:r>
              <a:rPr lang="en-US" sz="2000" dirty="0" err="1">
                <a:latin typeface="Bookman Old Style" panose="02050604050505020204" pitchFamily="18" charset="0"/>
                <a:cs typeface="Times New Roman" panose="02020603050405020304" pitchFamily="18" charset="0"/>
              </a:rPr>
              <a:t>Gjykatën</a:t>
            </a:r>
            <a:r>
              <a:rPr lang="en-US" sz="2000" dirty="0">
                <a:latin typeface="Bookman Old Style" panose="02050604050505020204" pitchFamily="18" charset="0"/>
                <a:cs typeface="Times New Roman" panose="02020603050405020304" pitchFamily="18" charset="0"/>
              </a:rPr>
              <a:t> e </a:t>
            </a:r>
            <a:r>
              <a:rPr lang="en-US" sz="2000" dirty="0" err="1">
                <a:latin typeface="Bookman Old Style" panose="02050604050505020204" pitchFamily="18" charset="0"/>
                <a:cs typeface="Times New Roman" panose="02020603050405020304" pitchFamily="18" charset="0"/>
              </a:rPr>
              <a:t>Apelit</a:t>
            </a:r>
            <a:r>
              <a:rPr lang="en-US" sz="2000" dirty="0">
                <a:latin typeface="Bookman Old Style" panose="02050604050505020204" pitchFamily="18" charset="0"/>
                <a:cs typeface="Times New Roman" panose="02020603050405020304" pitchFamily="18" charset="0"/>
              </a:rPr>
              <a:t> t</a:t>
            </a:r>
            <a:r>
              <a:rPr lang="cy-GB" sz="2000" dirty="0">
                <a:latin typeface="Bookman Old Style" panose="02050604050505020204" pitchFamily="18" charset="0"/>
                <a:cs typeface="Times New Roman" panose="02020603050405020304" pitchFamily="18" charset="0"/>
              </a:rPr>
              <a:t>ë Juridiksionit të Përgjithshëm</a:t>
            </a:r>
          </a:p>
          <a:p>
            <a:pPr marL="0" indent="0" algn="just">
              <a:buNone/>
            </a:pPr>
            <a:endParaRPr lang="en-US" sz="2000" b="1" dirty="0">
              <a:latin typeface="Bookman Old Style" panose="02050604050505020204" pitchFamily="18" charset="0"/>
              <a:cs typeface="Times New Roman" panose="02020603050405020304" pitchFamily="18" charset="0"/>
            </a:endParaRPr>
          </a:p>
          <a:p>
            <a:pPr marL="0" indent="0" algn="ctr">
              <a:buNone/>
            </a:pPr>
            <a:r>
              <a:rPr lang="cy-GB" sz="2000" i="1" dirty="0">
                <a:latin typeface="Bookman Old Style" panose="02050604050505020204" pitchFamily="18" charset="0"/>
                <a:cs typeface="Times New Roman" panose="02020603050405020304" pitchFamily="18" charset="0"/>
              </a:rPr>
              <a:t>Femicidi-Analiza e rasteve praktike dhe përputhshmëria me standardet e GJEDNJ-së</a:t>
            </a:r>
          </a:p>
          <a:p>
            <a:pPr marL="0" indent="0" algn="ctr">
              <a:buNone/>
            </a:pPr>
            <a:r>
              <a:rPr lang="cy-GB" sz="2000" i="1" dirty="0">
                <a:latin typeface="Bookman Old Style" panose="02050604050505020204" pitchFamily="18" charset="0"/>
                <a:cs typeface="Times New Roman" panose="02020603050405020304" pitchFamily="18" charset="0"/>
              </a:rPr>
              <a:t>“Kurt kundër Austrisë” / “A dhe B kundër Gjeorgjisë”</a:t>
            </a:r>
          </a:p>
          <a:p>
            <a:pPr marL="0" indent="0" algn="just">
              <a:buNone/>
            </a:pPr>
            <a:endParaRPr lang="cy-GB" sz="2000" i="1" dirty="0">
              <a:latin typeface="Bookman Old Style" panose="02050604050505020204" pitchFamily="18" charset="0"/>
              <a:cs typeface="Times New Roman" panose="02020603050405020304" pitchFamily="18" charset="0"/>
            </a:endParaRPr>
          </a:p>
          <a:p>
            <a:pPr marL="0" indent="0" algn="just">
              <a:buNone/>
            </a:pPr>
            <a:endParaRPr lang="cy-GB" sz="2000" dirty="0">
              <a:latin typeface="Bookman Old Style" panose="02050604050505020204" pitchFamily="18" charset="0"/>
              <a:cs typeface="Times New Roman" panose="02020603050405020304" pitchFamily="18" charset="0"/>
            </a:endParaRPr>
          </a:p>
          <a:p>
            <a:pPr marL="0" indent="0" algn="just">
              <a:buNone/>
            </a:pPr>
            <a:endParaRPr lang="cy-GB" sz="2000" dirty="0">
              <a:latin typeface="Bookman Old Style" panose="02050604050505020204" pitchFamily="18" charset="0"/>
              <a:cs typeface="Times New Roman" panose="02020603050405020304" pitchFamily="18" charset="0"/>
            </a:endParaRPr>
          </a:p>
          <a:p>
            <a:pPr marL="0" indent="0" algn="just">
              <a:buNone/>
            </a:pPr>
            <a:endParaRPr lang="cy-GB" sz="2000" dirty="0">
              <a:latin typeface="Bookman Old Style" panose="02050604050505020204" pitchFamily="18" charset="0"/>
              <a:cs typeface="Times New Roman" panose="02020603050405020304" pitchFamily="18" charset="0"/>
            </a:endParaRPr>
          </a:p>
          <a:p>
            <a:pPr marL="0" indent="0" algn="just">
              <a:buNone/>
            </a:pPr>
            <a:endParaRPr lang="en-US" sz="2000" dirty="0">
              <a:latin typeface="Bookman Old Style" panose="02050604050505020204" pitchFamily="18" charset="0"/>
              <a:cs typeface="Times New Roman" panose="02020603050405020304" pitchFamily="18" charset="0"/>
            </a:endParaRPr>
          </a:p>
          <a:p>
            <a:pPr algn="just"/>
            <a:endParaRPr lang="sq-AL" sz="2000" dirty="0">
              <a:latin typeface="Bookman Old Style" panose="02050604050505020204" pitchFamily="18" charset="0"/>
            </a:endParaRPr>
          </a:p>
        </p:txBody>
      </p:sp>
    </p:spTree>
    <p:extLst>
      <p:ext uri="{BB962C8B-B14F-4D97-AF65-F5344CB8AC3E}">
        <p14:creationId xmlns:p14="http://schemas.microsoft.com/office/powerpoint/2010/main" val="1614836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892A2-84B2-459F-B92D-FD370304504E}"/>
              </a:ext>
            </a:extLst>
          </p:cNvPr>
          <p:cNvSpPr>
            <a:spLocks noGrp="1"/>
          </p:cNvSpPr>
          <p:nvPr>
            <p:ph type="title"/>
          </p:nvPr>
        </p:nvSpPr>
        <p:spPr/>
        <p:txBody>
          <a:bodyPr/>
          <a:lstStyle/>
          <a:p>
            <a:endParaRPr lang="sq-AL"/>
          </a:p>
        </p:txBody>
      </p:sp>
      <p:sp>
        <p:nvSpPr>
          <p:cNvPr id="3" name="Content Placeholder 2">
            <a:extLst>
              <a:ext uri="{FF2B5EF4-FFF2-40B4-BE49-F238E27FC236}">
                <a16:creationId xmlns:a16="http://schemas.microsoft.com/office/drawing/2014/main" id="{4B1484F3-57A0-43E5-ACB7-BE45E82FECF8}"/>
              </a:ext>
            </a:extLst>
          </p:cNvPr>
          <p:cNvSpPr>
            <a:spLocks noGrp="1"/>
          </p:cNvSpPr>
          <p:nvPr>
            <p:ph idx="1"/>
          </p:nvPr>
        </p:nvSpPr>
        <p:spPr/>
        <p:txBody>
          <a:bodyPr/>
          <a:lstStyle/>
          <a:p>
            <a:pPr algn="just"/>
            <a:r>
              <a:rPr lang="sq-AL" b="1" dirty="0"/>
              <a:t>Gjykata vëren më tej se në përputhje me nenin 51 të Konventës së Stambollit, një vlerësim i rrezikut vdekjeprurës, serioziteti i situatës dhe rreziku i dhunës së përsëritur janë elementë thelbësorë të parandalimit në rastet e dhunës në familje</a:t>
            </a:r>
            <a:r>
              <a:rPr lang="sq-AL" dirty="0"/>
              <a:t>.</a:t>
            </a:r>
            <a:endParaRPr lang="cy-GB" dirty="0"/>
          </a:p>
          <a:p>
            <a:pPr algn="just"/>
            <a:r>
              <a:rPr lang="cy-GB" dirty="0"/>
              <a:t>Gjykata vëren se për të qenë në gjendje të dihet nëse ekziston një rrezik real dhe i menjëhershëm për jetën e një viktime të dhunës në familje, autoritetet janë të detyruara të kryejnë një vlerësim të rrezikut të vdekshmërisë i cili është autonom, proaktiv dhe gjithëpërfshirës.</a:t>
            </a:r>
          </a:p>
          <a:p>
            <a:endParaRPr lang="sq-AL" dirty="0"/>
          </a:p>
        </p:txBody>
      </p:sp>
    </p:spTree>
    <p:extLst>
      <p:ext uri="{BB962C8B-B14F-4D97-AF65-F5344CB8AC3E}">
        <p14:creationId xmlns:p14="http://schemas.microsoft.com/office/powerpoint/2010/main" val="3865778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F9434-E210-4A71-B6BB-7C4A7EFF2295}"/>
              </a:ext>
            </a:extLst>
          </p:cNvPr>
          <p:cNvSpPr>
            <a:spLocks noGrp="1"/>
          </p:cNvSpPr>
          <p:nvPr>
            <p:ph type="title"/>
          </p:nvPr>
        </p:nvSpPr>
        <p:spPr/>
        <p:txBody>
          <a:bodyPr/>
          <a:lstStyle/>
          <a:p>
            <a:endParaRPr lang="sq-AL"/>
          </a:p>
        </p:txBody>
      </p:sp>
      <p:sp>
        <p:nvSpPr>
          <p:cNvPr id="3" name="Content Placeholder 2">
            <a:extLst>
              <a:ext uri="{FF2B5EF4-FFF2-40B4-BE49-F238E27FC236}">
                <a16:creationId xmlns:a16="http://schemas.microsoft.com/office/drawing/2014/main" id="{792A4752-58EF-4691-A5EA-59507C0AB8B8}"/>
              </a:ext>
            </a:extLst>
          </p:cNvPr>
          <p:cNvSpPr>
            <a:spLocks noGrp="1"/>
          </p:cNvSpPr>
          <p:nvPr>
            <p:ph idx="1"/>
          </p:nvPr>
        </p:nvSpPr>
        <p:spPr/>
        <p:txBody>
          <a:bodyPr>
            <a:normAutofit lnSpcReduction="10000"/>
          </a:bodyPr>
          <a:lstStyle/>
          <a:p>
            <a:pPr algn="just"/>
            <a:r>
              <a:rPr lang="sq-AL" dirty="0"/>
              <a:t>Termat "autonome" dhe "</a:t>
            </a:r>
            <a:r>
              <a:rPr lang="sq-AL" dirty="0" err="1"/>
              <a:t>proaktive</a:t>
            </a:r>
            <a:r>
              <a:rPr lang="sq-AL" dirty="0"/>
              <a:t>" i referohen kërkesës që autoritetet të mos mbështeten vetëm në perceptimin e viktimës për rrezikun, por ta plotësojnë atë me vlerësimin e tyre.</a:t>
            </a:r>
            <a:endParaRPr lang="cy-GB" dirty="0"/>
          </a:p>
          <a:p>
            <a:pPr algn="just"/>
            <a:r>
              <a:rPr lang="sq-AL" dirty="0"/>
              <a:t>Në të vërtetë, për shkak të situatës së jashtëzakonshme psikologjike në të cilën ndodhen viktimat e dhunës në familje, </a:t>
            </a:r>
            <a:r>
              <a:rPr lang="cy-GB" dirty="0"/>
              <a:t>është</a:t>
            </a:r>
            <a:r>
              <a:rPr lang="sq-AL" dirty="0"/>
              <a:t> detyrë nga ana e autoriteteve që shqyrtojnë rastin të bëjnë pyetje përkatëse për të marrë të gjithë informacionin përkatës, duke përfshirë më tepër nga agjenci të tjera shtetërore</a:t>
            </a:r>
            <a:r>
              <a:rPr lang="cy-GB" dirty="0"/>
              <a:t>,</a:t>
            </a:r>
            <a:r>
              <a:rPr lang="sq-AL" dirty="0"/>
              <a:t> sesa të mbështetet tek viktima për të dhënë të gjitha detajet përkatëse</a:t>
            </a:r>
            <a:r>
              <a:rPr lang="cy-GB" dirty="0"/>
              <a:t>.</a:t>
            </a:r>
            <a:endParaRPr lang="sq-AL" dirty="0"/>
          </a:p>
          <a:p>
            <a:pPr algn="just"/>
            <a:r>
              <a:rPr lang="sq-AL" dirty="0"/>
              <a:t>Në </a:t>
            </a:r>
            <a:r>
              <a:rPr lang="sq-AL" dirty="0" err="1"/>
              <a:t>Talpis</a:t>
            </a:r>
            <a:r>
              <a:rPr lang="sq-AL" dirty="0"/>
              <a:t>, Gjykata nuk i dha peshë vendimtare perceptimit të vetë viktimës për rrezikun (</a:t>
            </a:r>
            <a:r>
              <a:rPr lang="sq-AL" b="1" dirty="0"/>
              <a:t>për shembull tërheqja e ankesës, ndryshimi i deklaratave, deklaratat që mohojnë dhunën e kaluar dhe kthimi i viktimës te dhunuesi</a:t>
            </a:r>
            <a:r>
              <a:rPr lang="sq-AL" dirty="0"/>
              <a:t>).</a:t>
            </a:r>
            <a:endParaRPr lang="cy-GB" dirty="0"/>
          </a:p>
          <a:p>
            <a:endParaRPr lang="sq-AL" dirty="0"/>
          </a:p>
        </p:txBody>
      </p:sp>
    </p:spTree>
    <p:extLst>
      <p:ext uri="{BB962C8B-B14F-4D97-AF65-F5344CB8AC3E}">
        <p14:creationId xmlns:p14="http://schemas.microsoft.com/office/powerpoint/2010/main" val="19416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3F757-4C32-4E61-B5F7-4247DAD9DB32}"/>
              </a:ext>
            </a:extLst>
          </p:cNvPr>
          <p:cNvSpPr>
            <a:spLocks noGrp="1"/>
          </p:cNvSpPr>
          <p:nvPr>
            <p:ph type="title"/>
          </p:nvPr>
        </p:nvSpPr>
        <p:spPr/>
        <p:txBody>
          <a:bodyPr/>
          <a:lstStyle/>
          <a:p>
            <a:endParaRPr lang="sq-AL"/>
          </a:p>
        </p:txBody>
      </p:sp>
      <p:sp>
        <p:nvSpPr>
          <p:cNvPr id="3" name="Content Placeholder 2">
            <a:extLst>
              <a:ext uri="{FF2B5EF4-FFF2-40B4-BE49-F238E27FC236}">
                <a16:creationId xmlns:a16="http://schemas.microsoft.com/office/drawing/2014/main" id="{621C81FB-4AB6-4B69-80A5-7A2FC2C38240}"/>
              </a:ext>
            </a:extLst>
          </p:cNvPr>
          <p:cNvSpPr>
            <a:spLocks noGrp="1"/>
          </p:cNvSpPr>
          <p:nvPr>
            <p:ph idx="1"/>
          </p:nvPr>
        </p:nvSpPr>
        <p:spPr/>
        <p:txBody>
          <a:bodyPr/>
          <a:lstStyle/>
          <a:p>
            <a:pPr algn="just"/>
            <a:r>
              <a:rPr lang="sq-AL" b="1" dirty="0"/>
              <a:t>Gjykata konsideron se perceptimi i vetë viktimave për rrezikun me të cilin përballen është i rëndësishëm dhe duhet të merret parasysh nga autoritetet </a:t>
            </a:r>
            <a:r>
              <a:rPr lang="sq-AL" b="1" u="sng" dirty="0"/>
              <a:t>si pikënisje</a:t>
            </a:r>
            <a:r>
              <a:rPr lang="cy-GB" b="1" dirty="0"/>
              <a:t>. </a:t>
            </a:r>
            <a:r>
              <a:rPr lang="cy-GB" dirty="0"/>
              <a:t>Kj</a:t>
            </a:r>
            <a:r>
              <a:rPr lang="sq-AL" dirty="0"/>
              <a:t>o nuk i shkarkon autoritetet, në përputhje me detyrën e tyre për të shqyrtuar pretendimet për dhunë në familje me </a:t>
            </a:r>
            <a:r>
              <a:rPr lang="cy-GB" dirty="0"/>
              <a:t>iniciativën </a:t>
            </a:r>
            <a:r>
              <a:rPr lang="sq-AL" dirty="0"/>
              <a:t>e tyre, </a:t>
            </a:r>
            <a:r>
              <a:rPr lang="sq-AL" b="1" dirty="0"/>
              <a:t>nga mbledhja dhe vlerësimi në mënyrë </a:t>
            </a:r>
            <a:r>
              <a:rPr lang="sq-AL" b="1" dirty="0" err="1"/>
              <a:t>proaktive</a:t>
            </a:r>
            <a:r>
              <a:rPr lang="sq-AL" b="1" dirty="0"/>
              <a:t> e informacionit</a:t>
            </a:r>
            <a:r>
              <a:rPr lang="cy-GB" b="1" dirty="0"/>
              <a:t>,</a:t>
            </a:r>
            <a:r>
              <a:rPr lang="sq-AL" b="1" dirty="0"/>
              <a:t> mbi të gjithë faktorët dhe elementët e rrezikut përkatës të rastit.</a:t>
            </a:r>
          </a:p>
        </p:txBody>
      </p:sp>
    </p:spTree>
    <p:extLst>
      <p:ext uri="{BB962C8B-B14F-4D97-AF65-F5344CB8AC3E}">
        <p14:creationId xmlns:p14="http://schemas.microsoft.com/office/powerpoint/2010/main" val="3887308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162B0-F626-4E6F-8625-9F4189EF912A}"/>
              </a:ext>
            </a:extLst>
          </p:cNvPr>
          <p:cNvSpPr>
            <a:spLocks noGrp="1"/>
          </p:cNvSpPr>
          <p:nvPr>
            <p:ph type="title"/>
          </p:nvPr>
        </p:nvSpPr>
        <p:spPr/>
        <p:txBody>
          <a:bodyPr/>
          <a:lstStyle/>
          <a:p>
            <a:endParaRPr lang="sq-AL"/>
          </a:p>
        </p:txBody>
      </p:sp>
      <p:sp>
        <p:nvSpPr>
          <p:cNvPr id="3" name="Content Placeholder 2">
            <a:extLst>
              <a:ext uri="{FF2B5EF4-FFF2-40B4-BE49-F238E27FC236}">
                <a16:creationId xmlns:a16="http://schemas.microsoft.com/office/drawing/2014/main" id="{234A2F27-F895-43D4-81B2-0754BE2A6E65}"/>
              </a:ext>
            </a:extLst>
          </p:cNvPr>
          <p:cNvSpPr>
            <a:spLocks noGrp="1"/>
          </p:cNvSpPr>
          <p:nvPr>
            <p:ph idx="1"/>
          </p:nvPr>
        </p:nvSpPr>
        <p:spPr/>
        <p:txBody>
          <a:bodyPr/>
          <a:lstStyle/>
          <a:p>
            <a:pPr algn="just"/>
            <a:r>
              <a:rPr lang="sq-AL" dirty="0"/>
              <a:t>“</a:t>
            </a:r>
            <a:r>
              <a:rPr lang="sq-AL" dirty="0" err="1"/>
              <a:t>Gjithëpërfshirja</a:t>
            </a:r>
            <a:r>
              <a:rPr lang="sq-AL" dirty="0"/>
              <a:t>” në kuadrin e vlerësimit të rrezikut është një element që duhet të karakterizojë çdo hetim zyrtar dhe është po aq i rëndësishëm për rastet e dhunës në familje. </a:t>
            </a:r>
            <a:r>
              <a:rPr lang="sq-AL" b="1" dirty="0"/>
              <a:t>Gjykata vlerëson se, ndërkohë që gjykimi i zyrtarëve të </a:t>
            </a:r>
            <a:r>
              <a:rPr lang="sq-AL" b="1" dirty="0" err="1"/>
              <a:t>mirëtrajnuar</a:t>
            </a:r>
            <a:r>
              <a:rPr lang="sq-AL" b="1" dirty="0"/>
              <a:t> të zbatimit të ligjit është thelbësor në secilin rast, përdorimi i listave kontrolluese të standardizuara</a:t>
            </a:r>
            <a:r>
              <a:rPr lang="sq-AL" dirty="0"/>
              <a:t>, të cilat tregojnë faktorë specifikë rreziku </a:t>
            </a:r>
            <a:r>
              <a:rPr lang="sq-AL" b="1" dirty="0"/>
              <a:t>dhe janë zhvilluar në bazë të kërkimeve të shëndosha kriminalistike dhe praktikave më të mira në dhunën në familje, mund të kontribuojnë në gjithë</a:t>
            </a:r>
            <a:r>
              <a:rPr lang="cy-GB" b="1" dirty="0"/>
              <a:t> </a:t>
            </a:r>
            <a:r>
              <a:rPr lang="sq-AL" b="1" dirty="0"/>
              <a:t>përfshirjen e vlerësimit të rrezikut nga autoritetet</a:t>
            </a:r>
            <a:r>
              <a:rPr lang="cy-GB" b="1" dirty="0"/>
              <a:t>.</a:t>
            </a:r>
            <a:endParaRPr lang="sq-AL" dirty="0"/>
          </a:p>
        </p:txBody>
      </p:sp>
    </p:spTree>
    <p:extLst>
      <p:ext uri="{BB962C8B-B14F-4D97-AF65-F5344CB8AC3E}">
        <p14:creationId xmlns:p14="http://schemas.microsoft.com/office/powerpoint/2010/main" val="371246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22315-F076-409B-B7A6-E02F259166FA}"/>
              </a:ext>
            </a:extLst>
          </p:cNvPr>
          <p:cNvSpPr>
            <a:spLocks noGrp="1"/>
          </p:cNvSpPr>
          <p:nvPr>
            <p:ph type="title"/>
          </p:nvPr>
        </p:nvSpPr>
        <p:spPr/>
        <p:txBody>
          <a:bodyPr/>
          <a:lstStyle/>
          <a:p>
            <a:endParaRPr lang="sq-AL"/>
          </a:p>
        </p:txBody>
      </p:sp>
      <p:sp>
        <p:nvSpPr>
          <p:cNvPr id="3" name="Content Placeholder 2">
            <a:extLst>
              <a:ext uri="{FF2B5EF4-FFF2-40B4-BE49-F238E27FC236}">
                <a16:creationId xmlns:a16="http://schemas.microsoft.com/office/drawing/2014/main" id="{ABDF5A05-B900-403C-812A-34FEF10302CB}"/>
              </a:ext>
            </a:extLst>
          </p:cNvPr>
          <p:cNvSpPr>
            <a:spLocks noGrp="1"/>
          </p:cNvSpPr>
          <p:nvPr>
            <p:ph idx="1"/>
          </p:nvPr>
        </p:nvSpPr>
        <p:spPr/>
        <p:txBody>
          <a:bodyPr>
            <a:normAutofit/>
          </a:bodyPr>
          <a:lstStyle/>
          <a:p>
            <a:pPr algn="just"/>
            <a:r>
              <a:rPr lang="cy-GB" b="1" dirty="0"/>
              <a:t>- </a:t>
            </a:r>
            <a:r>
              <a:rPr lang="sq-AL" b="1" dirty="0"/>
              <a:t>Gjykata pranon se është e rëndësishme që autoritetet që merren me viktimat e dhunës në familje të marrin trajnime dhe ndërgjegjësim të rregullt, </a:t>
            </a:r>
            <a:r>
              <a:rPr lang="sq-AL" dirty="0"/>
              <a:t>veçanërisht në lidhje me mjetet e vlerësimit të rrezikut, në mënyrë që të kuptojnë dinamikën e dhunës në familje, duke u mundësuar kështu atyre që të vlerëso</a:t>
            </a:r>
            <a:r>
              <a:rPr lang="cy-GB" dirty="0"/>
              <a:t>jnë</a:t>
            </a:r>
            <a:r>
              <a:rPr lang="sq-AL" dirty="0"/>
              <a:t> çdo rrezik ekzistues, </a:t>
            </a:r>
            <a:r>
              <a:rPr lang="cy-GB" dirty="0"/>
              <a:t>të </a:t>
            </a:r>
            <a:r>
              <a:rPr lang="sq-AL" dirty="0"/>
              <a:t>reago</a:t>
            </a:r>
            <a:r>
              <a:rPr lang="cy-GB" dirty="0"/>
              <a:t>jnë</a:t>
            </a:r>
            <a:r>
              <a:rPr lang="sq-AL" dirty="0"/>
              <a:t> në mënyrë të përshtatshme dhe siguro</a:t>
            </a:r>
            <a:r>
              <a:rPr lang="cy-GB" dirty="0"/>
              <a:t>jnë </a:t>
            </a:r>
            <a:r>
              <a:rPr lang="sq-AL" dirty="0"/>
              <a:t>mbrojtje të menjëhershme</a:t>
            </a:r>
            <a:r>
              <a:rPr lang="cy-GB" dirty="0"/>
              <a:t>.</a:t>
            </a:r>
          </a:p>
          <a:p>
            <a:pPr algn="just"/>
            <a:r>
              <a:rPr lang="cy-GB" dirty="0"/>
              <a:t>- </a:t>
            </a:r>
            <a:r>
              <a:rPr lang="sq-AL" dirty="0"/>
              <a:t>Gjykata konsideron se aty ku disa persona preken nga dhuna në familje, qoftë drejtpërdrejt apo tërthorazi, çdo vlerësim i rrezikut duhet të jetë i përshtatshëm për të. Gjatë kryerjes së vlerësimit të tyre, autoritetet duhet të kenë parasysh mundësinë që rezultati të jetë një nivel i ndryshëm rreziku për secilën prej tyre.</a:t>
            </a:r>
          </a:p>
        </p:txBody>
      </p:sp>
    </p:spTree>
    <p:extLst>
      <p:ext uri="{BB962C8B-B14F-4D97-AF65-F5344CB8AC3E}">
        <p14:creationId xmlns:p14="http://schemas.microsoft.com/office/powerpoint/2010/main" val="976985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B6E4F-2F1D-4F13-B7AF-9B5D3EEADBCB}"/>
              </a:ext>
            </a:extLst>
          </p:cNvPr>
          <p:cNvSpPr>
            <a:spLocks noGrp="1"/>
          </p:cNvSpPr>
          <p:nvPr>
            <p:ph type="title"/>
          </p:nvPr>
        </p:nvSpPr>
        <p:spPr/>
        <p:txBody>
          <a:bodyPr/>
          <a:lstStyle/>
          <a:p>
            <a:endParaRPr lang="sq-AL"/>
          </a:p>
        </p:txBody>
      </p:sp>
      <p:sp>
        <p:nvSpPr>
          <p:cNvPr id="3" name="Content Placeholder 2">
            <a:extLst>
              <a:ext uri="{FF2B5EF4-FFF2-40B4-BE49-F238E27FC236}">
                <a16:creationId xmlns:a16="http://schemas.microsoft.com/office/drawing/2014/main" id="{8DDD017D-AC33-4E7A-B0CF-78236B6B7451}"/>
              </a:ext>
            </a:extLst>
          </p:cNvPr>
          <p:cNvSpPr>
            <a:spLocks noGrp="1"/>
          </p:cNvSpPr>
          <p:nvPr>
            <p:ph idx="1"/>
          </p:nvPr>
        </p:nvSpPr>
        <p:spPr/>
        <p:txBody>
          <a:bodyPr>
            <a:normAutofit fontScale="92500"/>
          </a:bodyPr>
          <a:lstStyle/>
          <a:p>
            <a:pPr algn="just"/>
            <a:r>
              <a:rPr lang="cy-GB" dirty="0"/>
              <a:t>- </a:t>
            </a:r>
            <a:r>
              <a:rPr lang="sq-AL" b="1" dirty="0"/>
              <a:t>Gjykata konsideron se disa dokumentime bazë të kryerjes së vlerësimit të rrezikut janë të rëndësishme</a:t>
            </a:r>
            <a:r>
              <a:rPr lang="sq-AL" dirty="0"/>
              <a:t>. A</a:t>
            </a:r>
            <a:r>
              <a:rPr lang="cy-GB" dirty="0"/>
              <a:t>jo</a:t>
            </a:r>
            <a:r>
              <a:rPr lang="sq-AL" dirty="0"/>
              <a:t> përsërit se qëllimi i vlerësimit të rrezikut është t'u mundësojë autoriteteve kompetente të menaxhojnë rrezikun e identifikuar dhe të ofrojnë siguri dhe mbështetje të koordinuar për viktimat. </a:t>
            </a:r>
            <a:r>
              <a:rPr lang="sq-AL" b="1" dirty="0"/>
              <a:t>Kjo do të thotë që autoritetet e zbatimit të ligjit duhet të ndajnë informacion mbi rreziqet dhe të bashkërendojnë mbështetjen me çdo palë tjetër </a:t>
            </a:r>
            <a:r>
              <a:rPr lang="sq-AL" dirty="0"/>
              <a:t>të interesuar që bie në kontakt të rregullt me personat në rrezik, </a:t>
            </a:r>
            <a:r>
              <a:rPr lang="sq-AL" b="1" dirty="0"/>
              <a:t>duke përfshirë, në rastin e fëmijëve, me mësuesit </a:t>
            </a:r>
            <a:r>
              <a:rPr lang="sq-AL" dirty="0"/>
              <a:t>(krahasoni gjithashtu parashtresat e palëve të treta nga GREVIO, paragrafi 142 më lart). </a:t>
            </a:r>
            <a:endParaRPr lang="cy-GB" dirty="0"/>
          </a:p>
          <a:p>
            <a:pPr algn="just"/>
            <a:r>
              <a:rPr lang="cy-GB" b="1" dirty="0"/>
              <a:t>- </a:t>
            </a:r>
            <a:r>
              <a:rPr lang="sq-AL" b="1" dirty="0"/>
              <a:t>Gjykata mendon se autoritetet duhet të informojnë viktimën</a:t>
            </a:r>
            <a:r>
              <a:rPr lang="cy-GB" b="1" dirty="0"/>
              <a:t> </a:t>
            </a:r>
            <a:r>
              <a:rPr lang="sq-AL" b="1" dirty="0"/>
              <a:t>(at) për rezultatin e vlerësimit të tyre të rrezikut dhe, kur është e nevojshme, të japin këshilla dhe udhëzime për masat mbrojtëse ligjore dhe </a:t>
            </a:r>
            <a:r>
              <a:rPr lang="sq-AL" b="1" dirty="0" err="1"/>
              <a:t>operacionale</a:t>
            </a:r>
            <a:r>
              <a:rPr lang="sq-AL" b="1" dirty="0"/>
              <a:t> në dispozicion.</a:t>
            </a:r>
          </a:p>
          <a:p>
            <a:pPr algn="just"/>
            <a:endParaRPr lang="sq-AL" dirty="0"/>
          </a:p>
        </p:txBody>
      </p:sp>
    </p:spTree>
    <p:extLst>
      <p:ext uri="{BB962C8B-B14F-4D97-AF65-F5344CB8AC3E}">
        <p14:creationId xmlns:p14="http://schemas.microsoft.com/office/powerpoint/2010/main" val="29666163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8C41F-4EB8-46E9-80EE-BB54FA4A0BB8}"/>
              </a:ext>
            </a:extLst>
          </p:cNvPr>
          <p:cNvSpPr>
            <a:spLocks noGrp="1"/>
          </p:cNvSpPr>
          <p:nvPr>
            <p:ph type="title"/>
          </p:nvPr>
        </p:nvSpPr>
        <p:spPr/>
        <p:txBody>
          <a:bodyPr/>
          <a:lstStyle/>
          <a:p>
            <a:endParaRPr lang="sq-AL"/>
          </a:p>
        </p:txBody>
      </p:sp>
      <p:sp>
        <p:nvSpPr>
          <p:cNvPr id="3" name="Content Placeholder 2">
            <a:extLst>
              <a:ext uri="{FF2B5EF4-FFF2-40B4-BE49-F238E27FC236}">
                <a16:creationId xmlns:a16="http://schemas.microsoft.com/office/drawing/2014/main" id="{A59FB0DB-3B7B-40FE-8881-A07F2AA5664E}"/>
              </a:ext>
            </a:extLst>
          </p:cNvPr>
          <p:cNvSpPr>
            <a:spLocks noGrp="1"/>
          </p:cNvSpPr>
          <p:nvPr>
            <p:ph idx="1"/>
          </p:nvPr>
        </p:nvSpPr>
        <p:spPr/>
        <p:txBody>
          <a:bodyPr>
            <a:normAutofit fontScale="92500" lnSpcReduction="10000"/>
          </a:bodyPr>
          <a:lstStyle/>
          <a:p>
            <a:pPr algn="just"/>
            <a:r>
              <a:rPr lang="cy-GB" dirty="0"/>
              <a:t>- </a:t>
            </a:r>
            <a:r>
              <a:rPr lang="sq-AL" dirty="0"/>
              <a:t>Bazuar në atë që dihet sot për dinamikën e dhunës në familje, </a:t>
            </a:r>
            <a:r>
              <a:rPr lang="sq-AL" b="1" dirty="0"/>
              <a:t>sjellja e dhunuesit mund të bëhet më e parashikueshme në situata të një përshkallëzimi të qartë të kësaj dhune</a:t>
            </a:r>
            <a:r>
              <a:rPr lang="sq-AL" dirty="0"/>
              <a:t>. Kjo njohuri e përgjithshme e dhunës në familje dhe kërkimi gjithëpërfshirës i </a:t>
            </a:r>
            <a:r>
              <a:rPr lang="sq-AL" dirty="0" err="1"/>
              <a:t>disponueshëm</a:t>
            </a:r>
            <a:r>
              <a:rPr lang="sq-AL" dirty="0"/>
              <a:t> në këtë fushë duhet të merren parasysh siç duhet nga autoritetet kur vlerësojnë rrezikun e një përshkallëzimi të mëtejshëm të dhunës, edhe pas lëshimit të një urdhri ndalimi dhe mbrojtjeje.</a:t>
            </a:r>
            <a:endParaRPr lang="cy-GB" dirty="0"/>
          </a:p>
          <a:p>
            <a:pPr algn="just"/>
            <a:r>
              <a:rPr lang="cy-GB" dirty="0"/>
              <a:t>- Në </a:t>
            </a:r>
            <a:r>
              <a:rPr lang="sq-AL" dirty="0"/>
              <a:t>praktikën e saj gjyqësore, Gjykata tashmë e ka zbatuar konceptin e "rrezikut të menjëhershëm" në një mënyrë më </a:t>
            </a:r>
            <a:r>
              <a:rPr lang="sq-AL" dirty="0" err="1"/>
              <a:t>fleksibël</a:t>
            </a:r>
            <a:r>
              <a:rPr lang="sq-AL" dirty="0"/>
              <a:t> sesa në situatat tradicionale të tipit </a:t>
            </a:r>
            <a:r>
              <a:rPr lang="cy-GB" dirty="0"/>
              <a:t>“</a:t>
            </a:r>
            <a:r>
              <a:rPr lang="sq-AL" dirty="0"/>
              <a:t>Osman</a:t>
            </a:r>
            <a:r>
              <a:rPr lang="cy-GB" dirty="0"/>
              <a:t>”</a:t>
            </a:r>
            <a:r>
              <a:rPr lang="sq-AL" dirty="0"/>
              <a:t>, </a:t>
            </a:r>
            <a:r>
              <a:rPr lang="sq-AL" b="1" dirty="0"/>
              <a:t>duke marrë parasysh trajektoren e zakonshme të përshkallëzimit në rastet e dhunës në familje</a:t>
            </a:r>
            <a:r>
              <a:rPr lang="sq-AL" dirty="0"/>
              <a:t>, edhe nëse koha dhe vendi i saktë i një sulmi nuk mund të parashikohej në një rast të caktuar. </a:t>
            </a:r>
            <a:r>
              <a:rPr lang="sq-AL" b="1" dirty="0"/>
              <a:t>Megjithatë, Gjykata thekson se </a:t>
            </a:r>
            <a:r>
              <a:rPr lang="cy-GB" b="1" dirty="0"/>
              <a:t>autoriteteve nuk duhet t’u vendoset </a:t>
            </a:r>
            <a:r>
              <a:rPr lang="sq-AL" b="1" dirty="0"/>
              <a:t>një barrë e pamundur ose </a:t>
            </a:r>
            <a:r>
              <a:rPr lang="sq-AL" b="1" dirty="0" err="1"/>
              <a:t>joproporcionale</a:t>
            </a:r>
            <a:r>
              <a:rPr lang="sq-AL" dirty="0"/>
              <a:t>.</a:t>
            </a:r>
          </a:p>
          <a:p>
            <a:pPr algn="just"/>
            <a:endParaRPr lang="cy-GB" dirty="0"/>
          </a:p>
          <a:p>
            <a:endParaRPr lang="sq-AL" dirty="0"/>
          </a:p>
        </p:txBody>
      </p:sp>
    </p:spTree>
    <p:extLst>
      <p:ext uri="{BB962C8B-B14F-4D97-AF65-F5344CB8AC3E}">
        <p14:creationId xmlns:p14="http://schemas.microsoft.com/office/powerpoint/2010/main" val="3616114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2382F-85DD-47B8-A49C-AAC30B7960A8}"/>
              </a:ext>
            </a:extLst>
          </p:cNvPr>
          <p:cNvSpPr>
            <a:spLocks noGrp="1"/>
          </p:cNvSpPr>
          <p:nvPr>
            <p:ph type="title"/>
          </p:nvPr>
        </p:nvSpPr>
        <p:spPr/>
        <p:txBody>
          <a:bodyPr/>
          <a:lstStyle/>
          <a:p>
            <a:endParaRPr lang="sq-AL"/>
          </a:p>
        </p:txBody>
      </p:sp>
      <p:sp>
        <p:nvSpPr>
          <p:cNvPr id="3" name="Content Placeholder 2">
            <a:extLst>
              <a:ext uri="{FF2B5EF4-FFF2-40B4-BE49-F238E27FC236}">
                <a16:creationId xmlns:a16="http://schemas.microsoft.com/office/drawing/2014/main" id="{5B913D29-2A81-4FE0-852E-EADDCBE6D407}"/>
              </a:ext>
            </a:extLst>
          </p:cNvPr>
          <p:cNvSpPr>
            <a:spLocks noGrp="1"/>
          </p:cNvSpPr>
          <p:nvPr>
            <p:ph idx="1"/>
          </p:nvPr>
        </p:nvSpPr>
        <p:spPr/>
        <p:txBody>
          <a:bodyPr>
            <a:normAutofit fontScale="92500"/>
          </a:bodyPr>
          <a:lstStyle/>
          <a:p>
            <a:pPr algn="just"/>
            <a:r>
              <a:rPr lang="en-US" dirty="0"/>
              <a:t>- </a:t>
            </a:r>
            <a:r>
              <a:rPr lang="sq-AL" dirty="0"/>
              <a:t>Gjykata ka konstatuar në disa raste se edhe kur autoritetet nuk qëndruan plotësisht pasive, ato nuk arritën të përmbushnin detyrimet e tyre sipas Konventës nëse masat që kishin marrë nuk e kishin ndaluar dhunuesin të ushtronte dhunë të mëtejshme ndaj viktimës. </a:t>
            </a:r>
          </a:p>
          <a:p>
            <a:pPr algn="just"/>
            <a:r>
              <a:rPr lang="sq-AL" dirty="0"/>
              <a:t>Si masë parandaluese shtesë</a:t>
            </a:r>
            <a:r>
              <a:rPr lang="sq-AL" b="1" dirty="0"/>
              <a:t>, Gjykata konsideron </a:t>
            </a:r>
            <a:r>
              <a:rPr lang="sq-AL" b="1" u="sng" dirty="0"/>
              <a:t>se programet e trajtimit të autorëve </a:t>
            </a:r>
            <a:r>
              <a:rPr lang="sq-AL" b="1" dirty="0"/>
              <a:t>janë të dëshirueshme</a:t>
            </a:r>
            <a:r>
              <a:rPr lang="sq-AL" dirty="0"/>
              <a:t>. </a:t>
            </a:r>
            <a:r>
              <a:rPr lang="sq-AL" b="1" dirty="0"/>
              <a:t>Sipas materialit të së drejtës krahasuese që disponon Gjykata, shtatë nga shtetet anëtare të anketuara parashikojnë masa specifike që synojnë t'u mësojnë autorëve të dhunës në familje për sjelljen jo të dhunshme.</a:t>
            </a:r>
            <a:r>
              <a:rPr lang="cy-GB" b="1" dirty="0"/>
              <a:t> </a:t>
            </a:r>
            <a:r>
              <a:rPr lang="sq-AL" dirty="0"/>
              <a:t>Neni 16 i Konventës së Stambollit imponon një detyrim për shtetet kontraktuese që të zhvillojnë programe parandaluese dhe trajtimi </a:t>
            </a:r>
            <a:r>
              <a:rPr lang="sq-AL" b="1" dirty="0"/>
              <a:t>për të ndihmuar autorët të ndryshojnë qëndrimet dhe sjelljen e tyre në mënyrë që të parandalojnë akte të mëtejshme të dhunës në familje.</a:t>
            </a:r>
          </a:p>
          <a:p>
            <a:pPr algn="just"/>
            <a:endParaRPr lang="en-US" dirty="0"/>
          </a:p>
          <a:p>
            <a:pPr algn="just"/>
            <a:endParaRPr lang="en-US" dirty="0"/>
          </a:p>
          <a:p>
            <a:pPr marL="0" indent="0" algn="just">
              <a:buNone/>
            </a:pPr>
            <a:endParaRPr lang="sq-AL" dirty="0"/>
          </a:p>
          <a:p>
            <a:pPr algn="just"/>
            <a:endParaRPr lang="sq-AL" dirty="0"/>
          </a:p>
        </p:txBody>
      </p:sp>
    </p:spTree>
    <p:extLst>
      <p:ext uri="{BB962C8B-B14F-4D97-AF65-F5344CB8AC3E}">
        <p14:creationId xmlns:p14="http://schemas.microsoft.com/office/powerpoint/2010/main" val="34318356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C7579-F2F9-4C9A-915D-5D7675F6282B}"/>
              </a:ext>
            </a:extLst>
          </p:cNvPr>
          <p:cNvSpPr>
            <a:spLocks noGrp="1"/>
          </p:cNvSpPr>
          <p:nvPr>
            <p:ph type="title"/>
          </p:nvPr>
        </p:nvSpPr>
        <p:spPr/>
        <p:txBody>
          <a:bodyPr/>
          <a:lstStyle/>
          <a:p>
            <a:endParaRPr lang="sq-AL"/>
          </a:p>
        </p:txBody>
      </p:sp>
      <p:sp>
        <p:nvSpPr>
          <p:cNvPr id="3" name="Content Placeholder 2">
            <a:extLst>
              <a:ext uri="{FF2B5EF4-FFF2-40B4-BE49-F238E27FC236}">
                <a16:creationId xmlns:a16="http://schemas.microsoft.com/office/drawing/2014/main" id="{679AE26B-B1AD-4874-99F4-C98DAB46612A}"/>
              </a:ext>
            </a:extLst>
          </p:cNvPr>
          <p:cNvSpPr>
            <a:spLocks noGrp="1"/>
          </p:cNvSpPr>
          <p:nvPr>
            <p:ph idx="1"/>
          </p:nvPr>
        </p:nvSpPr>
        <p:spPr/>
        <p:txBody>
          <a:bodyPr/>
          <a:lstStyle/>
          <a:p>
            <a:pPr algn="just"/>
            <a:r>
              <a:rPr lang="cy-GB" dirty="0"/>
              <a:t>- </a:t>
            </a:r>
            <a:r>
              <a:rPr lang="sq-AL" dirty="0"/>
              <a:t>Në kontekstin e masave mbrojtëse dhe parandaluese në përgjithësi, është e pashmangshme që ndërhyrja nga autoritetet në jetën private dhe familjare të autorit të dyshuar në veçanti mund të jetë e nevojshme për të mbrojtur jetën dhe të drejtat e tjera të viktimave të dhunës në familje dhe për të parandaluar vepra penale të drejtuara kundër jetës ose shëndetit të viktimave. </a:t>
            </a:r>
            <a:r>
              <a:rPr lang="sq-AL" b="1" dirty="0"/>
              <a:t>Natyra dhe ashpërsia e rrezikut të vlerësuar (shih paragrafin 168 më lart) do të jetë gjithmonë një faktor i rëndësishëm në lidhje me </a:t>
            </a:r>
            <a:r>
              <a:rPr lang="sq-AL" b="1" dirty="0" err="1"/>
              <a:t>proporcionalitetin</a:t>
            </a:r>
            <a:r>
              <a:rPr lang="sq-AL" b="1" dirty="0"/>
              <a:t> e çdo mase mbrojtëse dhe parandaluese që duhet marrë</a:t>
            </a:r>
            <a:r>
              <a:rPr lang="sq-AL" dirty="0"/>
              <a:t>, qoftë në kontekstin e nenit 8 të Konventa ose, sipas rastit, të kufizimeve të lirisë që bien në nenin 2 të Protokollit nr. 4, i cili parashikon lirinë e lëvizjes.</a:t>
            </a:r>
          </a:p>
          <a:p>
            <a:pPr algn="just"/>
            <a:endParaRPr lang="sq-AL" dirty="0"/>
          </a:p>
        </p:txBody>
      </p:sp>
    </p:spTree>
    <p:extLst>
      <p:ext uri="{BB962C8B-B14F-4D97-AF65-F5344CB8AC3E}">
        <p14:creationId xmlns:p14="http://schemas.microsoft.com/office/powerpoint/2010/main" val="2345558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A4C9E-AD47-4F98-B216-3B3825551834}"/>
              </a:ext>
            </a:extLst>
          </p:cNvPr>
          <p:cNvSpPr>
            <a:spLocks noGrp="1"/>
          </p:cNvSpPr>
          <p:nvPr>
            <p:ph type="title"/>
          </p:nvPr>
        </p:nvSpPr>
        <p:spPr/>
        <p:txBody>
          <a:bodyPr/>
          <a:lstStyle/>
          <a:p>
            <a:endParaRPr lang="sq-AL"/>
          </a:p>
        </p:txBody>
      </p:sp>
      <p:sp>
        <p:nvSpPr>
          <p:cNvPr id="3" name="Content Placeholder 2">
            <a:extLst>
              <a:ext uri="{FF2B5EF4-FFF2-40B4-BE49-F238E27FC236}">
                <a16:creationId xmlns:a16="http://schemas.microsoft.com/office/drawing/2014/main" id="{C037612A-3F3C-4C15-A1C6-CD69ABE7E5D0}"/>
              </a:ext>
            </a:extLst>
          </p:cNvPr>
          <p:cNvSpPr>
            <a:spLocks noGrp="1"/>
          </p:cNvSpPr>
          <p:nvPr>
            <p:ph idx="1"/>
          </p:nvPr>
        </p:nvSpPr>
        <p:spPr/>
        <p:txBody>
          <a:bodyPr>
            <a:normAutofit/>
          </a:bodyPr>
          <a:lstStyle/>
          <a:p>
            <a:pPr algn="just"/>
            <a:r>
              <a:rPr lang="cy-GB" dirty="0"/>
              <a:t>- </a:t>
            </a:r>
            <a:r>
              <a:rPr lang="sq-AL" dirty="0"/>
              <a:t>Për ta përmbledhur, Gjykata përsërit se një përgjigje e menjëhershme ndaj pretendimeve për dhunë në familje kërkohet nga autoritetet. Autoritetet duhet të përcaktojnë nëse ekziston një rrezik real dhe i menjëhershëm për jetën e një ose më shumë viktimave të identifikuara të dhunës në familje duke kryer një vlerësim autonom, </a:t>
            </a:r>
            <a:r>
              <a:rPr lang="sq-AL" dirty="0" err="1"/>
              <a:t>proaktiv</a:t>
            </a:r>
            <a:r>
              <a:rPr lang="sq-AL" dirty="0"/>
              <a:t> dhe gjithëpërfshirës të rrezikut. Realiteti dhe </a:t>
            </a:r>
            <a:r>
              <a:rPr lang="cy-GB" dirty="0"/>
              <a:t>menjëhershmëria</a:t>
            </a:r>
            <a:r>
              <a:rPr lang="sq-AL" dirty="0"/>
              <a:t> e rrezikut duhet të vlerësohet duke marrë parasysh kontekstin e veçantë të rasteve të dhunës në familje. Nëse rezultati i vlerësimit të rrezikut është se ekziston një rrezik real dhe i menjëhershëm për jetën, fillon detyrimi i autoriteteve për të marrë masa parandaluese </a:t>
            </a:r>
            <a:r>
              <a:rPr lang="sq-AL" dirty="0" err="1"/>
              <a:t>operacionale</a:t>
            </a:r>
            <a:r>
              <a:rPr lang="sq-AL" dirty="0"/>
              <a:t>. Masa të tilla duhet të jenë adekuate dhe proporcionale me nivelin e rrezikut të vlerësuar.</a:t>
            </a:r>
          </a:p>
        </p:txBody>
      </p:sp>
    </p:spTree>
    <p:extLst>
      <p:ext uri="{BB962C8B-B14F-4D97-AF65-F5344CB8AC3E}">
        <p14:creationId xmlns:p14="http://schemas.microsoft.com/office/powerpoint/2010/main" val="3116076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26799-F453-403A-B5DD-CA4BC1B4B426}"/>
              </a:ext>
            </a:extLst>
          </p:cNvPr>
          <p:cNvSpPr>
            <a:spLocks noGrp="1"/>
          </p:cNvSpPr>
          <p:nvPr>
            <p:ph type="title"/>
          </p:nvPr>
        </p:nvSpPr>
        <p:spPr/>
        <p:txBody>
          <a:bodyPr/>
          <a:lstStyle/>
          <a:p>
            <a:pPr algn="ctr"/>
            <a:r>
              <a:rPr lang="cy-GB" i="1" dirty="0">
                <a:latin typeface="Bookman Old Style" panose="02050604050505020204" pitchFamily="18" charset="0"/>
                <a:cs typeface="Times New Roman" panose="02020603050405020304" pitchFamily="18" charset="0"/>
              </a:rPr>
              <a:t>Kurt kundër Austrisë</a:t>
            </a:r>
            <a:endParaRPr lang="sq-AL"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id="{17B7E326-5601-4FFC-BF83-CC14F3391E7E}"/>
              </a:ext>
            </a:extLst>
          </p:cNvPr>
          <p:cNvSpPr>
            <a:spLocks noGrp="1"/>
          </p:cNvSpPr>
          <p:nvPr>
            <p:ph idx="1"/>
          </p:nvPr>
        </p:nvSpPr>
        <p:spPr/>
        <p:txBody>
          <a:bodyPr>
            <a:noAutofit/>
          </a:bodyPr>
          <a:lstStyle/>
          <a:p>
            <a:pPr marL="0" indent="0" algn="just">
              <a:buNone/>
            </a:pPr>
            <a:endParaRPr lang="cy-GB" sz="1500" dirty="0">
              <a:latin typeface="Bookman Old Style" panose="02050604050505020204" pitchFamily="18" charset="0"/>
            </a:endParaRPr>
          </a:p>
          <a:p>
            <a:pPr marL="0" indent="0">
              <a:buNone/>
            </a:pPr>
            <a:endParaRPr lang="sq-AL" sz="1500" i="1" dirty="0">
              <a:latin typeface="Bookman Old Style" panose="02050604050505020204" pitchFamily="18" charset="0"/>
            </a:endParaRPr>
          </a:p>
          <a:p>
            <a:pPr marL="0" indent="0">
              <a:buNone/>
            </a:pPr>
            <a:endParaRPr lang="cy-GB" sz="1500" dirty="0">
              <a:latin typeface="Bookman Old Style" panose="02050604050505020204" pitchFamily="18" charset="0"/>
              <a:cs typeface="Times New Roman" panose="02020603050405020304" pitchFamily="18" charset="0"/>
            </a:endParaRPr>
          </a:p>
          <a:p>
            <a:endParaRPr lang="sq-AL" sz="1500" dirty="0">
              <a:latin typeface="Bookman Old Style" panose="02050604050505020204" pitchFamily="18" charset="0"/>
            </a:endParaRPr>
          </a:p>
        </p:txBody>
      </p:sp>
      <p:sp>
        <p:nvSpPr>
          <p:cNvPr id="4" name="Rectangle 3">
            <a:extLst>
              <a:ext uri="{FF2B5EF4-FFF2-40B4-BE49-F238E27FC236}">
                <a16:creationId xmlns:a16="http://schemas.microsoft.com/office/drawing/2014/main" id="{EADDB726-C18E-48A9-A83A-59F507454854}"/>
              </a:ext>
            </a:extLst>
          </p:cNvPr>
          <p:cNvSpPr/>
          <p:nvPr/>
        </p:nvSpPr>
        <p:spPr>
          <a:xfrm>
            <a:off x="1026942" y="2828836"/>
            <a:ext cx="10010104" cy="3693319"/>
          </a:xfrm>
          <a:prstGeom prst="rect">
            <a:avLst/>
          </a:prstGeom>
        </p:spPr>
        <p:txBody>
          <a:bodyPr wrap="square">
            <a:spAutoFit/>
          </a:bodyPr>
          <a:lstStyle/>
          <a:p>
            <a:r>
              <a:rPr lang="cy-GB" dirty="0"/>
              <a:t>GJEDNJ-Dhoma e Madhe (Aplikimi nr. 62903/15, vendim datë 15 Qershor 2015)</a:t>
            </a:r>
          </a:p>
          <a:p>
            <a:endParaRPr lang="cy-GB" dirty="0"/>
          </a:p>
          <a:p>
            <a:pPr algn="just"/>
            <a:r>
              <a:rPr lang="cy-GB" b="1" dirty="0"/>
              <a:t>Vihet në diskutim:  </a:t>
            </a:r>
          </a:p>
          <a:p>
            <a:pPr algn="just"/>
            <a:r>
              <a:rPr lang="cy-GB" dirty="0"/>
              <a:t>-   Nëse janë shkelur detyrimet pozitive për mbrojtjen e jetës; </a:t>
            </a:r>
          </a:p>
          <a:p>
            <a:pPr marL="285750" indent="-285750" algn="just">
              <a:buFontTx/>
              <a:buChar char="-"/>
            </a:pPr>
            <a:r>
              <a:rPr lang="cy-GB" dirty="0"/>
              <a:t>Nëse masat mbrojtëse ishin të përshtashme (adekuate) në kushtet e një rreziku të dallueshëm, real dhe të menjëhershëm të vrasjes së fëmijës nga babai i akuzuar për dhunë në familje dhe i ndaluar për të qëndruar në shtëpi;  </a:t>
            </a:r>
          </a:p>
          <a:p>
            <a:pPr marL="285750" indent="-285750" algn="just">
              <a:buFontTx/>
              <a:buChar char="-"/>
            </a:pPr>
            <a:r>
              <a:rPr lang="cy-GB" dirty="0"/>
              <a:t>Nëse ishte vlerësuar natyra dhe niveli i rrezikut pjesë përbërëse e detyrimit pozitiv për të marrë masa parandaluese operacionale; </a:t>
            </a:r>
          </a:p>
          <a:p>
            <a:pPr marL="285750" indent="-285750" algn="just">
              <a:buFontTx/>
              <a:buChar char="-"/>
            </a:pPr>
            <a:r>
              <a:rPr lang="cy-GB" dirty="0"/>
              <a:t>Nëse ishte kryer një vlerësim autonom, proaktiv dhe gjithëpërfshirës i rrezikut real dhe të menjëhershëm, duke marrë parasysh kontekstin e veçantë të dhunës në familje;</a:t>
            </a:r>
          </a:p>
          <a:p>
            <a:pPr marL="285750" indent="-285750" algn="just">
              <a:buFontTx/>
              <a:buChar char="-"/>
            </a:pPr>
            <a:r>
              <a:rPr lang="cy-GB" dirty="0"/>
              <a:t>Nëse masat operacionale të ndërmarra a ishin adekuate dhe proporcionale me nivelin e rrezikut të vlerësuar.</a:t>
            </a:r>
          </a:p>
        </p:txBody>
      </p:sp>
    </p:spTree>
    <p:extLst>
      <p:ext uri="{BB962C8B-B14F-4D97-AF65-F5344CB8AC3E}">
        <p14:creationId xmlns:p14="http://schemas.microsoft.com/office/powerpoint/2010/main" val="13169631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A4C9E-AD47-4F98-B216-3B3825551834}"/>
              </a:ext>
            </a:extLst>
          </p:cNvPr>
          <p:cNvSpPr>
            <a:spLocks noGrp="1"/>
          </p:cNvSpPr>
          <p:nvPr>
            <p:ph type="title"/>
          </p:nvPr>
        </p:nvSpPr>
        <p:spPr/>
        <p:txBody>
          <a:bodyPr/>
          <a:lstStyle/>
          <a:p>
            <a:pPr algn="ctr"/>
            <a:r>
              <a:rPr lang="cy-GB" dirty="0"/>
              <a:t>Konkluzioni i GJEDNJ-së për çështjen</a:t>
            </a:r>
            <a:endParaRPr lang="sq-AL" dirty="0"/>
          </a:p>
        </p:txBody>
      </p:sp>
      <p:sp>
        <p:nvSpPr>
          <p:cNvPr id="3" name="Content Placeholder 2">
            <a:extLst>
              <a:ext uri="{FF2B5EF4-FFF2-40B4-BE49-F238E27FC236}">
                <a16:creationId xmlns:a16="http://schemas.microsoft.com/office/drawing/2014/main" id="{C037612A-3F3C-4C15-A1C6-CD69ABE7E5D0}"/>
              </a:ext>
            </a:extLst>
          </p:cNvPr>
          <p:cNvSpPr>
            <a:spLocks noGrp="1"/>
          </p:cNvSpPr>
          <p:nvPr>
            <p:ph idx="1"/>
          </p:nvPr>
        </p:nvSpPr>
        <p:spPr/>
        <p:txBody>
          <a:bodyPr/>
          <a:lstStyle/>
          <a:p>
            <a:pPr algn="just"/>
            <a:r>
              <a:rPr lang="sq-AL" dirty="0"/>
              <a:t>Në fillim, Gjykata thekson se në çështjen në fjalë, ndryshe nga shumë raste të tjera të dhunës në familje ose me bazë gjinore përpara saj, nuk pati vonesa apo pasivitet nga ana e autoriteteve kombëtare në përgjigjen ndaj pretendimeve të kërkuesit për dhunë në familje. Përkundrazi: si në vitin 2010 ashtu edhe në vitin 2012, autoritetet iu përgjigjën menjëherë pretendimeve të kërkuesit, morën prova dhe lëshuan urdhra ndalimi dhe mbrojtjeje. Në këtë kontekst, Gjykata vëren se policia kishte një listë kontrolli të faktorëve specifikë të rrezikut për t'u marrë parasysh në rast të një ndërhyrjeje sipas nenit 38a të Aktit të Policisë së Sigurisë.</a:t>
            </a:r>
          </a:p>
        </p:txBody>
      </p:sp>
    </p:spTree>
    <p:extLst>
      <p:ext uri="{BB962C8B-B14F-4D97-AF65-F5344CB8AC3E}">
        <p14:creationId xmlns:p14="http://schemas.microsoft.com/office/powerpoint/2010/main" val="37274701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A4C9E-AD47-4F98-B216-3B3825551834}"/>
              </a:ext>
            </a:extLst>
          </p:cNvPr>
          <p:cNvSpPr>
            <a:spLocks noGrp="1"/>
          </p:cNvSpPr>
          <p:nvPr>
            <p:ph type="title"/>
          </p:nvPr>
        </p:nvSpPr>
        <p:spPr/>
        <p:txBody>
          <a:bodyPr/>
          <a:lstStyle/>
          <a:p>
            <a:endParaRPr lang="sq-AL"/>
          </a:p>
        </p:txBody>
      </p:sp>
      <p:sp>
        <p:nvSpPr>
          <p:cNvPr id="3" name="Content Placeholder 2">
            <a:extLst>
              <a:ext uri="{FF2B5EF4-FFF2-40B4-BE49-F238E27FC236}">
                <a16:creationId xmlns:a16="http://schemas.microsoft.com/office/drawing/2014/main" id="{C037612A-3F3C-4C15-A1C6-CD69ABE7E5D0}"/>
              </a:ext>
            </a:extLst>
          </p:cNvPr>
          <p:cNvSpPr>
            <a:spLocks noGrp="1"/>
          </p:cNvSpPr>
          <p:nvPr>
            <p:ph idx="1"/>
          </p:nvPr>
        </p:nvSpPr>
        <p:spPr/>
        <p:txBody>
          <a:bodyPr>
            <a:normAutofit fontScale="92500" lnSpcReduction="20000"/>
          </a:bodyPr>
          <a:lstStyle/>
          <a:p>
            <a:pPr algn="just"/>
            <a:r>
              <a:rPr lang="cy-GB" dirty="0"/>
              <a:t>- </a:t>
            </a:r>
            <a:r>
              <a:rPr lang="sq-AL" dirty="0"/>
              <a:t>Vetë kërkuesja konfirmoi në vëzhgimet e saj se ajo nuk ankohej për ndonjë vonesë ose pasivitet nga ana e autoriteteve, </a:t>
            </a:r>
            <a:r>
              <a:rPr lang="sq-AL" b="1" dirty="0"/>
              <a:t>por për zgjedhjen e masave të marra.</a:t>
            </a:r>
            <a:endParaRPr lang="cy-GB" b="1" dirty="0"/>
          </a:p>
          <a:p>
            <a:pPr algn="just"/>
            <a:r>
              <a:rPr lang="cy-GB" b="1" dirty="0"/>
              <a:t>- </a:t>
            </a:r>
            <a:r>
              <a:rPr lang="sq-AL" b="1" dirty="0"/>
              <a:t>Gjykata pajtohet me Qeverinë se, në bazë të asaj që ishte e njohur për autoritetet në kohën materiale, nuk kishte indikacione për një rrezik real dhe të menjëhershëm për dhunë të mëtejshme kundër djalit të ankuesit jashtë zonave për të cilat ishte lëshuar një urdhër ndalimi</a:t>
            </a:r>
            <a:r>
              <a:rPr lang="cy-GB" b="1" dirty="0"/>
              <a:t>.</a:t>
            </a:r>
          </a:p>
          <a:p>
            <a:pPr algn="just"/>
            <a:r>
              <a:rPr lang="cy-GB" dirty="0"/>
              <a:t>- </a:t>
            </a:r>
            <a:r>
              <a:rPr lang="sq-AL" dirty="0"/>
              <a:t>Për më tepër, Gjykata, duke marrë parasysh kërkesat e ligjit penal kombëtar dhe ato që rrjedhin nga neni 5 i Konventës që mbron të drejtat e të akuzuarit, nuk gjen arsye për të vënë në pikëpyetje konstatimin e gjykatave austriake se autoritetet kishin vepruar në mënyrë të ligjshme duke mos e çuar E. në paraburgim.</a:t>
            </a:r>
            <a:endParaRPr lang="cy-GB" dirty="0"/>
          </a:p>
          <a:p>
            <a:pPr algn="just"/>
            <a:r>
              <a:rPr lang="sq-AL" dirty="0"/>
              <a:t>Prandaj, nuk ka pasur shkelje të nenit 2 të Konventës në aspektin e saj thelbësor.</a:t>
            </a:r>
          </a:p>
        </p:txBody>
      </p:sp>
    </p:spTree>
    <p:extLst>
      <p:ext uri="{BB962C8B-B14F-4D97-AF65-F5344CB8AC3E}">
        <p14:creationId xmlns:p14="http://schemas.microsoft.com/office/powerpoint/2010/main" val="4143622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A4C9E-AD47-4F98-B216-3B3825551834}"/>
              </a:ext>
            </a:extLst>
          </p:cNvPr>
          <p:cNvSpPr>
            <a:spLocks noGrp="1"/>
          </p:cNvSpPr>
          <p:nvPr>
            <p:ph type="title"/>
          </p:nvPr>
        </p:nvSpPr>
        <p:spPr/>
        <p:txBody>
          <a:bodyPr/>
          <a:lstStyle/>
          <a:p>
            <a:pPr algn="ctr"/>
            <a:r>
              <a:rPr lang="en-US" dirty="0"/>
              <a:t>A </a:t>
            </a:r>
            <a:r>
              <a:rPr lang="en-US" dirty="0" err="1"/>
              <a:t>dhe</a:t>
            </a:r>
            <a:r>
              <a:rPr lang="en-US" dirty="0"/>
              <a:t> B </a:t>
            </a:r>
            <a:r>
              <a:rPr lang="en-US" dirty="0" err="1"/>
              <a:t>kund</a:t>
            </a:r>
            <a:r>
              <a:rPr lang="cy-GB" dirty="0"/>
              <a:t>ër Gjeorgjisë</a:t>
            </a:r>
            <a:endParaRPr lang="sq-AL" dirty="0"/>
          </a:p>
        </p:txBody>
      </p:sp>
      <p:sp>
        <p:nvSpPr>
          <p:cNvPr id="3" name="Content Placeholder 2">
            <a:extLst>
              <a:ext uri="{FF2B5EF4-FFF2-40B4-BE49-F238E27FC236}">
                <a16:creationId xmlns:a16="http://schemas.microsoft.com/office/drawing/2014/main" id="{C037612A-3F3C-4C15-A1C6-CD69ABE7E5D0}"/>
              </a:ext>
            </a:extLst>
          </p:cNvPr>
          <p:cNvSpPr>
            <a:spLocks noGrp="1"/>
          </p:cNvSpPr>
          <p:nvPr>
            <p:ph idx="1"/>
          </p:nvPr>
        </p:nvSpPr>
        <p:spPr/>
        <p:txBody>
          <a:bodyPr>
            <a:normAutofit/>
          </a:bodyPr>
          <a:lstStyle/>
          <a:p>
            <a:r>
              <a:rPr lang="cy-GB" dirty="0"/>
              <a:t>GJEDNJ (Aplikimi nr. 73975/16, vendim datë 10 Shkurt 2022)</a:t>
            </a:r>
          </a:p>
          <a:p>
            <a:pPr algn="just"/>
            <a:r>
              <a:rPr lang="cy-GB" b="1" dirty="0"/>
              <a:t>Vihet në diskutim:  </a:t>
            </a:r>
          </a:p>
          <a:p>
            <a:pPr algn="just"/>
            <a:r>
              <a:rPr lang="cy-GB" dirty="0"/>
              <a:t>- Dështimi për të parandaluar dhunën me bazë gjinore që kulmon me vrasjen nga një oficer policie të ish-bashkëjetueses së tij me të cilin kishte dhe një fëmijë; </a:t>
            </a:r>
          </a:p>
          <a:p>
            <a:pPr algn="just"/>
            <a:r>
              <a:rPr lang="cy-GB" dirty="0"/>
              <a:t>- Dështimi për të hetuar reagimin e autoriteteve të zbatimit të ligjit;</a:t>
            </a:r>
          </a:p>
          <a:p>
            <a:pPr algn="just"/>
            <a:r>
              <a:rPr lang="cy-GB" dirty="0"/>
              <a:t>- Qëndrimet pasive dhe madje mbështetëse të organeve të zbatimit të ligjit, të favorshme për përhapjen e dhunës ndaj grave.</a:t>
            </a:r>
          </a:p>
          <a:p>
            <a:endParaRPr lang="sq-AL" dirty="0"/>
          </a:p>
        </p:txBody>
      </p:sp>
    </p:spTree>
    <p:extLst>
      <p:ext uri="{BB962C8B-B14F-4D97-AF65-F5344CB8AC3E}">
        <p14:creationId xmlns:p14="http://schemas.microsoft.com/office/powerpoint/2010/main" val="40761380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91E98-4AAE-485E-9CA6-23842B7245B8}"/>
              </a:ext>
            </a:extLst>
          </p:cNvPr>
          <p:cNvSpPr>
            <a:spLocks noGrp="1"/>
          </p:cNvSpPr>
          <p:nvPr>
            <p:ph type="title"/>
          </p:nvPr>
        </p:nvSpPr>
        <p:spPr/>
        <p:txBody>
          <a:bodyPr/>
          <a:lstStyle/>
          <a:p>
            <a:pPr algn="ctr"/>
            <a:r>
              <a:rPr lang="cy-GB" dirty="0"/>
              <a:t>Masat e përshtatshme për rivendosjen në vend të shkeljes së të drejtës për mbrojtjen e jetës</a:t>
            </a:r>
            <a:endParaRPr lang="sq-AL" dirty="0"/>
          </a:p>
        </p:txBody>
      </p:sp>
      <p:sp>
        <p:nvSpPr>
          <p:cNvPr id="3" name="Content Placeholder 2">
            <a:extLst>
              <a:ext uri="{FF2B5EF4-FFF2-40B4-BE49-F238E27FC236}">
                <a16:creationId xmlns:a16="http://schemas.microsoft.com/office/drawing/2014/main" id="{15C54AFE-8E5C-48E3-A9CE-A1EDA04CBE7B}"/>
              </a:ext>
            </a:extLst>
          </p:cNvPr>
          <p:cNvSpPr>
            <a:spLocks noGrp="1"/>
          </p:cNvSpPr>
          <p:nvPr>
            <p:ph idx="1"/>
          </p:nvPr>
        </p:nvSpPr>
        <p:spPr/>
        <p:txBody>
          <a:bodyPr/>
          <a:lstStyle/>
          <a:p>
            <a:pPr algn="just"/>
            <a:r>
              <a:rPr lang="sq-AL" dirty="0"/>
              <a:t>Një vendim ose masë e favorshme për </a:t>
            </a:r>
            <a:r>
              <a:rPr lang="sq-AL" dirty="0" err="1"/>
              <a:t>aplikantin</a:t>
            </a:r>
            <a:r>
              <a:rPr lang="sq-AL" dirty="0"/>
              <a:t> nuk është në parim i mjaftueshëm për ta privuar atë nga statusi i tij/saj si "viktimë", përveç nëse autoritetet kombëtare e kanë pranuar, shprehimisht ose në thelb, dhe më pas kanë ofruar kompensim për shkeljen e konventës. Vetëm kur të dyja këto kushte janë plotësuar, natyra plotësuese e mekanizmit mbrojtës të Konventës e përjashton shqyrtimin e kërkesës.</a:t>
            </a:r>
          </a:p>
        </p:txBody>
      </p:sp>
    </p:spTree>
    <p:extLst>
      <p:ext uri="{BB962C8B-B14F-4D97-AF65-F5344CB8AC3E}">
        <p14:creationId xmlns:p14="http://schemas.microsoft.com/office/powerpoint/2010/main" val="37442546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5C789-A7FF-42A0-8CEE-B3786D7A4D21}"/>
              </a:ext>
            </a:extLst>
          </p:cNvPr>
          <p:cNvSpPr>
            <a:spLocks noGrp="1"/>
          </p:cNvSpPr>
          <p:nvPr>
            <p:ph type="title"/>
          </p:nvPr>
        </p:nvSpPr>
        <p:spPr/>
        <p:txBody>
          <a:bodyPr/>
          <a:lstStyle/>
          <a:p>
            <a:endParaRPr lang="sq-AL"/>
          </a:p>
        </p:txBody>
      </p:sp>
      <p:sp>
        <p:nvSpPr>
          <p:cNvPr id="3" name="Content Placeholder 2">
            <a:extLst>
              <a:ext uri="{FF2B5EF4-FFF2-40B4-BE49-F238E27FC236}">
                <a16:creationId xmlns:a16="http://schemas.microsoft.com/office/drawing/2014/main" id="{1B0BC910-03F2-46B1-8C46-8C7F791F0E57}"/>
              </a:ext>
            </a:extLst>
          </p:cNvPr>
          <p:cNvSpPr>
            <a:spLocks noGrp="1"/>
          </p:cNvSpPr>
          <p:nvPr>
            <p:ph idx="1"/>
          </p:nvPr>
        </p:nvSpPr>
        <p:spPr/>
        <p:txBody>
          <a:bodyPr/>
          <a:lstStyle/>
          <a:p>
            <a:pPr algn="just"/>
            <a:r>
              <a:rPr lang="sq-AL" dirty="0"/>
              <a:t>Në rastet që kanë të bëjnë me përgjegjësinë e mundshme nga ana e zyrtarëve shtetërorë për vdekjet e ndodhura si rezultat i neglizhencës së tyre, detyrimi i vendosur nga neni 2 për të krijuar një sistem gjyqësor efektiv </a:t>
            </a:r>
            <a:r>
              <a:rPr lang="sq-AL" u="sng" dirty="0"/>
              <a:t>nuk kërkon </a:t>
            </a:r>
            <a:r>
              <a:rPr lang="sq-AL" u="sng" dirty="0" err="1"/>
              <a:t>domosdoshmërisht</a:t>
            </a:r>
            <a:r>
              <a:rPr lang="sq-AL" u="sng" dirty="0"/>
              <a:t> sigurimin e një mjeti juridik penal në çdo rast</a:t>
            </a:r>
            <a:r>
              <a:rPr lang="sq-AL" dirty="0"/>
              <a:t>. </a:t>
            </a:r>
            <a:r>
              <a:rPr lang="sq-AL" b="1" dirty="0"/>
              <a:t>Megjithatë, mund të ketë rrethana të jashtëzakonshme kur vetëm një hetim penal efektiv do të ishte në gjendje të përmbushte detyrimin pozitiv procedural të vendosur nga neni 2</a:t>
            </a:r>
            <a:r>
              <a:rPr lang="sq-AL" dirty="0"/>
              <a:t>. Rrethana të tilla mund të jenë të pranishme, për shembull, kur një jetë është humbur ose është vënë në rrezik për shkak të sjelljes së një autoritet</a:t>
            </a:r>
            <a:r>
              <a:rPr lang="cy-GB" dirty="0"/>
              <a:t>i</a:t>
            </a:r>
            <a:r>
              <a:rPr lang="sq-AL" dirty="0"/>
              <a:t> publik që shkon përtej një gabimi </a:t>
            </a:r>
            <a:r>
              <a:rPr lang="cy-GB" dirty="0"/>
              <a:t>në gjykim</a:t>
            </a:r>
            <a:r>
              <a:rPr lang="sq-AL" dirty="0"/>
              <a:t> ose </a:t>
            </a:r>
            <a:r>
              <a:rPr lang="cy-GB" dirty="0"/>
              <a:t>shkujdesje (pakujdesi). </a:t>
            </a:r>
            <a:endParaRPr lang="sq-AL" dirty="0"/>
          </a:p>
        </p:txBody>
      </p:sp>
    </p:spTree>
    <p:extLst>
      <p:ext uri="{BB962C8B-B14F-4D97-AF65-F5344CB8AC3E}">
        <p14:creationId xmlns:p14="http://schemas.microsoft.com/office/powerpoint/2010/main" val="38946015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03476-4CA5-4E83-8D62-7AF0DC875F08}"/>
              </a:ext>
            </a:extLst>
          </p:cNvPr>
          <p:cNvSpPr>
            <a:spLocks noGrp="1"/>
          </p:cNvSpPr>
          <p:nvPr>
            <p:ph type="title"/>
          </p:nvPr>
        </p:nvSpPr>
        <p:spPr/>
        <p:txBody>
          <a:bodyPr/>
          <a:lstStyle/>
          <a:p>
            <a:endParaRPr lang="sq-AL"/>
          </a:p>
        </p:txBody>
      </p:sp>
      <p:sp>
        <p:nvSpPr>
          <p:cNvPr id="3" name="Content Placeholder 2">
            <a:extLst>
              <a:ext uri="{FF2B5EF4-FFF2-40B4-BE49-F238E27FC236}">
                <a16:creationId xmlns:a16="http://schemas.microsoft.com/office/drawing/2014/main" id="{FA93A7B4-3AE5-4DA8-8C2B-298BE0B8CA0B}"/>
              </a:ext>
            </a:extLst>
          </p:cNvPr>
          <p:cNvSpPr>
            <a:spLocks noGrp="1"/>
          </p:cNvSpPr>
          <p:nvPr>
            <p:ph idx="1"/>
          </p:nvPr>
        </p:nvSpPr>
        <p:spPr/>
        <p:txBody>
          <a:bodyPr/>
          <a:lstStyle/>
          <a:p>
            <a:pPr algn="just"/>
            <a:r>
              <a:rPr lang="sq-AL" dirty="0"/>
              <a:t>Kur konstatohet se neglizhenca që i atribuohet zyrtarëve ose organeve shtetërore shkon përtej një </a:t>
            </a:r>
            <a:r>
              <a:rPr lang="cy-GB" dirty="0"/>
              <a:t>gabimi në gjykim </a:t>
            </a:r>
            <a:r>
              <a:rPr lang="sq-AL" dirty="0"/>
              <a:t>ose </a:t>
            </a:r>
            <a:r>
              <a:rPr lang="cy-GB" dirty="0"/>
              <a:t>shkujdesje</a:t>
            </a:r>
            <a:r>
              <a:rPr lang="sq-AL" dirty="0"/>
              <a:t>, në atë që autoritetet në fjalë – duke kuptuar plotësisht pasojat e mundshme dhe duke shpërfillur kompetencat që u janë dhënë – nuk kanë marrë masat që ishin të nevojshme dhe të mjaftueshme për të shmangur rreziqet, </a:t>
            </a:r>
            <a:r>
              <a:rPr lang="sq-AL" b="1" dirty="0"/>
              <a:t>fakti që personat përgjegjës për rrezikimin e jetës nuk janë akuzuar për një vepër penale ose nuk janë ndjekur penalisht</a:t>
            </a:r>
            <a:r>
              <a:rPr lang="sq-AL" dirty="0"/>
              <a:t>, </a:t>
            </a:r>
            <a:r>
              <a:rPr lang="sq-AL" b="1" dirty="0"/>
              <a:t>mund të përbëjë shkelje të nenit 2, pavarësisht nga çdo lloj mjeti tjetër juridik që individët mund të ushtrojnë me iniciativën e tyre</a:t>
            </a:r>
            <a:r>
              <a:rPr lang="sq-AL" dirty="0"/>
              <a:t>.</a:t>
            </a:r>
          </a:p>
          <a:p>
            <a:endParaRPr lang="sq-AL" dirty="0"/>
          </a:p>
        </p:txBody>
      </p:sp>
    </p:spTree>
    <p:extLst>
      <p:ext uri="{BB962C8B-B14F-4D97-AF65-F5344CB8AC3E}">
        <p14:creationId xmlns:p14="http://schemas.microsoft.com/office/powerpoint/2010/main" val="38376865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DFEDD-ED16-4D63-BA64-B20F0090E2F8}"/>
              </a:ext>
            </a:extLst>
          </p:cNvPr>
          <p:cNvSpPr>
            <a:spLocks noGrp="1"/>
          </p:cNvSpPr>
          <p:nvPr>
            <p:ph type="title"/>
          </p:nvPr>
        </p:nvSpPr>
        <p:spPr/>
        <p:txBody>
          <a:bodyPr/>
          <a:lstStyle/>
          <a:p>
            <a:endParaRPr lang="sq-AL"/>
          </a:p>
        </p:txBody>
      </p:sp>
      <p:sp>
        <p:nvSpPr>
          <p:cNvPr id="3" name="Content Placeholder 2">
            <a:extLst>
              <a:ext uri="{FF2B5EF4-FFF2-40B4-BE49-F238E27FC236}">
                <a16:creationId xmlns:a16="http://schemas.microsoft.com/office/drawing/2014/main" id="{367F6CA5-3FB7-4A91-AFA6-34234F090B4A}"/>
              </a:ext>
            </a:extLst>
          </p:cNvPr>
          <p:cNvSpPr>
            <a:spLocks noGrp="1"/>
          </p:cNvSpPr>
          <p:nvPr>
            <p:ph idx="1"/>
          </p:nvPr>
        </p:nvSpPr>
        <p:spPr/>
        <p:txBody>
          <a:bodyPr>
            <a:normAutofit fontScale="85000" lnSpcReduction="10000"/>
          </a:bodyPr>
          <a:lstStyle/>
          <a:p>
            <a:pPr algn="just"/>
            <a:r>
              <a:rPr lang="cy-GB" dirty="0"/>
              <a:t>- Nga GJEDNJ-ja konstatohet se </a:t>
            </a:r>
            <a:r>
              <a:rPr lang="sq-AL" dirty="0" err="1"/>
              <a:t>sjellj</a:t>
            </a:r>
            <a:r>
              <a:rPr lang="cy-GB" dirty="0"/>
              <a:t>a e</a:t>
            </a:r>
            <a:r>
              <a:rPr lang="sq-AL" dirty="0"/>
              <a:t> autoritet</a:t>
            </a:r>
            <a:r>
              <a:rPr lang="cy-GB" dirty="0"/>
              <a:t>eve</a:t>
            </a:r>
            <a:r>
              <a:rPr lang="sq-AL" dirty="0"/>
              <a:t> publik</a:t>
            </a:r>
            <a:r>
              <a:rPr lang="cy-GB" dirty="0"/>
              <a:t>e</a:t>
            </a:r>
            <a:r>
              <a:rPr lang="sq-AL" dirty="0"/>
              <a:t> shkon</a:t>
            </a:r>
            <a:r>
              <a:rPr lang="cy-GB" dirty="0"/>
              <a:t>te</a:t>
            </a:r>
            <a:r>
              <a:rPr lang="sq-AL" dirty="0"/>
              <a:t> përtej një gabimi </a:t>
            </a:r>
            <a:r>
              <a:rPr lang="cy-GB" dirty="0"/>
              <a:t>në gjykim</a:t>
            </a:r>
            <a:r>
              <a:rPr lang="sq-AL" dirty="0"/>
              <a:t> ose </a:t>
            </a:r>
            <a:r>
              <a:rPr lang="cy-GB" dirty="0"/>
              <a:t>shkujdesje, pasi mban parasysh këto rrethana:</a:t>
            </a:r>
          </a:p>
          <a:p>
            <a:pPr algn="just"/>
            <a:r>
              <a:rPr lang="cy-GB" dirty="0"/>
              <a:t>- Pasiviteti dhe neglizhenca e autoriteteve ligjzbatuese ishte një nga arsyet kryesore pse u lejua të përshkallëzohej abuzimi në familje që kulmoi me vrasjen e viktimës;</a:t>
            </a:r>
          </a:p>
          <a:p>
            <a:pPr algn="just"/>
            <a:r>
              <a:rPr lang="cy-GB" dirty="0"/>
              <a:t>- Autoritetet e dinin ose duhet të kishin ditur për nivelin e lartë të rrezikut me të cilin përballej viktima dhe nuk arritën të kryenin siç duhet detyrat e tyre policore; </a:t>
            </a:r>
          </a:p>
          <a:p>
            <a:pPr algn="just"/>
            <a:r>
              <a:rPr lang="cy-GB" dirty="0"/>
              <a:t>- Viktima ankohej për dhunën e ushtruar nga një oficer policie që mbante armë; </a:t>
            </a:r>
          </a:p>
          <a:p>
            <a:pPr algn="just"/>
            <a:r>
              <a:rPr lang="cy-GB" dirty="0"/>
              <a:t>- Ishin në gjendje të vërtetonin se dhunuesi kishte qenë i përfshirë në incidente të ngjashme në të kaluarën apo për prirjen e tij për dhunë;</a:t>
            </a:r>
          </a:p>
          <a:p>
            <a:pPr algn="just"/>
            <a:r>
              <a:rPr lang="cy-GB" dirty="0"/>
              <a:t>Sa më sipër, konkludon se ndër mjetet juridike të përdorura nga kërkuesit në nivel vendas, më të rëndësishmet për qëllimet e nenit 35 § 1 të Konventës ishin procedimet penale të nisura kundër oficerëve të policisë dhe prokurorëve publikë të përfshirë.</a:t>
            </a:r>
          </a:p>
          <a:p>
            <a:pPr algn="just"/>
            <a:endParaRPr lang="cy-GB" dirty="0"/>
          </a:p>
          <a:p>
            <a:pPr algn="just"/>
            <a:endParaRPr lang="sq-AL" dirty="0"/>
          </a:p>
        </p:txBody>
      </p:sp>
    </p:spTree>
    <p:extLst>
      <p:ext uri="{BB962C8B-B14F-4D97-AF65-F5344CB8AC3E}">
        <p14:creationId xmlns:p14="http://schemas.microsoft.com/office/powerpoint/2010/main" val="27007436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03476-4CA5-4E83-8D62-7AF0DC875F08}"/>
              </a:ext>
            </a:extLst>
          </p:cNvPr>
          <p:cNvSpPr>
            <a:spLocks noGrp="1"/>
          </p:cNvSpPr>
          <p:nvPr>
            <p:ph type="title"/>
          </p:nvPr>
        </p:nvSpPr>
        <p:spPr/>
        <p:txBody>
          <a:bodyPr/>
          <a:lstStyle/>
          <a:p>
            <a:endParaRPr lang="sq-AL"/>
          </a:p>
        </p:txBody>
      </p:sp>
      <p:sp>
        <p:nvSpPr>
          <p:cNvPr id="3" name="Content Placeholder 2">
            <a:extLst>
              <a:ext uri="{FF2B5EF4-FFF2-40B4-BE49-F238E27FC236}">
                <a16:creationId xmlns:a16="http://schemas.microsoft.com/office/drawing/2014/main" id="{FA93A7B4-3AE5-4DA8-8C2B-298BE0B8CA0B}"/>
              </a:ext>
            </a:extLst>
          </p:cNvPr>
          <p:cNvSpPr>
            <a:spLocks noGrp="1"/>
          </p:cNvSpPr>
          <p:nvPr>
            <p:ph idx="1"/>
          </p:nvPr>
        </p:nvSpPr>
        <p:spPr/>
        <p:txBody>
          <a:bodyPr/>
          <a:lstStyle/>
          <a:p>
            <a:pPr algn="just"/>
            <a:r>
              <a:rPr lang="cy-GB" dirty="0"/>
              <a:t>- GJEDNJ-ja konstaton se nuk </a:t>
            </a:r>
            <a:r>
              <a:rPr lang="sq-AL" dirty="0"/>
              <a:t>u hap asnjë hetim disiplinor për mosveprimin e pretenduar të policisë dhe nuk u ndërmor asnjë hap për të trajnuar policët në fjalë se si t'i përgjigjen siç duhet pretendimeve për dhunë në familje në të ardhmen.</a:t>
            </a:r>
            <a:endParaRPr lang="cy-GB" dirty="0"/>
          </a:p>
          <a:p>
            <a:pPr algn="just"/>
            <a:r>
              <a:rPr lang="cy-GB" dirty="0"/>
              <a:t>- </a:t>
            </a:r>
            <a:r>
              <a:rPr lang="sq-AL" b="1" dirty="0"/>
              <a:t>Gjykata rithekson se mangësitë në mbledhjen e provave në përgjigje të një incidenti të raportuar të dhunës në familje</a:t>
            </a:r>
            <a:r>
              <a:rPr lang="cy-GB" dirty="0"/>
              <a:t>,</a:t>
            </a:r>
            <a:r>
              <a:rPr lang="sq-AL" dirty="0"/>
              <a:t> mund të rezultojnë në një nënvlerësim të nivelit të dhunës së kryer në të vërtetë</a:t>
            </a:r>
            <a:r>
              <a:rPr lang="cy-GB" dirty="0"/>
              <a:t> dhe</a:t>
            </a:r>
            <a:r>
              <a:rPr lang="sq-AL" dirty="0"/>
              <a:t> mund të kenë efekte të dëmshme në perspektivat e hapjes së një hetimi penal dhe madje </a:t>
            </a:r>
            <a:r>
              <a:rPr lang="sq-AL" dirty="0" err="1"/>
              <a:t>dekuraj</a:t>
            </a:r>
            <a:r>
              <a:rPr lang="cy-GB" dirty="0"/>
              <a:t>im</a:t>
            </a:r>
            <a:r>
              <a:rPr lang="sq-AL" dirty="0"/>
              <a:t>i </a:t>
            </a:r>
            <a:r>
              <a:rPr lang="cy-GB" dirty="0"/>
              <a:t>të </a:t>
            </a:r>
            <a:r>
              <a:rPr lang="sq-AL" dirty="0"/>
              <a:t>viktima</a:t>
            </a:r>
            <a:r>
              <a:rPr lang="cy-GB" dirty="0"/>
              <a:t>ve</a:t>
            </a:r>
            <a:r>
              <a:rPr lang="sq-AL" dirty="0"/>
              <a:t> </a:t>
            </a:r>
            <a:r>
              <a:rPr lang="cy-GB" dirty="0"/>
              <a:t>të</a:t>
            </a:r>
            <a:r>
              <a:rPr lang="sq-AL" dirty="0"/>
              <a:t> abuzimit në familje, </a:t>
            </a:r>
            <a:r>
              <a:rPr lang="sq-AL" b="1" dirty="0"/>
              <a:t>të cilat shpesh janë tashmë nën presionin e shoqërisë, </a:t>
            </a:r>
            <a:r>
              <a:rPr lang="sq-AL" dirty="0"/>
              <a:t>nga raportimi i një anëtari abuziv të familjes tek autoritetet në të ardhmen</a:t>
            </a:r>
            <a:r>
              <a:rPr lang="cy-GB" dirty="0"/>
              <a:t>.</a:t>
            </a:r>
            <a:endParaRPr lang="sq-AL" dirty="0"/>
          </a:p>
        </p:txBody>
      </p:sp>
    </p:spTree>
    <p:extLst>
      <p:ext uri="{BB962C8B-B14F-4D97-AF65-F5344CB8AC3E}">
        <p14:creationId xmlns:p14="http://schemas.microsoft.com/office/powerpoint/2010/main" val="21920070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03476-4CA5-4E83-8D62-7AF0DC875F08}"/>
              </a:ext>
            </a:extLst>
          </p:cNvPr>
          <p:cNvSpPr>
            <a:spLocks noGrp="1"/>
          </p:cNvSpPr>
          <p:nvPr>
            <p:ph type="title"/>
          </p:nvPr>
        </p:nvSpPr>
        <p:spPr/>
        <p:txBody>
          <a:bodyPr/>
          <a:lstStyle/>
          <a:p>
            <a:endParaRPr lang="sq-AL"/>
          </a:p>
        </p:txBody>
      </p:sp>
      <p:sp>
        <p:nvSpPr>
          <p:cNvPr id="3" name="Content Placeholder 2">
            <a:extLst>
              <a:ext uri="{FF2B5EF4-FFF2-40B4-BE49-F238E27FC236}">
                <a16:creationId xmlns:a16="http://schemas.microsoft.com/office/drawing/2014/main" id="{FA93A7B4-3AE5-4DA8-8C2B-298BE0B8CA0B}"/>
              </a:ext>
            </a:extLst>
          </p:cNvPr>
          <p:cNvSpPr>
            <a:spLocks noGrp="1"/>
          </p:cNvSpPr>
          <p:nvPr>
            <p:ph idx="1"/>
          </p:nvPr>
        </p:nvSpPr>
        <p:spPr/>
        <p:txBody>
          <a:bodyPr>
            <a:normAutofit fontScale="92500" lnSpcReduction="10000"/>
          </a:bodyPr>
          <a:lstStyle/>
          <a:p>
            <a:pPr algn="just"/>
            <a:r>
              <a:rPr lang="cy-GB" dirty="0"/>
              <a:t>- GJEDNJ-ja ka konstatuar shkelje edhe për faktin se </a:t>
            </a:r>
            <a:r>
              <a:rPr lang="sq-AL" dirty="0"/>
              <a:t>viktima </a:t>
            </a:r>
            <a:r>
              <a:rPr lang="cy-GB" dirty="0"/>
              <a:t>nuk </a:t>
            </a:r>
            <a:r>
              <a:rPr lang="sq-AL" dirty="0"/>
              <a:t>është këshilluar ndonjëherë nga policia për të drejtat e saj procedurale dhe për masat e ndryshme legjislative dhe administrative të mbrojtjes në dispozicion të saj.</a:t>
            </a:r>
            <a:endParaRPr lang="cy-GB" dirty="0"/>
          </a:p>
          <a:p>
            <a:pPr algn="just"/>
            <a:r>
              <a:rPr lang="cy-GB" dirty="0"/>
              <a:t>- </a:t>
            </a:r>
            <a:r>
              <a:rPr lang="cy-GB" b="1" dirty="0"/>
              <a:t>Gjykata vëren se gjykimi dhe dënimi i autorit nuk përfshiu ndonjë shqyrtim të rolit të mundshëm të diskriminimit me bazë gjinore në kryerjen e krimit</a:t>
            </a:r>
            <a:r>
              <a:rPr lang="cy-GB" dirty="0"/>
              <a:t>. Për sa i përket kësaj të fundit, ndonëse ishte padyshim pozitive që gjykatat vendase pranuan dështimin e autoriteteve ligjzbatuese për të marrë masa për t'i dhënë fund diskriminimit me bazë gjinore dhe për të mbrojtur jetën e viktimës, </a:t>
            </a:r>
            <a:r>
              <a:rPr lang="cy-GB" b="1" dirty="0"/>
              <a:t>Gjykata vëren se ato nuk e zgjeruan shqyrtimin nëse toleranca zyrtare e incidenteve të dhunës në familje mund të kushtëzohej nga i njëjti paragjykim gjinor. </a:t>
            </a:r>
            <a:r>
              <a:rPr lang="cy-GB" dirty="0"/>
              <a:t>As gjykatat nuk e kanë trajtuar çështjen nëse ka pasur indikacione për pajtueshmërinë apo pajtimin e oficerëve përkatës të zbatimit të ligjit në abuzimet me motive gjinore të kryera nga kolegu i tyre.</a:t>
            </a:r>
          </a:p>
        </p:txBody>
      </p:sp>
    </p:spTree>
    <p:extLst>
      <p:ext uri="{BB962C8B-B14F-4D97-AF65-F5344CB8AC3E}">
        <p14:creationId xmlns:p14="http://schemas.microsoft.com/office/powerpoint/2010/main" val="11732852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DB8BE-6891-41B1-8CF3-24F8E18E8324}"/>
              </a:ext>
            </a:extLst>
          </p:cNvPr>
          <p:cNvSpPr>
            <a:spLocks noGrp="1"/>
          </p:cNvSpPr>
          <p:nvPr>
            <p:ph type="title"/>
          </p:nvPr>
        </p:nvSpPr>
        <p:spPr/>
        <p:txBody>
          <a:bodyPr/>
          <a:lstStyle/>
          <a:p>
            <a:endParaRPr lang="sq-AL"/>
          </a:p>
        </p:txBody>
      </p:sp>
      <p:sp>
        <p:nvSpPr>
          <p:cNvPr id="3" name="Content Placeholder 2">
            <a:extLst>
              <a:ext uri="{FF2B5EF4-FFF2-40B4-BE49-F238E27FC236}">
                <a16:creationId xmlns:a16="http://schemas.microsoft.com/office/drawing/2014/main" id="{EF401F81-3622-434F-910C-99526DA7CDBF}"/>
              </a:ext>
            </a:extLst>
          </p:cNvPr>
          <p:cNvSpPr>
            <a:spLocks noGrp="1"/>
          </p:cNvSpPr>
          <p:nvPr>
            <p:ph idx="1"/>
          </p:nvPr>
        </p:nvSpPr>
        <p:spPr/>
        <p:txBody>
          <a:bodyPr/>
          <a:lstStyle/>
          <a:p>
            <a:pPr algn="just"/>
            <a:r>
              <a:rPr lang="cy-GB" dirty="0"/>
              <a:t>- </a:t>
            </a:r>
            <a:r>
              <a:rPr lang="sq-AL" b="1" dirty="0"/>
              <a:t>Gjykata pret që shtetet anëtare të jenë edhe më të rrepta kur hetojnë dhe, kur është e përshtatshme, ndëshkojnë oficerët e tyre të zbatimit të ligjit për kryerjen e krimeve të rënda</a:t>
            </a:r>
            <a:r>
              <a:rPr lang="sq-AL" dirty="0"/>
              <a:t>, duke përfshirë dhunën në familje dhe dhunën kundër gra</a:t>
            </a:r>
            <a:r>
              <a:rPr lang="cy-GB" dirty="0"/>
              <a:t>ve</a:t>
            </a:r>
            <a:r>
              <a:rPr lang="sq-AL" dirty="0"/>
              <a:t> në përgjithësi, sesa me shkelësit e zakonshëm, sepse në rrezik nuk është vetëm çështja e përgjegjësisë individuale penale të autorëve, </a:t>
            </a:r>
            <a:r>
              <a:rPr lang="sq-AL" b="1" dirty="0"/>
              <a:t>por edhe detyra e shtetit për të luftuar çdo ndjenjë mosndëshkimi të </a:t>
            </a:r>
            <a:r>
              <a:rPr lang="cy-GB" b="1" dirty="0"/>
              <a:t>ndjerë</a:t>
            </a:r>
            <a:r>
              <a:rPr lang="sq-AL" b="1" dirty="0"/>
              <a:t> nga shkelësit </a:t>
            </a:r>
            <a:r>
              <a:rPr lang="sq-AL" dirty="0"/>
              <a:t>për shkak të detyrës së tyre, dhe ruajnë besimin e publikut dhe respektin për sistemin e zbatimit të ligjit</a:t>
            </a:r>
            <a:r>
              <a:rPr lang="cy-GB" dirty="0"/>
              <a:t>.</a:t>
            </a:r>
            <a:endParaRPr lang="sq-AL" dirty="0"/>
          </a:p>
          <a:p>
            <a:pPr algn="just"/>
            <a:endParaRPr lang="sq-AL" dirty="0"/>
          </a:p>
        </p:txBody>
      </p:sp>
    </p:spTree>
    <p:extLst>
      <p:ext uri="{BB962C8B-B14F-4D97-AF65-F5344CB8AC3E}">
        <p14:creationId xmlns:p14="http://schemas.microsoft.com/office/powerpoint/2010/main" val="17420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A6FAA-EFEA-419A-8D0D-F13BAD646238}"/>
              </a:ext>
            </a:extLst>
          </p:cNvPr>
          <p:cNvSpPr>
            <a:spLocks noGrp="1"/>
          </p:cNvSpPr>
          <p:nvPr>
            <p:ph type="title"/>
          </p:nvPr>
        </p:nvSpPr>
        <p:spPr/>
        <p:txBody>
          <a:bodyPr/>
          <a:lstStyle/>
          <a:p>
            <a:endParaRPr lang="sq-AL" dirty="0"/>
          </a:p>
        </p:txBody>
      </p:sp>
      <p:sp>
        <p:nvSpPr>
          <p:cNvPr id="3" name="Content Placeholder 2">
            <a:extLst>
              <a:ext uri="{FF2B5EF4-FFF2-40B4-BE49-F238E27FC236}">
                <a16:creationId xmlns:a16="http://schemas.microsoft.com/office/drawing/2014/main" id="{A3A575A0-D12A-4D67-BE7E-188827E86F03}"/>
              </a:ext>
            </a:extLst>
          </p:cNvPr>
          <p:cNvSpPr>
            <a:spLocks noGrp="1"/>
          </p:cNvSpPr>
          <p:nvPr>
            <p:ph idx="1"/>
          </p:nvPr>
        </p:nvSpPr>
        <p:spPr/>
        <p:txBody>
          <a:bodyPr/>
          <a:lstStyle/>
          <a:p>
            <a:pPr algn="just"/>
            <a:r>
              <a:rPr lang="sq-AL" dirty="0"/>
              <a:t>1. Rekomandimi </a:t>
            </a:r>
            <a:r>
              <a:rPr lang="sq-AL" dirty="0" err="1"/>
              <a:t>Rec</a:t>
            </a:r>
            <a:r>
              <a:rPr lang="sq-AL" dirty="0"/>
              <a:t>(2002)5 i Komitetit të Ministrave të Këshillit të Evropës për shtetet anëtare për mbrojtjen e grave nga dhuna</a:t>
            </a:r>
            <a:endParaRPr lang="cy-GB" dirty="0"/>
          </a:p>
          <a:p>
            <a:pPr algn="just"/>
            <a:r>
              <a:rPr lang="sq-AL" dirty="0"/>
              <a:t>73. Në rekomandimin e tij për mbrojtjen e grave kundër dhunës, Komiteti i Ministrave të Këshillit të Evropës deklaroi, ndër të tjera, se shtetet anëtare duhet të prezantojnë, zhvillojnë dhe/ose përmirësojnë aty ku është e nevojshme politika kombëtare kundër dhunës bazuar në sigurinë dhe mbrojtjen maksimale të viktimave, mbështetje dhe ndihmë, përshtatje të ligjit penal dhe civil, ndërgjegjësim publik, </a:t>
            </a:r>
            <a:r>
              <a:rPr lang="sq-AL" b="1" dirty="0"/>
              <a:t>trajnim për profesionistët e përballur me dhunën ndaj grave dhe parandalim</a:t>
            </a:r>
            <a:r>
              <a:rPr lang="sq-AL" dirty="0"/>
              <a:t>.</a:t>
            </a:r>
          </a:p>
          <a:p>
            <a:endParaRPr lang="sq-AL" dirty="0"/>
          </a:p>
        </p:txBody>
      </p:sp>
    </p:spTree>
    <p:extLst>
      <p:ext uri="{BB962C8B-B14F-4D97-AF65-F5344CB8AC3E}">
        <p14:creationId xmlns:p14="http://schemas.microsoft.com/office/powerpoint/2010/main" val="39168614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03476-4CA5-4E83-8D62-7AF0DC875F08}"/>
              </a:ext>
            </a:extLst>
          </p:cNvPr>
          <p:cNvSpPr>
            <a:spLocks noGrp="1"/>
          </p:cNvSpPr>
          <p:nvPr>
            <p:ph type="title"/>
          </p:nvPr>
        </p:nvSpPr>
        <p:spPr/>
        <p:txBody>
          <a:bodyPr/>
          <a:lstStyle/>
          <a:p>
            <a:endParaRPr lang="sq-AL"/>
          </a:p>
        </p:txBody>
      </p:sp>
      <p:sp>
        <p:nvSpPr>
          <p:cNvPr id="3" name="Content Placeholder 2">
            <a:extLst>
              <a:ext uri="{FF2B5EF4-FFF2-40B4-BE49-F238E27FC236}">
                <a16:creationId xmlns:a16="http://schemas.microsoft.com/office/drawing/2014/main" id="{FA93A7B4-3AE5-4DA8-8C2B-298BE0B8CA0B}"/>
              </a:ext>
            </a:extLst>
          </p:cNvPr>
          <p:cNvSpPr>
            <a:spLocks noGrp="1"/>
          </p:cNvSpPr>
          <p:nvPr>
            <p:ph idx="1"/>
          </p:nvPr>
        </p:nvSpPr>
        <p:spPr/>
        <p:txBody>
          <a:bodyPr/>
          <a:lstStyle/>
          <a:p>
            <a:pPr algn="just"/>
            <a:r>
              <a:rPr lang="sq-AL" dirty="0"/>
              <a:t>Gjykata </a:t>
            </a:r>
            <a:r>
              <a:rPr lang="sq-AL" dirty="0" err="1"/>
              <a:t>konkludon</a:t>
            </a:r>
            <a:r>
              <a:rPr lang="sq-AL" dirty="0"/>
              <a:t> kështu se çështja në fjalë mund të shihet si një shembull tjetër i gjallë se si </a:t>
            </a:r>
            <a:r>
              <a:rPr lang="sq-AL" b="1" dirty="0"/>
              <a:t>pasiviteti i përgjithshëm dhe diskriminues i autoriteteve të zbatimit të ligjit përballë akuzave për dhunë në familje mund të krijojë një klimë të favorshme për një përhapje të mëtejshme të dhunës së kryer ndaj viktimave</a:t>
            </a:r>
            <a:r>
              <a:rPr lang="cy-GB" b="1" dirty="0"/>
              <a:t>,</a:t>
            </a:r>
            <a:r>
              <a:rPr lang="sq-AL" b="1" dirty="0"/>
              <a:t> thjesht sepse janë gra. </a:t>
            </a:r>
            <a:r>
              <a:rPr lang="sq-AL" dirty="0"/>
              <a:t>Në mospërfillje të masave të ndryshme mbrojtëse që ishin drejtpërdrejt të </a:t>
            </a:r>
            <a:r>
              <a:rPr lang="sq-AL" dirty="0" err="1"/>
              <a:t>disponueshme</a:t>
            </a:r>
            <a:r>
              <a:rPr lang="sq-AL" dirty="0"/>
              <a:t>, autoritetet nuk parandaluan dhunën me bazë gjinore ndaj të afërmve të </a:t>
            </a:r>
            <a:r>
              <a:rPr lang="sq-AL" dirty="0" err="1"/>
              <a:t>aplikant</a:t>
            </a:r>
            <a:r>
              <a:rPr lang="cy-GB" dirty="0"/>
              <a:t>ë</a:t>
            </a:r>
            <a:r>
              <a:rPr lang="sq-AL" dirty="0"/>
              <a:t>ve, e cila kulmoi me vdekjen e saj, dhe e ndërlikuan këtë dështim me një qëndrim pasiviteti</a:t>
            </a:r>
            <a:r>
              <a:rPr lang="cy-GB" dirty="0"/>
              <a:t>,</a:t>
            </a:r>
            <a:r>
              <a:rPr lang="sq-AL" dirty="0"/>
              <a:t> dhe akomodimi, sa i përket autorit të supozuar, i dënuar më vonë për vrasjen e viktimës</a:t>
            </a:r>
            <a:r>
              <a:rPr lang="cy-GB" dirty="0"/>
              <a:t>.</a:t>
            </a:r>
            <a:endParaRPr lang="sq-AL" dirty="0"/>
          </a:p>
        </p:txBody>
      </p:sp>
    </p:spTree>
    <p:extLst>
      <p:ext uri="{BB962C8B-B14F-4D97-AF65-F5344CB8AC3E}">
        <p14:creationId xmlns:p14="http://schemas.microsoft.com/office/powerpoint/2010/main" val="3305755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B2E0D-A009-43D2-8675-1FF61CE70148}"/>
              </a:ext>
            </a:extLst>
          </p:cNvPr>
          <p:cNvSpPr>
            <a:spLocks noGrp="1"/>
          </p:cNvSpPr>
          <p:nvPr>
            <p:ph type="title"/>
          </p:nvPr>
        </p:nvSpPr>
        <p:spPr/>
        <p:txBody>
          <a:bodyPr/>
          <a:lstStyle/>
          <a:p>
            <a:endParaRPr lang="sq-AL"/>
          </a:p>
        </p:txBody>
      </p:sp>
      <p:sp>
        <p:nvSpPr>
          <p:cNvPr id="3" name="Content Placeholder 2">
            <a:extLst>
              <a:ext uri="{FF2B5EF4-FFF2-40B4-BE49-F238E27FC236}">
                <a16:creationId xmlns:a16="http://schemas.microsoft.com/office/drawing/2014/main" id="{235CF62C-F4B4-4FDD-B7DB-7E0A812CCD3F}"/>
              </a:ext>
            </a:extLst>
          </p:cNvPr>
          <p:cNvSpPr>
            <a:spLocks noGrp="1"/>
          </p:cNvSpPr>
          <p:nvPr>
            <p:ph idx="1"/>
          </p:nvPr>
        </p:nvSpPr>
        <p:spPr/>
        <p:txBody>
          <a:bodyPr>
            <a:normAutofit fontScale="92500" lnSpcReduction="20000"/>
          </a:bodyPr>
          <a:lstStyle/>
          <a:p>
            <a:pPr algn="just"/>
            <a:r>
              <a:rPr lang="cy-GB" dirty="0"/>
              <a:t>-</a:t>
            </a:r>
            <a:r>
              <a:rPr lang="sq-AL" dirty="0"/>
              <a:t> Konventa e Këshillit të Evropës për parandalimin dhe luftimin e dhunës ndaj grave dhe dhunës në familje (CETS 210 – “Konventa e Stambollit”) </a:t>
            </a:r>
            <a:endParaRPr lang="cy-GB" dirty="0"/>
          </a:p>
          <a:p>
            <a:pPr algn="just"/>
            <a:r>
              <a:rPr lang="cy-GB" dirty="0"/>
              <a:t>- </a:t>
            </a:r>
            <a:r>
              <a:rPr lang="sq-AL" dirty="0"/>
              <a:t>Konventa e Stambollit përfshin standardet e përcaktuara në Rekomandimin e Komitetit të Ministrave </a:t>
            </a:r>
            <a:r>
              <a:rPr lang="sq-AL" dirty="0" err="1"/>
              <a:t>Rec</a:t>
            </a:r>
            <a:r>
              <a:rPr lang="cy-GB" dirty="0"/>
              <a:t> </a:t>
            </a:r>
            <a:r>
              <a:rPr lang="sq-AL" dirty="0"/>
              <a:t>(2002)5 për shtetet anëtare për mbrojtjen e grave nga dhuna.</a:t>
            </a:r>
            <a:endParaRPr lang="en-US" dirty="0"/>
          </a:p>
          <a:p>
            <a:pPr algn="just"/>
            <a:r>
              <a:rPr lang="cy-GB" dirty="0"/>
              <a:t>-</a:t>
            </a:r>
            <a:r>
              <a:rPr lang="sq-AL" dirty="0"/>
              <a:t> Konventa e Stambollit përshkruan detyrimet e Shteteve Palë për të marrë masat e nevojshme për të mbrojtur gratë nga të gjitha format e dhunës dhe për të parandaluar, ndjekur penalisht dhe eliminuar dhunën ndaj grave dhe dhunën në familje.</a:t>
            </a:r>
            <a:endParaRPr lang="cy-GB" dirty="0"/>
          </a:p>
          <a:p>
            <a:pPr algn="just"/>
            <a:r>
              <a:rPr lang="cy-GB" dirty="0"/>
              <a:t>-</a:t>
            </a:r>
            <a:r>
              <a:rPr lang="sq-AL" dirty="0"/>
              <a:t> Neni 15 i Konventës së Stambollit thekson rëndësinë e ofrimit ose forcimit të trajnimit për profesionistët që kanë të bëjnë me viktimat ose autorët e dhunës në familje, mbi parandalimin dhe zbulimin e një dhune të tillë, barazinë midis grave dhe burrave, nevojat dhe të drejtat e viktimave dhe mënyrën për të parandaluar viktimizimin dytësor.</a:t>
            </a:r>
          </a:p>
          <a:p>
            <a:endParaRPr lang="sq-AL" dirty="0"/>
          </a:p>
          <a:p>
            <a:endParaRPr lang="sq-AL" dirty="0"/>
          </a:p>
        </p:txBody>
      </p:sp>
    </p:spTree>
    <p:extLst>
      <p:ext uri="{BB962C8B-B14F-4D97-AF65-F5344CB8AC3E}">
        <p14:creationId xmlns:p14="http://schemas.microsoft.com/office/powerpoint/2010/main" val="1807732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94641-80D6-4DD5-A97C-85A5CD36ECD7}"/>
              </a:ext>
            </a:extLst>
          </p:cNvPr>
          <p:cNvSpPr>
            <a:spLocks noGrp="1"/>
          </p:cNvSpPr>
          <p:nvPr>
            <p:ph type="title"/>
          </p:nvPr>
        </p:nvSpPr>
        <p:spPr/>
        <p:txBody>
          <a:bodyPr/>
          <a:lstStyle/>
          <a:p>
            <a:pPr algn="ctr"/>
            <a:r>
              <a:rPr lang="cy-GB" dirty="0"/>
              <a:t>Faktorët e riskut</a:t>
            </a:r>
            <a:endParaRPr lang="sq-AL" dirty="0"/>
          </a:p>
        </p:txBody>
      </p:sp>
      <p:sp>
        <p:nvSpPr>
          <p:cNvPr id="3" name="Content Placeholder 2">
            <a:extLst>
              <a:ext uri="{FF2B5EF4-FFF2-40B4-BE49-F238E27FC236}">
                <a16:creationId xmlns:a16="http://schemas.microsoft.com/office/drawing/2014/main" id="{407A2F45-EE3D-466E-AF6C-726A0C52ABE7}"/>
              </a:ext>
            </a:extLst>
          </p:cNvPr>
          <p:cNvSpPr>
            <a:spLocks noGrp="1"/>
          </p:cNvSpPr>
          <p:nvPr>
            <p:ph idx="1"/>
          </p:nvPr>
        </p:nvSpPr>
        <p:spPr/>
        <p:txBody>
          <a:bodyPr/>
          <a:lstStyle/>
          <a:p>
            <a:pPr algn="just"/>
            <a:r>
              <a:rPr lang="cy-GB" dirty="0"/>
              <a:t>1. </a:t>
            </a:r>
            <a:r>
              <a:rPr lang="en-US" dirty="0" err="1"/>
              <a:t>Theksohet</a:t>
            </a:r>
            <a:r>
              <a:rPr lang="en-US" dirty="0"/>
              <a:t> se t</a:t>
            </a:r>
            <a:r>
              <a:rPr lang="cy-GB" dirty="0"/>
              <a:t>ë dhënat dhe studimet tregojnë që rrisku më i madh dhe përshkallëzimi i dhunës vërehet në rastet kur palët janë në proces për zgjidhjen e martesës; </a:t>
            </a:r>
            <a:endParaRPr lang="sq-AL" dirty="0"/>
          </a:p>
          <a:p>
            <a:pPr algn="just"/>
            <a:r>
              <a:rPr lang="cy-GB" dirty="0"/>
              <a:t>2. </a:t>
            </a:r>
            <a:r>
              <a:rPr lang="sq-AL" dirty="0"/>
              <a:t>Dhuna ndaj fëmijëve që i përkasin familjes së përbashkët, duke përfshirë dhunën vdekjeprurëse, mund të përdoret nga dhunuesit si forma përfundimtare e dënimit kundër partnerit të tyre</a:t>
            </a:r>
            <a:r>
              <a:rPr lang="cy-GB" dirty="0"/>
              <a:t>;</a:t>
            </a:r>
          </a:p>
          <a:p>
            <a:pPr algn="just"/>
            <a:r>
              <a:rPr lang="cy-GB" dirty="0"/>
              <a:t>3. </a:t>
            </a:r>
            <a:r>
              <a:rPr lang="sq-AL" dirty="0"/>
              <a:t>Ekzistenca e një rreziku real dhe të menjëhershëm për jetën duhet të vlerësohet duke marrë parasysh kontekstin e veçantë të dhunës në familje</a:t>
            </a:r>
            <a:r>
              <a:rPr lang="cy-GB" dirty="0"/>
              <a:t>;</a:t>
            </a:r>
            <a:r>
              <a:rPr lang="sq-AL" dirty="0"/>
              <a:t> Në një situatë të tillë, mbi të gjitha bëhet fjalë për të marrë parasysh përsëritjen e episodeve të njëpasnjëshme të dhunës brenda familjes.</a:t>
            </a:r>
          </a:p>
          <a:p>
            <a:endParaRPr lang="sq-AL" dirty="0"/>
          </a:p>
        </p:txBody>
      </p:sp>
    </p:spTree>
    <p:extLst>
      <p:ext uri="{BB962C8B-B14F-4D97-AF65-F5344CB8AC3E}">
        <p14:creationId xmlns:p14="http://schemas.microsoft.com/office/powerpoint/2010/main" val="1306751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ACF39-C7BB-4B85-A8DC-D9DA956AB18C}"/>
              </a:ext>
            </a:extLst>
          </p:cNvPr>
          <p:cNvSpPr>
            <a:spLocks noGrp="1"/>
          </p:cNvSpPr>
          <p:nvPr>
            <p:ph type="title"/>
          </p:nvPr>
        </p:nvSpPr>
        <p:spPr/>
        <p:txBody>
          <a:bodyPr/>
          <a:lstStyle/>
          <a:p>
            <a:pPr algn="ctr"/>
            <a:r>
              <a:rPr lang="cy-GB" dirty="0"/>
              <a:t>Faktorët e riskut</a:t>
            </a:r>
            <a:endParaRPr lang="sq-AL" dirty="0"/>
          </a:p>
        </p:txBody>
      </p:sp>
      <p:sp>
        <p:nvSpPr>
          <p:cNvPr id="3" name="Content Placeholder 2">
            <a:extLst>
              <a:ext uri="{FF2B5EF4-FFF2-40B4-BE49-F238E27FC236}">
                <a16:creationId xmlns:a16="http://schemas.microsoft.com/office/drawing/2014/main" id="{214569FC-5E4F-4238-81E0-569908EEA85B}"/>
              </a:ext>
            </a:extLst>
          </p:cNvPr>
          <p:cNvSpPr>
            <a:spLocks noGrp="1"/>
          </p:cNvSpPr>
          <p:nvPr>
            <p:ph idx="1"/>
          </p:nvPr>
        </p:nvSpPr>
        <p:spPr/>
        <p:txBody>
          <a:bodyPr>
            <a:normAutofit fontScale="92500" lnSpcReduction="20000"/>
          </a:bodyPr>
          <a:lstStyle/>
          <a:p>
            <a:pPr algn="just"/>
            <a:r>
              <a:rPr lang="cy-GB" dirty="0"/>
              <a:t>4. Gjykata ka vërejtur në shumë raste të tjera se një autor me histori të dhunës në familje përbënte një rrezik të konsiderueshëm për dhunë të mëtejshme dhe ndoshta vdekjeprurëse;</a:t>
            </a:r>
          </a:p>
          <a:p>
            <a:pPr algn="just"/>
            <a:r>
              <a:rPr lang="cy-GB" dirty="0"/>
              <a:t>5. </a:t>
            </a:r>
            <a:r>
              <a:rPr lang="sq-AL" dirty="0"/>
              <a:t>Bazuar në atë që dihet sot për dinamikën e dhunës në familje, sjellja e dhunuesit </a:t>
            </a:r>
            <a:r>
              <a:rPr lang="sq-AL" b="1" dirty="0"/>
              <a:t>mund të bëhet më e parashikueshme në situata të një përshkallëzimi të qartë të kësaj dhune</a:t>
            </a:r>
            <a:r>
              <a:rPr lang="cy-GB" dirty="0"/>
              <a:t>;</a:t>
            </a:r>
            <a:r>
              <a:rPr lang="sq-AL" dirty="0"/>
              <a:t> </a:t>
            </a:r>
            <a:endParaRPr lang="cy-GB" dirty="0"/>
          </a:p>
          <a:p>
            <a:pPr algn="just"/>
            <a:r>
              <a:rPr lang="sq-AL" dirty="0"/>
              <a:t>Në </a:t>
            </a:r>
            <a:r>
              <a:rPr lang="cy-GB" dirty="0"/>
              <a:t>“</a:t>
            </a:r>
            <a:r>
              <a:rPr lang="sq-AL" dirty="0" err="1"/>
              <a:t>Opuz</a:t>
            </a:r>
            <a:r>
              <a:rPr lang="cy-GB" dirty="0"/>
              <a:t>”</a:t>
            </a:r>
            <a:r>
              <a:rPr lang="sq-AL" dirty="0"/>
              <a:t>, Gjykata arriti në përfundimin në lidhje me rrezikun e menjëhershëm që autoritetet mund të kishin parashikuar sulmin vdekjeprurës kundër nënës së kërkueses për shkak të përshkallëzimit të dhunës, e cila ishte gjithashtu e njohur për autoritetet dhe ishte mjaft serioze për të garantuar masa parandaluese. Mbi bazën e historisë së gjatë të dhunës në marrëdhënie (gjashtë episode të raportuara) dhe faktit që bashkëshorti i kërkueses po e ngacmonte atë, endej nëpër pronën e saj dhe mbante thika dhe armë, Gjykata konstatoi se ishte “e qartë” që autori përbënte rrezik për dhunë të mëtejshme.</a:t>
            </a:r>
          </a:p>
          <a:p>
            <a:pPr algn="just"/>
            <a:endParaRPr lang="sq-AL" dirty="0"/>
          </a:p>
        </p:txBody>
      </p:sp>
    </p:spTree>
    <p:extLst>
      <p:ext uri="{BB962C8B-B14F-4D97-AF65-F5344CB8AC3E}">
        <p14:creationId xmlns:p14="http://schemas.microsoft.com/office/powerpoint/2010/main" val="738272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2E122-6C6C-4AE3-94AB-52E8F9EBB6A5}"/>
              </a:ext>
            </a:extLst>
          </p:cNvPr>
          <p:cNvSpPr>
            <a:spLocks noGrp="1"/>
          </p:cNvSpPr>
          <p:nvPr>
            <p:ph type="title"/>
          </p:nvPr>
        </p:nvSpPr>
        <p:spPr/>
        <p:txBody>
          <a:bodyPr/>
          <a:lstStyle/>
          <a:p>
            <a:pPr algn="ctr"/>
            <a:r>
              <a:rPr lang="cy-GB" dirty="0"/>
              <a:t>Faktorët e riskut</a:t>
            </a:r>
            <a:endParaRPr lang="sq-AL" dirty="0"/>
          </a:p>
        </p:txBody>
      </p:sp>
      <p:sp>
        <p:nvSpPr>
          <p:cNvPr id="3" name="Content Placeholder 2">
            <a:extLst>
              <a:ext uri="{FF2B5EF4-FFF2-40B4-BE49-F238E27FC236}">
                <a16:creationId xmlns:a16="http://schemas.microsoft.com/office/drawing/2014/main" id="{E7016A9C-B668-4AEE-8804-97150252E20F}"/>
              </a:ext>
            </a:extLst>
          </p:cNvPr>
          <p:cNvSpPr>
            <a:spLocks noGrp="1"/>
          </p:cNvSpPr>
          <p:nvPr>
            <p:ph idx="1"/>
          </p:nvPr>
        </p:nvSpPr>
        <p:spPr/>
        <p:txBody>
          <a:bodyPr>
            <a:normAutofit fontScale="92500"/>
          </a:bodyPr>
          <a:lstStyle/>
          <a:p>
            <a:pPr algn="just"/>
            <a:r>
              <a:rPr lang="cy-GB" dirty="0"/>
              <a:t>6. K</a:t>
            </a:r>
            <a:r>
              <a:rPr lang="sq-AL" dirty="0" err="1"/>
              <a:t>ërcënimet</a:t>
            </a:r>
            <a:r>
              <a:rPr lang="sq-AL" dirty="0"/>
              <a:t> (me vdekje) duhet të merren seriozisht dhe të vlerësohen në lidhje me besueshmërinë e tyre</a:t>
            </a:r>
            <a:r>
              <a:rPr lang="cy-GB" dirty="0"/>
              <a:t>;</a:t>
            </a:r>
          </a:p>
          <a:p>
            <a:pPr algn="just"/>
            <a:r>
              <a:rPr lang="cy-GB" dirty="0"/>
              <a:t>7. Autoritetet nuk duhet ta vënë theksin në sjelljen e qetë të dhunuesit ndaj tyre (policisë, etj.). Gjykata e konsideron si potencialisht mashtruese në një kontekst të dhunës në familje dhe që nuk duhet të jetë vendimtare në vlerësimin e rrezikut;</a:t>
            </a:r>
          </a:p>
          <a:p>
            <a:pPr algn="just"/>
            <a:r>
              <a:rPr lang="cy-GB" dirty="0"/>
              <a:t>8. Janë vërejtur shpesh modele të </a:t>
            </a:r>
            <a:r>
              <a:rPr lang="sq-AL" dirty="0"/>
              <a:t>cikle</a:t>
            </a:r>
            <a:r>
              <a:rPr lang="cy-GB" dirty="0"/>
              <a:t>ve</a:t>
            </a:r>
            <a:r>
              <a:rPr lang="sq-AL" dirty="0"/>
              <a:t> të njëpasnjëshme të dhunës në familje, shpesh me një rritje të shpeshtësisë, intensitetit dhe rrezikut me kalimin e kohës</a:t>
            </a:r>
            <a:r>
              <a:rPr lang="en-US" dirty="0"/>
              <a:t>;</a:t>
            </a:r>
            <a:endParaRPr lang="cy-GB" dirty="0"/>
          </a:p>
          <a:p>
            <a:pPr algn="just"/>
            <a:r>
              <a:rPr lang="cy-GB" dirty="0"/>
              <a:t>9. </a:t>
            </a:r>
            <a:r>
              <a:rPr lang="sq-AL" dirty="0"/>
              <a:t>Gjykata thekson se është e rëndësishme që autoritetet të kontrollojnë nëse një autor i dyshuar ka </a:t>
            </a:r>
            <a:r>
              <a:rPr lang="sq-AL" dirty="0" err="1"/>
              <a:t>akses</a:t>
            </a:r>
            <a:r>
              <a:rPr lang="sq-AL" dirty="0"/>
              <a:t> ose është në posedim të armëve të zjarrit.</a:t>
            </a:r>
            <a:endParaRPr lang="cy-GB" dirty="0"/>
          </a:p>
          <a:p>
            <a:endParaRPr lang="cy-GB" dirty="0"/>
          </a:p>
          <a:p>
            <a:endParaRPr lang="sq-AL" dirty="0"/>
          </a:p>
        </p:txBody>
      </p:sp>
    </p:spTree>
    <p:extLst>
      <p:ext uri="{BB962C8B-B14F-4D97-AF65-F5344CB8AC3E}">
        <p14:creationId xmlns:p14="http://schemas.microsoft.com/office/powerpoint/2010/main" val="4141146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6F47F-23D7-4B4C-A5B3-FAB0BB21DE25}"/>
              </a:ext>
            </a:extLst>
          </p:cNvPr>
          <p:cNvSpPr>
            <a:spLocks noGrp="1"/>
          </p:cNvSpPr>
          <p:nvPr>
            <p:ph type="title"/>
          </p:nvPr>
        </p:nvSpPr>
        <p:spPr/>
        <p:txBody>
          <a:bodyPr/>
          <a:lstStyle/>
          <a:p>
            <a:pPr algn="ctr"/>
            <a:r>
              <a:rPr lang="cy-GB" dirty="0"/>
              <a:t>Standardet e vlerësimit të rriskut/</a:t>
            </a:r>
            <a:br>
              <a:rPr lang="cy-GB" dirty="0"/>
            </a:br>
            <a:r>
              <a:rPr lang="cy-GB" dirty="0"/>
              <a:t>Masat për mbrojtjen e jetës</a:t>
            </a:r>
            <a:endParaRPr lang="sq-AL" dirty="0"/>
          </a:p>
        </p:txBody>
      </p:sp>
      <p:sp>
        <p:nvSpPr>
          <p:cNvPr id="3" name="Content Placeholder 2">
            <a:extLst>
              <a:ext uri="{FF2B5EF4-FFF2-40B4-BE49-F238E27FC236}">
                <a16:creationId xmlns:a16="http://schemas.microsoft.com/office/drawing/2014/main" id="{5328D7C5-BAF5-4161-9B1E-372052BD394D}"/>
              </a:ext>
            </a:extLst>
          </p:cNvPr>
          <p:cNvSpPr>
            <a:spLocks noGrp="1"/>
          </p:cNvSpPr>
          <p:nvPr>
            <p:ph idx="1"/>
          </p:nvPr>
        </p:nvSpPr>
        <p:spPr/>
        <p:txBody>
          <a:bodyPr>
            <a:normAutofit fontScale="92500" lnSpcReduction="20000"/>
          </a:bodyPr>
          <a:lstStyle/>
          <a:p>
            <a:r>
              <a:rPr lang="cy-GB" dirty="0"/>
              <a:t>- I ashtuquajturi “the Osman test” (Përkufizimi)</a:t>
            </a:r>
          </a:p>
          <a:p>
            <a:pPr algn="just"/>
            <a:r>
              <a:rPr lang="cy-GB" dirty="0"/>
              <a:t>- </a:t>
            </a:r>
            <a:r>
              <a:rPr lang="sq-AL" dirty="0"/>
              <a:t>Duke pasur parasysh vështirësitë në </a:t>
            </a:r>
            <a:r>
              <a:rPr lang="sq-AL" dirty="0" err="1"/>
              <a:t>policimin</a:t>
            </a:r>
            <a:r>
              <a:rPr lang="sq-AL" dirty="0"/>
              <a:t> e shoqërive moderne, </a:t>
            </a:r>
            <a:r>
              <a:rPr lang="sq-AL" dirty="0" err="1"/>
              <a:t>paparashikueshmërinë</a:t>
            </a:r>
            <a:r>
              <a:rPr lang="sq-AL" dirty="0"/>
              <a:t> e sjelljes njerëzore dhe zgjedhjet </a:t>
            </a:r>
            <a:r>
              <a:rPr lang="sq-AL" dirty="0" err="1"/>
              <a:t>operacionale</a:t>
            </a:r>
            <a:r>
              <a:rPr lang="sq-AL" dirty="0"/>
              <a:t> që duhen bërë në aspektin e prioriteteve dhe burimeve, </a:t>
            </a:r>
            <a:r>
              <a:rPr lang="sq-AL" b="1" dirty="0"/>
              <a:t>shtrirja e detyrimit pozitiv duhet të interpretohet në një mënyrë që nuk imponon një</a:t>
            </a:r>
            <a:r>
              <a:rPr lang="cy-GB" b="1" dirty="0"/>
              <a:t> gjë</a:t>
            </a:r>
            <a:r>
              <a:rPr lang="sq-AL" b="1" dirty="0"/>
              <a:t> të pamundur ose barrë </a:t>
            </a:r>
            <a:r>
              <a:rPr lang="sq-AL" b="1" dirty="0" err="1"/>
              <a:t>joproporcionale</a:t>
            </a:r>
            <a:r>
              <a:rPr lang="sq-AL" b="1" dirty="0"/>
              <a:t> për autoritetet. </a:t>
            </a:r>
            <a:r>
              <a:rPr lang="sq-AL" dirty="0"/>
              <a:t>Prandaj, jo çdo rrezik i pretenduar për jetën mund të sjellë për autoritetet një kërkesë të Konventës për të marrë masa </a:t>
            </a:r>
            <a:r>
              <a:rPr lang="sq-AL" dirty="0" err="1"/>
              <a:t>operacionale</a:t>
            </a:r>
            <a:r>
              <a:rPr lang="sq-AL" dirty="0"/>
              <a:t> për të parandaluar materializimin e këtij rreziku. Që të lindë ky detyrim pozitiv, duhet të vërtetohet se autoritetet e dinin ose duhet ta dinin në kohën përkatëse të ekzistencës së një rreziku real dhe të menjëhershëm për jetën e një individi të identifikuar nga veprimet kriminale të një pale të tretë dhe se ata nuk arritën të merrnin masa brenda fushës së kompetencave të tyre, të cilat, gjykuar në mënyrë të arsyeshme, mund të pritej që të shmangnin atë rrezik.</a:t>
            </a:r>
          </a:p>
          <a:p>
            <a:endParaRPr lang="sq-AL" dirty="0"/>
          </a:p>
        </p:txBody>
      </p:sp>
    </p:spTree>
    <p:extLst>
      <p:ext uri="{BB962C8B-B14F-4D97-AF65-F5344CB8AC3E}">
        <p14:creationId xmlns:p14="http://schemas.microsoft.com/office/powerpoint/2010/main" val="555012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442CC-9008-44AB-B32D-2336E97543CE}"/>
              </a:ext>
            </a:extLst>
          </p:cNvPr>
          <p:cNvSpPr>
            <a:spLocks noGrp="1"/>
          </p:cNvSpPr>
          <p:nvPr>
            <p:ph type="title"/>
          </p:nvPr>
        </p:nvSpPr>
        <p:spPr/>
        <p:txBody>
          <a:bodyPr/>
          <a:lstStyle/>
          <a:p>
            <a:endParaRPr lang="sq-AL"/>
          </a:p>
        </p:txBody>
      </p:sp>
      <p:sp>
        <p:nvSpPr>
          <p:cNvPr id="3" name="Content Placeholder 2">
            <a:extLst>
              <a:ext uri="{FF2B5EF4-FFF2-40B4-BE49-F238E27FC236}">
                <a16:creationId xmlns:a16="http://schemas.microsoft.com/office/drawing/2014/main" id="{9D893B4C-28C9-4743-A917-15131259E3AE}"/>
              </a:ext>
            </a:extLst>
          </p:cNvPr>
          <p:cNvSpPr>
            <a:spLocks noGrp="1"/>
          </p:cNvSpPr>
          <p:nvPr>
            <p:ph idx="1"/>
          </p:nvPr>
        </p:nvSpPr>
        <p:spPr/>
        <p:txBody>
          <a:bodyPr>
            <a:normAutofit/>
          </a:bodyPr>
          <a:lstStyle/>
          <a:p>
            <a:pPr algn="just"/>
            <a:endParaRPr lang="cy-GB" dirty="0"/>
          </a:p>
          <a:p>
            <a:pPr algn="just"/>
            <a:r>
              <a:rPr lang="cy-GB" dirty="0"/>
              <a:t>- Gjykata përsërit në fillim se nga autoritetet kërkohet një përgjigje e menjëhershme ndaj pretendimeve për dhunë në familje. </a:t>
            </a:r>
            <a:r>
              <a:rPr lang="cy-GB" b="1" dirty="0"/>
              <a:t>Aty ku ka konstatuar se autoritetet nuk kanë vepruar menjëherë pas marrjes së një ankese për dhunë në familje, ajo është shprehur se ky dështim për të vepruar e ka privuar këtë ankesë nga çdo efektivitet, </a:t>
            </a:r>
            <a:r>
              <a:rPr lang="cy-GB" b="1" u="sng" dirty="0"/>
              <a:t>duke krijuar një situatë mosndëshkimi të favorshme për përsëritjen e akteve të dhunës </a:t>
            </a:r>
            <a:r>
              <a:rPr lang="cy-GB" dirty="0"/>
              <a:t>(shih Halime Kılıç kundër Turqisë, nr. 63034/11, § 99, 28 qershor 2016, dhe Talpis).</a:t>
            </a:r>
          </a:p>
          <a:p>
            <a:pPr algn="just"/>
            <a:endParaRPr lang="sq-AL" dirty="0"/>
          </a:p>
        </p:txBody>
      </p:sp>
    </p:spTree>
    <p:extLst>
      <p:ext uri="{BB962C8B-B14F-4D97-AF65-F5344CB8AC3E}">
        <p14:creationId xmlns:p14="http://schemas.microsoft.com/office/powerpoint/2010/main" val="2295451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1602</TotalTime>
  <Words>3777</Words>
  <Application>Microsoft Office PowerPoint</Application>
  <PresentationFormat>Widescreen</PresentationFormat>
  <Paragraphs>93</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Bookman Old Style</vt:lpstr>
      <vt:lpstr>Century Gothic</vt:lpstr>
      <vt:lpstr>Wingdings 3</vt:lpstr>
      <vt:lpstr>Ion Boardroom</vt:lpstr>
      <vt:lpstr>Vrasjet e grave (femicidi) dhe tentativa për femicid</vt:lpstr>
      <vt:lpstr>Kurt kundër Austrisë</vt:lpstr>
      <vt:lpstr>PowerPoint Presentation</vt:lpstr>
      <vt:lpstr>PowerPoint Presentation</vt:lpstr>
      <vt:lpstr>Faktorët e riskut</vt:lpstr>
      <vt:lpstr>Faktorët e riskut</vt:lpstr>
      <vt:lpstr>Faktorët e riskut</vt:lpstr>
      <vt:lpstr>Standardet e vlerësimit të rriskut/ Masat për mbrojtjen e jetës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Konkluzioni i GJEDNJ-së për çështjen</vt:lpstr>
      <vt:lpstr>PowerPoint Presentation</vt:lpstr>
      <vt:lpstr>A dhe B kundër Gjeorgjisë</vt:lpstr>
      <vt:lpstr>Masat e përshtatshme për rivendosjen në vend të shkeljes së të drejtës për mbrojtjen e jetës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Erik Veizi</cp:lastModifiedBy>
  <cp:revision>743</cp:revision>
  <cp:lastPrinted>2023-10-29T16:36:09Z</cp:lastPrinted>
  <dcterms:created xsi:type="dcterms:W3CDTF">2022-11-09T22:15:30Z</dcterms:created>
  <dcterms:modified xsi:type="dcterms:W3CDTF">2023-10-29T16:36:24Z</dcterms:modified>
</cp:coreProperties>
</file>