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313" r:id="rId3"/>
    <p:sldId id="315" r:id="rId4"/>
    <p:sldId id="317" r:id="rId5"/>
    <p:sldId id="318" r:id="rId6"/>
    <p:sldId id="316" r:id="rId7"/>
    <p:sldId id="337" r:id="rId8"/>
    <p:sldId id="336" r:id="rId9"/>
    <p:sldId id="314" r:id="rId10"/>
    <p:sldId id="319" r:id="rId11"/>
    <p:sldId id="320" r:id="rId12"/>
    <p:sldId id="322" r:id="rId13"/>
    <p:sldId id="321" r:id="rId14"/>
    <p:sldId id="324" r:id="rId15"/>
    <p:sldId id="325" r:id="rId16"/>
    <p:sldId id="326" r:id="rId17"/>
    <p:sldId id="327" r:id="rId18"/>
    <p:sldId id="328" r:id="rId19"/>
    <p:sldId id="329" r:id="rId20"/>
    <p:sldId id="331" r:id="rId21"/>
    <p:sldId id="332" r:id="rId22"/>
    <p:sldId id="333" r:id="rId23"/>
    <p:sldId id="334" r:id="rId24"/>
    <p:sldId id="335" r:id="rId25"/>
    <p:sldId id="31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2155C-D2DD-4ABA-8038-68C3C6F5B65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BED64-3082-40F1-9B94-F23DC58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23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E31C-4B41-4FEE-8A73-6360BDC9B339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325F-E60B-4BDB-9297-43350882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2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E31C-4B41-4FEE-8A73-6360BDC9B339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325F-E60B-4BDB-9297-43350882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6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E31C-4B41-4FEE-8A73-6360BDC9B339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325F-E60B-4BDB-9297-43350882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E31C-4B41-4FEE-8A73-6360BDC9B339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325F-E60B-4BDB-9297-43350882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67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E31C-4B41-4FEE-8A73-6360BDC9B339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325F-E60B-4BDB-9297-43350882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7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E31C-4B41-4FEE-8A73-6360BDC9B339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325F-E60B-4BDB-9297-43350882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5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E31C-4B41-4FEE-8A73-6360BDC9B339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325F-E60B-4BDB-9297-43350882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1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E31C-4B41-4FEE-8A73-6360BDC9B339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325F-E60B-4BDB-9297-43350882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6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E31C-4B41-4FEE-8A73-6360BDC9B339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325F-E60B-4BDB-9297-43350882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6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E31C-4B41-4FEE-8A73-6360BDC9B339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325F-E60B-4BDB-9297-43350882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7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E31C-4B41-4FEE-8A73-6360BDC9B339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6325F-E60B-4BDB-9297-43350882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5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1E31C-4B41-4FEE-8A73-6360BDC9B339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6325F-E60B-4BDB-9297-43350882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798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9047"/>
            <a:ext cx="9144000" cy="1461155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EKZEKUTIMI I VENDIMEVE PENALE</a:t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LEGJISLACIONI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54115"/>
            <a:ext cx="9144000" cy="3103685"/>
          </a:xfrm>
        </p:spPr>
        <p:txBody>
          <a:bodyPr/>
          <a:lstStyle/>
          <a:p>
            <a:endParaRPr lang="sq-AL" dirty="0" smtClean="0"/>
          </a:p>
          <a:p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Përgatiti: Armand Gurakuqi</a:t>
            </a:r>
          </a:p>
          <a:p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Prokuror</a:t>
            </a:r>
          </a:p>
          <a:p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Prokuroria e Rrethit Gjyqësor Tiranë</a:t>
            </a:r>
          </a:p>
          <a:p>
            <a:endParaRPr lang="sq-A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80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q-AL" sz="3200" b="1" dirty="0" smtClean="0">
                <a:latin typeface="+mn-lt"/>
              </a:rPr>
              <a:t>LIGJ</a:t>
            </a:r>
            <a:r>
              <a:rPr lang="en-US" sz="3200" b="1" dirty="0" smtClean="0">
                <a:latin typeface="+mn-lt"/>
              </a:rPr>
              <a:t> </a:t>
            </a:r>
            <a:r>
              <a:rPr lang="sq-AL" sz="3200" b="1" dirty="0" smtClean="0">
                <a:latin typeface="+mn-lt"/>
              </a:rPr>
              <a:t>Nr</a:t>
            </a:r>
            <a:r>
              <a:rPr lang="sq-AL" sz="3200" b="1" dirty="0">
                <a:latin typeface="+mn-lt"/>
              </a:rPr>
              <a:t>. 79/2020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r>
              <a:rPr lang="sq-AL" sz="3200" b="1" dirty="0">
                <a:latin typeface="+mn-lt"/>
              </a:rPr>
              <a:t> </a:t>
            </a:r>
            <a:r>
              <a:rPr lang="sq-AL" sz="3200" b="1" dirty="0" smtClean="0">
                <a:latin typeface="+mn-lt"/>
              </a:rPr>
              <a:t>PËR </a:t>
            </a:r>
            <a:r>
              <a:rPr lang="sq-AL" sz="3200" b="1" dirty="0">
                <a:latin typeface="+mn-lt"/>
              </a:rPr>
              <a:t>EKZEKUTIMIN E VENDIMEVE PENALE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q-AL" b="1" dirty="0"/>
              <a:t>Neni 2: Objekti i ligjit</a:t>
            </a:r>
            <a:endParaRPr lang="en-US" dirty="0"/>
          </a:p>
          <a:p>
            <a:endParaRPr lang="en-US" dirty="0"/>
          </a:p>
          <a:p>
            <a:r>
              <a:rPr lang="sq-AL" dirty="0"/>
              <a:t>1. Ky ligj ka për objekt përcaktimin e rregullave dhe procedurave për ekzekutimin e:</a:t>
            </a:r>
            <a:endParaRPr lang="en-US" dirty="0"/>
          </a:p>
          <a:p>
            <a:pPr marL="685800"/>
            <a:r>
              <a:rPr lang="sq-AL" dirty="0" smtClean="0"/>
              <a:t>vendimeve </a:t>
            </a:r>
            <a:r>
              <a:rPr lang="sq-AL" dirty="0"/>
              <a:t>gjyqësore penale të formës së prerë;</a:t>
            </a:r>
            <a:endParaRPr lang="en-US" dirty="0"/>
          </a:p>
          <a:p>
            <a:pPr marL="685800"/>
            <a:r>
              <a:rPr lang="sq-AL" dirty="0" smtClean="0"/>
              <a:t>vendimeve </a:t>
            </a:r>
            <a:r>
              <a:rPr lang="sq-AL" dirty="0"/>
              <a:t>gjyqësore penale me ekzekutim të menjëhershëm;</a:t>
            </a:r>
            <a:endParaRPr lang="en-US" dirty="0"/>
          </a:p>
          <a:p>
            <a:pPr marL="685800"/>
            <a:r>
              <a:rPr lang="sq-AL" dirty="0" smtClean="0"/>
              <a:t>urdhërimeve </a:t>
            </a:r>
            <a:r>
              <a:rPr lang="sq-AL" dirty="0"/>
              <a:t>të tjera me vendime gjyqësore, si dhe;</a:t>
            </a:r>
            <a:endParaRPr lang="en-US" dirty="0"/>
          </a:p>
          <a:p>
            <a:pPr marL="685800"/>
            <a:r>
              <a:rPr lang="sq-AL" dirty="0" smtClean="0"/>
              <a:t>përcaktimin </a:t>
            </a:r>
            <a:r>
              <a:rPr lang="sq-AL" dirty="0"/>
              <a:t>e mënyrës së kryerjes së dënimeve alternative sipas parashikimeve të legjislacionit në fuqi.</a:t>
            </a:r>
            <a:endParaRPr lang="en-US" dirty="0"/>
          </a:p>
          <a:p>
            <a:pPr lvl="1"/>
            <a:endParaRPr lang="en-US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02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q-AL" sz="3200" b="1" dirty="0" smtClean="0">
                <a:latin typeface="+mn-lt"/>
              </a:rPr>
              <a:t>LIGJ</a:t>
            </a:r>
            <a:r>
              <a:rPr lang="en-US" sz="3200" b="1" dirty="0" smtClean="0">
                <a:latin typeface="+mn-lt"/>
              </a:rPr>
              <a:t> </a:t>
            </a:r>
            <a:r>
              <a:rPr lang="sq-AL" sz="3200" b="1" dirty="0" smtClean="0">
                <a:latin typeface="+mn-lt"/>
              </a:rPr>
              <a:t>Nr</a:t>
            </a:r>
            <a:r>
              <a:rPr lang="sq-AL" sz="3200" b="1" dirty="0">
                <a:latin typeface="+mn-lt"/>
              </a:rPr>
              <a:t>. 79/2020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r>
              <a:rPr lang="sq-AL" sz="3200" b="1" dirty="0">
                <a:latin typeface="+mn-lt"/>
              </a:rPr>
              <a:t> </a:t>
            </a:r>
            <a:r>
              <a:rPr lang="sq-AL" sz="3200" b="1" dirty="0" smtClean="0">
                <a:latin typeface="+mn-lt"/>
              </a:rPr>
              <a:t>PËR </a:t>
            </a:r>
            <a:r>
              <a:rPr lang="sq-AL" sz="3200" b="1" dirty="0">
                <a:latin typeface="+mn-lt"/>
              </a:rPr>
              <a:t>EKZEKUTIMIN E VENDIMEVE PENALE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sq-AL" b="1" dirty="0" smtClean="0"/>
              <a:t>Neni </a:t>
            </a:r>
            <a:r>
              <a:rPr lang="sq-AL" b="1" dirty="0"/>
              <a:t>8: Përgjegjësitë e prokurorit:</a:t>
            </a:r>
            <a:endParaRPr lang="en-US" dirty="0"/>
          </a:p>
          <a:p>
            <a:endParaRPr lang="en-US" dirty="0"/>
          </a:p>
          <a:p>
            <a:pPr lvl="1"/>
            <a:r>
              <a:rPr lang="sq-AL" dirty="0"/>
              <a:t>Merr të gjitha masat për ekzekutimin e vendimit penal </a:t>
            </a:r>
            <a:endParaRPr lang="en-US" dirty="0"/>
          </a:p>
          <a:p>
            <a:pPr lvl="1"/>
            <a:r>
              <a:rPr lang="sq-AL" dirty="0"/>
              <a:t>në përputhje me urdhërimet e gjykatës </a:t>
            </a:r>
            <a:endParaRPr lang="en-US" dirty="0"/>
          </a:p>
          <a:p>
            <a:pPr lvl="1"/>
            <a:r>
              <a:rPr lang="sq-AL" dirty="0"/>
              <a:t>kërkesat e këtij ligji, </a:t>
            </a:r>
            <a:endParaRPr lang="en-US" dirty="0"/>
          </a:p>
          <a:p>
            <a:pPr lvl="1"/>
            <a:r>
              <a:rPr lang="sq-AL" dirty="0"/>
              <a:t>Kontrollon rregullsinë e ekzekutimit. </a:t>
            </a:r>
            <a:endParaRPr lang="en-US" dirty="0"/>
          </a:p>
          <a:p>
            <a:pPr lvl="1"/>
            <a:endParaRPr lang="en-US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2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en-US" sz="3200" b="1" dirty="0">
                <a:latin typeface="+mn-lt"/>
              </a:rPr>
              <a:t/>
            </a:r>
            <a:br>
              <a:rPr lang="en-US" sz="3200" b="1" dirty="0">
                <a:latin typeface="+mn-lt"/>
              </a:rPr>
            </a:br>
            <a:r>
              <a:rPr lang="sq-AL" sz="3200" b="1" dirty="0" smtClean="0">
                <a:latin typeface="+mn-lt"/>
              </a:rPr>
              <a:t>LIGJ</a:t>
            </a:r>
            <a:r>
              <a:rPr lang="sq-AL" sz="3200" b="1" dirty="0">
                <a:latin typeface="+mn-lt"/>
              </a:rPr>
              <a:t> </a:t>
            </a:r>
            <a:r>
              <a:rPr lang="sq-AL" sz="3200" b="1" dirty="0" smtClean="0">
                <a:latin typeface="+mn-lt"/>
              </a:rPr>
              <a:t>PËR </a:t>
            </a:r>
            <a:r>
              <a:rPr lang="sq-AL" sz="3200" b="1" dirty="0">
                <a:latin typeface="+mn-lt"/>
              </a:rPr>
              <a:t>EKZEKUTIMIN E VENDIMEVE </a:t>
            </a:r>
            <a:r>
              <a:rPr lang="sq-AL" sz="3200" b="1" dirty="0" smtClean="0">
                <a:latin typeface="+mn-lt"/>
              </a:rPr>
              <a:t>PENALE</a:t>
            </a:r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sq-AL" sz="3200" b="1" dirty="0">
                <a:latin typeface="+mn-lt"/>
              </a:rPr>
              <a:t>KOMPETENCAT PËR VËNIEN NË EKZEKUTIM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sq-AL" b="1" dirty="0"/>
              <a:t>Neni 10: Gjykata</a:t>
            </a:r>
            <a:endParaRPr lang="en-US" dirty="0"/>
          </a:p>
          <a:p>
            <a:endParaRPr lang="en-US" dirty="0"/>
          </a:p>
          <a:p>
            <a:pPr lvl="0"/>
            <a:r>
              <a:rPr lang="sq-AL" dirty="0"/>
              <a:t>Gjykata në vendimet me ekzekutim të menjëhershëm, </a:t>
            </a:r>
            <a:endParaRPr lang="en-US" dirty="0"/>
          </a:p>
          <a:p>
            <a:pPr lvl="1"/>
            <a:r>
              <a:rPr lang="sq-AL" sz="2800" dirty="0"/>
              <a:t>Urdhëron vënien në ekzekutim të vendimit menjëherë pas shpalljes </a:t>
            </a:r>
            <a:endParaRPr lang="en-US" sz="2800" dirty="0"/>
          </a:p>
          <a:p>
            <a:pPr lvl="1"/>
            <a:r>
              <a:rPr lang="sq-AL" sz="2800" dirty="0"/>
              <a:t>dhe dërgimin e një kopjeje të vendimit prokurorit pranë gjykatës që ka dhënë vendimin.</a:t>
            </a:r>
            <a:endParaRPr lang="en-US" sz="2800" dirty="0"/>
          </a:p>
          <a:p>
            <a:pPr lvl="1"/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837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en-US" sz="3200" b="1" dirty="0">
                <a:latin typeface="+mn-lt"/>
              </a:rPr>
              <a:t/>
            </a:r>
            <a:br>
              <a:rPr lang="en-US" sz="3200" b="1" dirty="0">
                <a:latin typeface="+mn-lt"/>
              </a:rPr>
            </a:br>
            <a:r>
              <a:rPr lang="sq-AL" sz="3200" b="1" dirty="0" smtClean="0">
                <a:latin typeface="+mn-lt"/>
              </a:rPr>
              <a:t>LIGJ</a:t>
            </a:r>
            <a:r>
              <a:rPr lang="sq-AL" sz="3200" b="1" dirty="0">
                <a:latin typeface="+mn-lt"/>
              </a:rPr>
              <a:t> </a:t>
            </a:r>
            <a:r>
              <a:rPr lang="sq-AL" sz="3200" b="1" dirty="0" smtClean="0">
                <a:latin typeface="+mn-lt"/>
              </a:rPr>
              <a:t>PËR </a:t>
            </a:r>
            <a:r>
              <a:rPr lang="sq-AL" sz="3200" b="1" dirty="0">
                <a:latin typeface="+mn-lt"/>
              </a:rPr>
              <a:t>EKZEKUTIMIN E VENDIMEVE </a:t>
            </a:r>
            <a:r>
              <a:rPr lang="sq-AL" sz="3200" b="1" dirty="0" smtClean="0">
                <a:latin typeface="+mn-lt"/>
              </a:rPr>
              <a:t>PENALE</a:t>
            </a:r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sq-AL" sz="3200" b="1" dirty="0">
                <a:latin typeface="+mn-lt"/>
              </a:rPr>
              <a:t>KOMPETENCAT PËR VËNIEN NË EKZEKUTIM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sq-AL" b="1" dirty="0"/>
              <a:t>Neni 11: Prokurori</a:t>
            </a:r>
            <a:endParaRPr lang="en-US" dirty="0"/>
          </a:p>
          <a:p>
            <a:endParaRPr lang="en-US" dirty="0"/>
          </a:p>
          <a:p>
            <a:pPr lvl="0"/>
            <a:r>
              <a:rPr lang="sq-AL" dirty="0"/>
              <a:t>Prokurori merr masa për ekzekutimin e vendimit gjyqësor penal </a:t>
            </a:r>
            <a:endParaRPr lang="en-US" dirty="0"/>
          </a:p>
          <a:p>
            <a:pPr lvl="1"/>
            <a:r>
              <a:rPr lang="sq-AL" sz="2800" dirty="0"/>
              <a:t>procedon vetë </a:t>
            </a:r>
            <a:endParaRPr lang="en-US" sz="2800" dirty="0"/>
          </a:p>
          <a:p>
            <a:pPr lvl="1"/>
            <a:r>
              <a:rPr lang="sq-AL" sz="2800" dirty="0"/>
              <a:t>ose urdhëron organet e tjera për vënien në ekzekutim të vendimit</a:t>
            </a:r>
            <a:endParaRPr lang="en-US" sz="2800" dirty="0"/>
          </a:p>
          <a:p>
            <a:pPr lvl="1"/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588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en-US" sz="3200" b="1" dirty="0">
                <a:latin typeface="+mn-lt"/>
              </a:rPr>
              <a:t/>
            </a:r>
            <a:br>
              <a:rPr lang="en-US" sz="3200" b="1" dirty="0">
                <a:latin typeface="+mn-lt"/>
              </a:rPr>
            </a:br>
            <a:r>
              <a:rPr lang="sq-AL" sz="3200" b="1" dirty="0" smtClean="0">
                <a:latin typeface="+mn-lt"/>
              </a:rPr>
              <a:t>LIGJ</a:t>
            </a:r>
            <a:r>
              <a:rPr lang="sq-AL" sz="3200" b="1" dirty="0">
                <a:latin typeface="+mn-lt"/>
              </a:rPr>
              <a:t> </a:t>
            </a:r>
            <a:r>
              <a:rPr lang="sq-AL" sz="3200" b="1" dirty="0" smtClean="0">
                <a:latin typeface="+mn-lt"/>
              </a:rPr>
              <a:t>PËR </a:t>
            </a:r>
            <a:r>
              <a:rPr lang="sq-AL" sz="3200" b="1" dirty="0">
                <a:latin typeface="+mn-lt"/>
              </a:rPr>
              <a:t>EKZEKUTIMIN E VENDIMEVE </a:t>
            </a:r>
            <a:r>
              <a:rPr lang="sq-AL" sz="3200" b="1" dirty="0" smtClean="0">
                <a:latin typeface="+mn-lt"/>
              </a:rPr>
              <a:t>PENALE</a:t>
            </a:r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sq-AL" sz="3200" b="1" dirty="0">
                <a:latin typeface="+mn-lt"/>
              </a:rPr>
              <a:t>KOMPETENCAT PËR VËNIEN NË EKZEKUTIM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q-AL" b="1" dirty="0"/>
              <a:t>Neni 12: Urdhri i </a:t>
            </a:r>
            <a:r>
              <a:rPr lang="sq-AL" b="1" dirty="0" smtClean="0"/>
              <a:t>ekzekutimit</a:t>
            </a:r>
            <a:r>
              <a:rPr lang="en-US" b="1" dirty="0" smtClean="0"/>
              <a:t> </a:t>
            </a:r>
            <a:r>
              <a:rPr lang="en-US" dirty="0" smtClean="0"/>
              <a:t>- </a:t>
            </a:r>
            <a:r>
              <a:rPr lang="sq-AL" dirty="0" smtClean="0"/>
              <a:t>Përmban</a:t>
            </a:r>
            <a:r>
              <a:rPr lang="sq-AL" dirty="0"/>
              <a:t>:</a:t>
            </a:r>
            <a:endParaRPr lang="en-US" dirty="0"/>
          </a:p>
          <a:p>
            <a:pPr lvl="0"/>
            <a:r>
              <a:rPr lang="sq-AL" dirty="0"/>
              <a:t>gjykatën që ka dhënë dhe/ose ka ndryshuar vendimin penal </a:t>
            </a:r>
            <a:endParaRPr lang="en-US" dirty="0"/>
          </a:p>
          <a:p>
            <a:pPr lvl="0"/>
            <a:r>
              <a:rPr lang="sq-AL" dirty="0"/>
              <a:t>përmbajtjen e dispozitivit dhe disponimet e nevojshme për ekzekutimin;</a:t>
            </a:r>
            <a:endParaRPr lang="en-US" dirty="0"/>
          </a:p>
          <a:p>
            <a:pPr lvl="0"/>
            <a:r>
              <a:rPr lang="sq-AL" dirty="0"/>
              <a:t>gjeneralitetet e personit</a:t>
            </a:r>
            <a:endParaRPr lang="en-US" dirty="0"/>
          </a:p>
          <a:p>
            <a:pPr lvl="0"/>
            <a:r>
              <a:rPr lang="sq-AL" dirty="0"/>
              <a:t>llojin dhe masën e dënimit kryesor, </a:t>
            </a:r>
            <a:endParaRPr lang="en-US" dirty="0"/>
          </a:p>
          <a:p>
            <a:pPr lvl="0"/>
            <a:r>
              <a:rPr lang="sq-AL" dirty="0"/>
              <a:t>kohëzgjatjen tërësore të kryerjes së dënimit, </a:t>
            </a:r>
            <a:endParaRPr lang="en-US" dirty="0"/>
          </a:p>
          <a:p>
            <a:pPr lvl="1"/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987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en-US" sz="3200" b="1" dirty="0">
                <a:latin typeface="+mn-lt"/>
              </a:rPr>
              <a:t/>
            </a:r>
            <a:br>
              <a:rPr lang="en-US" sz="3200" b="1" dirty="0">
                <a:latin typeface="+mn-lt"/>
              </a:rPr>
            </a:br>
            <a:r>
              <a:rPr lang="sq-AL" sz="3200" b="1" dirty="0" smtClean="0">
                <a:latin typeface="+mn-lt"/>
              </a:rPr>
              <a:t>LIGJ</a:t>
            </a:r>
            <a:r>
              <a:rPr lang="sq-AL" sz="3200" b="1" dirty="0">
                <a:latin typeface="+mn-lt"/>
              </a:rPr>
              <a:t> </a:t>
            </a:r>
            <a:r>
              <a:rPr lang="sq-AL" sz="3200" b="1" dirty="0" smtClean="0">
                <a:latin typeface="+mn-lt"/>
              </a:rPr>
              <a:t>PËR </a:t>
            </a:r>
            <a:r>
              <a:rPr lang="sq-AL" sz="3200" b="1" dirty="0">
                <a:latin typeface="+mn-lt"/>
              </a:rPr>
              <a:t>EKZEKUTIMIN E VENDIMEVE </a:t>
            </a:r>
            <a:r>
              <a:rPr lang="sq-AL" sz="3200" b="1" dirty="0" smtClean="0">
                <a:latin typeface="+mn-lt"/>
              </a:rPr>
              <a:t>PENALE</a:t>
            </a:r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sq-AL" sz="3200" b="1" dirty="0">
                <a:latin typeface="+mn-lt"/>
              </a:rPr>
              <a:t>KOMPETENCAT PËR VËNIEN NË EKZEKUTIM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q-AL" b="1" dirty="0"/>
              <a:t>Neni 12: Urdhri i ekzekutimit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sq-AL" dirty="0"/>
              <a:t>Përmban:</a:t>
            </a:r>
            <a:endParaRPr lang="en-US" dirty="0"/>
          </a:p>
          <a:p>
            <a:pPr lvl="0"/>
            <a:r>
              <a:rPr lang="sq-AL" dirty="0" smtClean="0"/>
              <a:t>llojin </a:t>
            </a:r>
            <a:r>
              <a:rPr lang="sq-AL" dirty="0"/>
              <a:t>e dënimit plotësues dhe kriteret e zbatimit të tij;</a:t>
            </a:r>
            <a:endParaRPr lang="en-US" dirty="0"/>
          </a:p>
          <a:p>
            <a:pPr lvl="0"/>
            <a:r>
              <a:rPr lang="sq-AL" dirty="0"/>
              <a:t>në rastet e dënimit me burgim, llojin e sigurisë që duhet të ketë vendi i kryerjes së dënimit, </a:t>
            </a:r>
            <a:endParaRPr lang="en-US" dirty="0"/>
          </a:p>
          <a:p>
            <a:pPr lvl="0"/>
            <a:r>
              <a:rPr lang="sq-AL" dirty="0"/>
              <a:t>detyrimin civil në procesin penal;</a:t>
            </a:r>
            <a:endParaRPr lang="en-US" dirty="0"/>
          </a:p>
          <a:p>
            <a:pPr lvl="0"/>
            <a:r>
              <a:rPr lang="sq-AL" dirty="0"/>
              <a:t>organet që ekzekutojnë vendimin;</a:t>
            </a:r>
            <a:endParaRPr lang="en-US" dirty="0"/>
          </a:p>
          <a:p>
            <a:pPr lvl="0"/>
            <a:r>
              <a:rPr lang="sq-AL" dirty="0"/>
              <a:t>detyrimin për njoftimin e fillimit të ekzekutimit. Në rastin e të dënuarve të mitur ose me aftësi të kufizuara përcaktohet edhe mënyra e njoftimit të urdhrit të ekzekutimit. </a:t>
            </a:r>
            <a:endParaRPr lang="en-US" dirty="0"/>
          </a:p>
          <a:p>
            <a:pPr lvl="1"/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707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en-US" sz="3200" b="1" dirty="0">
                <a:latin typeface="+mn-lt"/>
              </a:rPr>
              <a:t/>
            </a:r>
            <a:br>
              <a:rPr lang="en-US" sz="3200" b="1" dirty="0">
                <a:latin typeface="+mn-lt"/>
              </a:rPr>
            </a:br>
            <a:r>
              <a:rPr lang="sq-AL" sz="3200" b="1" dirty="0" smtClean="0">
                <a:latin typeface="+mn-lt"/>
              </a:rPr>
              <a:t>LIGJ</a:t>
            </a:r>
            <a:r>
              <a:rPr lang="sq-AL" sz="3200" b="1" dirty="0">
                <a:latin typeface="+mn-lt"/>
              </a:rPr>
              <a:t> </a:t>
            </a:r>
            <a:r>
              <a:rPr lang="sq-AL" sz="3200" b="1" dirty="0" smtClean="0">
                <a:latin typeface="+mn-lt"/>
              </a:rPr>
              <a:t>PËR </a:t>
            </a:r>
            <a:r>
              <a:rPr lang="sq-AL" sz="3200" b="1" dirty="0">
                <a:latin typeface="+mn-lt"/>
              </a:rPr>
              <a:t>EKZEKUTIMIN E VENDIMEVE </a:t>
            </a:r>
            <a:r>
              <a:rPr lang="sq-AL" sz="3200" b="1" dirty="0" smtClean="0">
                <a:latin typeface="+mn-lt"/>
              </a:rPr>
              <a:t>PENALE</a:t>
            </a:r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sq-AL" sz="3200" b="1" dirty="0">
                <a:latin typeface="+mn-lt"/>
              </a:rPr>
              <a:t>KOMPETENCAT PËR VËNIEN NË EKZEKUTIM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q-AL" b="1" dirty="0"/>
              <a:t>Neni 22: Ekzekutimi i </a:t>
            </a:r>
            <a:r>
              <a:rPr lang="sq-AL" b="1" dirty="0" smtClean="0"/>
              <a:t>menjëhershëm</a:t>
            </a:r>
            <a:r>
              <a:rPr lang="en-US" dirty="0" smtClean="0"/>
              <a:t>- </a:t>
            </a:r>
            <a:r>
              <a:rPr lang="sq-AL" dirty="0" smtClean="0"/>
              <a:t>me </a:t>
            </a:r>
            <a:r>
              <a:rPr lang="sq-AL" dirty="0"/>
              <a:t>urdhër të gjykatës, menjëherë pas shpalljes:</a:t>
            </a:r>
            <a:endParaRPr lang="en-US" dirty="0"/>
          </a:p>
          <a:p>
            <a:endParaRPr lang="en-US" sz="2400" dirty="0"/>
          </a:p>
          <a:p>
            <a:pPr lvl="1"/>
            <a:r>
              <a:rPr lang="sq-AL" dirty="0"/>
              <a:t>vendimi penal që përmban pafajësi, </a:t>
            </a:r>
            <a:r>
              <a:rPr lang="sq-AL" dirty="0" smtClean="0"/>
              <a:t>përjashtimin nga dënimi</a:t>
            </a:r>
            <a:r>
              <a:rPr lang="en-US" dirty="0" smtClean="0"/>
              <a:t>, </a:t>
            </a:r>
            <a:r>
              <a:rPr lang="sq-AL" dirty="0" smtClean="0"/>
              <a:t> ose pushim gjykimi </a:t>
            </a:r>
            <a:r>
              <a:rPr lang="sq-AL" dirty="0"/>
              <a:t>të </a:t>
            </a:r>
            <a:r>
              <a:rPr lang="sq-AL" dirty="0" smtClean="0"/>
              <a:t>çështjes</a:t>
            </a:r>
            <a:r>
              <a:rPr lang="sq-AL" b="1" dirty="0" smtClean="0"/>
              <a:t>, me disponimin për lirimin e personit të paraburgosur</a:t>
            </a:r>
            <a:r>
              <a:rPr lang="sq-AL" dirty="0" smtClean="0"/>
              <a:t>, </a:t>
            </a:r>
            <a:endParaRPr lang="en-US" dirty="0"/>
          </a:p>
          <a:p>
            <a:pPr lvl="1"/>
            <a:r>
              <a:rPr lang="sq-AL" dirty="0"/>
              <a:t>vendimi penal për caktimin e dënimit alternativ të dënimit me burgim, </a:t>
            </a:r>
            <a:r>
              <a:rPr lang="sq-AL" b="1" dirty="0"/>
              <a:t>me disponimin për lirimin e personit të paraburgosur</a:t>
            </a:r>
            <a:r>
              <a:rPr lang="sq-AL" dirty="0"/>
              <a:t>,</a:t>
            </a:r>
            <a:endParaRPr lang="en-US" dirty="0"/>
          </a:p>
          <a:p>
            <a:pPr lvl="1"/>
            <a:r>
              <a:rPr lang="sq-AL" dirty="0"/>
              <a:t>vendimi penal që përmban konfiskim pasurie, kur më parë është vendosur sekuestrimi;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 algn="ctr">
              <a:buNone/>
            </a:pPr>
            <a:r>
              <a:rPr lang="sq-AL" b="1" u="sng" dirty="0" smtClean="0"/>
              <a:t>Prokurori </a:t>
            </a:r>
            <a:r>
              <a:rPr lang="sq-AL" b="1" u="sng" dirty="0"/>
              <a:t>pranë gjykatës që ka dhënë vendimin nxjerr menjëherë </a:t>
            </a:r>
            <a:r>
              <a:rPr lang="sq-AL" b="1" u="sng" dirty="0" smtClean="0"/>
              <a:t>urdhrin</a:t>
            </a:r>
            <a:endParaRPr lang="en-US" b="1" u="sng" dirty="0"/>
          </a:p>
          <a:p>
            <a:pPr marL="457200" lvl="1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277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en-US" sz="3200" b="1" dirty="0">
                <a:latin typeface="+mn-lt"/>
              </a:rPr>
              <a:t/>
            </a:r>
            <a:br>
              <a:rPr lang="en-US" sz="3200" b="1" dirty="0">
                <a:latin typeface="+mn-lt"/>
              </a:rPr>
            </a:br>
            <a:r>
              <a:rPr lang="sq-AL" sz="3200" b="1" dirty="0" smtClean="0">
                <a:latin typeface="+mn-lt"/>
              </a:rPr>
              <a:t>LIGJ</a:t>
            </a:r>
            <a:r>
              <a:rPr lang="sq-AL" sz="3200" b="1" dirty="0">
                <a:latin typeface="+mn-lt"/>
              </a:rPr>
              <a:t> </a:t>
            </a:r>
            <a:r>
              <a:rPr lang="sq-AL" sz="3200" b="1" dirty="0" smtClean="0">
                <a:latin typeface="+mn-lt"/>
              </a:rPr>
              <a:t>PËR </a:t>
            </a:r>
            <a:r>
              <a:rPr lang="sq-AL" sz="3200" b="1" dirty="0">
                <a:latin typeface="+mn-lt"/>
              </a:rPr>
              <a:t>EKZEKUTIMIN E VENDIMEVE </a:t>
            </a:r>
            <a:r>
              <a:rPr lang="sq-AL" sz="3200" b="1" dirty="0" smtClean="0">
                <a:latin typeface="+mn-lt"/>
              </a:rPr>
              <a:t>PENALE</a:t>
            </a:r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sq-AL" sz="3200" b="1" dirty="0">
                <a:latin typeface="+mn-lt"/>
              </a:rPr>
              <a:t>KOMPETENCAT PËR VËNIEN NË EKZEKUTIM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q-AL" b="1" dirty="0"/>
              <a:t>Neni 22: Ekzekutimi i </a:t>
            </a:r>
            <a:r>
              <a:rPr lang="sq-AL" b="1" dirty="0" smtClean="0"/>
              <a:t>menjëhershëm</a:t>
            </a:r>
            <a:r>
              <a:rPr lang="en-US" dirty="0" smtClean="0"/>
              <a:t>- </a:t>
            </a:r>
            <a:r>
              <a:rPr lang="sq-AL" dirty="0" smtClean="0"/>
              <a:t>me </a:t>
            </a:r>
            <a:r>
              <a:rPr lang="sq-AL" dirty="0"/>
              <a:t>urdhër të gjykatës, menjëherë pas shpalljes:</a:t>
            </a:r>
            <a:endParaRPr lang="en-US" dirty="0"/>
          </a:p>
          <a:p>
            <a:endParaRPr lang="en-US" sz="2400" dirty="0"/>
          </a:p>
          <a:p>
            <a:pPr lvl="1"/>
            <a:r>
              <a:rPr lang="sq-AL" dirty="0" smtClean="0"/>
              <a:t>vendimi </a:t>
            </a:r>
            <a:r>
              <a:rPr lang="sq-AL" dirty="0"/>
              <a:t>për paligjshmërinë e arrestit në flagrancë/ndalimit, vendimi kur masa e sigurimit e humbet fuqinë vendimi për revokimin apo zëvendësimin e masës së sigurimit me </a:t>
            </a:r>
            <a:r>
              <a:rPr lang="sq-AL" dirty="0" smtClean="0"/>
              <a:t>arrest,</a:t>
            </a:r>
            <a:r>
              <a:rPr lang="en-US" dirty="0" smtClean="0"/>
              <a:t> </a:t>
            </a:r>
            <a:r>
              <a:rPr lang="sq-AL" b="1" dirty="0" smtClean="0"/>
              <a:t>me </a:t>
            </a:r>
            <a:r>
              <a:rPr lang="sq-AL" b="1" dirty="0"/>
              <a:t>disponimin për lirimin e personit të paraburgosur</a:t>
            </a:r>
            <a:r>
              <a:rPr lang="sq-AL" dirty="0"/>
              <a:t>,</a:t>
            </a:r>
            <a:endParaRPr lang="en-US" dirty="0"/>
          </a:p>
          <a:p>
            <a:pPr lvl="1"/>
            <a:r>
              <a:rPr lang="sq-AL" dirty="0" smtClean="0"/>
              <a:t>vendimi </a:t>
            </a:r>
            <a:r>
              <a:rPr lang="sq-AL" dirty="0"/>
              <a:t>penal që miraton kërkesën e prokurorit për masën e sigurimit me arrest</a:t>
            </a:r>
            <a:r>
              <a:rPr lang="sq-AL" dirty="0" smtClean="0"/>
              <a:t>.</a:t>
            </a:r>
            <a:endParaRPr lang="en-US" dirty="0" smtClean="0"/>
          </a:p>
          <a:p>
            <a:pPr lvl="1"/>
            <a:endParaRPr lang="en-US" dirty="0" smtClean="0"/>
          </a:p>
          <a:p>
            <a:pPr marL="457200" lvl="1" indent="0" algn="ctr">
              <a:buNone/>
            </a:pPr>
            <a:r>
              <a:rPr lang="sq-AL" b="1" u="sng" dirty="0" smtClean="0"/>
              <a:t>Prokurori </a:t>
            </a:r>
            <a:r>
              <a:rPr lang="sq-AL" b="1" u="sng" dirty="0"/>
              <a:t>pranë gjykatës që ka dhënë vendimin nxjerr menjëherë </a:t>
            </a:r>
            <a:r>
              <a:rPr lang="sq-AL" b="1" u="sng" dirty="0" smtClean="0"/>
              <a:t>urdhrin</a:t>
            </a:r>
            <a:endParaRPr lang="en-US" b="1" u="sng" dirty="0"/>
          </a:p>
          <a:p>
            <a:pPr marL="457200" lvl="1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57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363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en-US" sz="3200" b="1" dirty="0">
                <a:latin typeface="+mn-lt"/>
              </a:rPr>
              <a:t/>
            </a:r>
            <a:br>
              <a:rPr lang="en-US" sz="3200" b="1" dirty="0">
                <a:latin typeface="+mn-lt"/>
              </a:rPr>
            </a:br>
            <a:r>
              <a:rPr lang="sq-AL" sz="3200" b="1" dirty="0" smtClean="0">
                <a:latin typeface="+mn-lt"/>
              </a:rPr>
              <a:t>LIGJ</a:t>
            </a:r>
            <a:r>
              <a:rPr lang="sq-AL" sz="3200" b="1" dirty="0">
                <a:latin typeface="+mn-lt"/>
              </a:rPr>
              <a:t> </a:t>
            </a:r>
            <a:r>
              <a:rPr lang="sq-AL" sz="3200" b="1" dirty="0" smtClean="0">
                <a:latin typeface="+mn-lt"/>
              </a:rPr>
              <a:t>PËR </a:t>
            </a:r>
            <a:r>
              <a:rPr lang="sq-AL" sz="3200" b="1" dirty="0">
                <a:latin typeface="+mn-lt"/>
              </a:rPr>
              <a:t>EKZEKUTIMIN E VENDIMEVE </a:t>
            </a:r>
            <a:r>
              <a:rPr lang="sq-AL" sz="3200" b="1" dirty="0" smtClean="0">
                <a:latin typeface="+mn-lt"/>
              </a:rPr>
              <a:t>PENALE</a:t>
            </a:r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sq-AL" sz="3200" b="1" dirty="0">
                <a:latin typeface="+mn-lt"/>
              </a:rPr>
              <a:t>KOMPETENCAT PËR VËNIEN NË EKZEKUTIM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8760"/>
            <a:ext cx="10515600" cy="4668203"/>
          </a:xfrm>
        </p:spPr>
        <p:txBody>
          <a:bodyPr>
            <a:noAutofit/>
          </a:bodyPr>
          <a:lstStyle/>
          <a:p>
            <a:r>
              <a:rPr lang="sq-AL" sz="2600" b="1" dirty="0"/>
              <a:t>Neni 56: Ekzekutimi i masës mjekësore</a:t>
            </a:r>
            <a:endParaRPr lang="en-US" sz="2600" dirty="0"/>
          </a:p>
          <a:p>
            <a:pPr lvl="1"/>
            <a:r>
              <a:rPr lang="sq-AL" sz="2600" dirty="0" smtClean="0"/>
              <a:t>Për personin e papërgjegjshëm që ka kryer një vepër penale, masa mjekësore me mjekim të detyruar ekzekutohet në institucionin mjekësor të specializuar. </a:t>
            </a:r>
            <a:endParaRPr lang="en-US" sz="2600" dirty="0" smtClean="0"/>
          </a:p>
          <a:p>
            <a:pPr lvl="1"/>
            <a:r>
              <a:rPr lang="sq-AL" sz="2600" dirty="0" smtClean="0"/>
              <a:t>Me </a:t>
            </a:r>
            <a:r>
              <a:rPr lang="sq-AL" sz="2600" dirty="0"/>
              <a:t>urdhrin e ekzekutimit të prokurorit, dërgimi në institucionin mjekësor i personit që dyshohet se ka kryer një vepër penale kryhet:</a:t>
            </a:r>
            <a:endParaRPr lang="en-US" sz="2600" dirty="0"/>
          </a:p>
          <a:p>
            <a:pPr lvl="2"/>
            <a:r>
              <a:rPr lang="sq-AL" sz="2600" dirty="0"/>
              <a:t>nga institucioni mjekësor që e ka në trajtim; </a:t>
            </a:r>
            <a:endParaRPr lang="en-US" sz="2600" dirty="0"/>
          </a:p>
          <a:p>
            <a:pPr lvl="2"/>
            <a:r>
              <a:rPr lang="sq-AL" sz="2600" dirty="0"/>
              <a:t>nga institucioni mjekësor me ndihmën e Policisë së Shtetit, kur kërkohet nga </a:t>
            </a:r>
            <a:r>
              <a:rPr lang="sq-AL" sz="2600" dirty="0" smtClean="0"/>
              <a:t>mjekët;</a:t>
            </a:r>
            <a:endParaRPr lang="en-US" sz="2600" dirty="0"/>
          </a:p>
          <a:p>
            <a:pPr lvl="2"/>
            <a:r>
              <a:rPr lang="sq-AL" sz="2600" dirty="0"/>
              <a:t>nga Policia e Shtetit në rast se i dyshuari i lirë nuk ekzekuton urdhrin vullnetarisht.</a:t>
            </a:r>
            <a:endParaRPr lang="en-US" sz="2600" dirty="0"/>
          </a:p>
          <a:p>
            <a:endParaRPr lang="en-US" sz="26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98591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en-US" sz="3200" b="1" dirty="0">
                <a:latin typeface="+mn-lt"/>
              </a:rPr>
              <a:t/>
            </a:r>
            <a:br>
              <a:rPr lang="en-US" sz="3200" b="1" dirty="0">
                <a:latin typeface="+mn-lt"/>
              </a:rPr>
            </a:br>
            <a:r>
              <a:rPr lang="sq-AL" sz="3200" b="1" dirty="0" smtClean="0">
                <a:latin typeface="+mn-lt"/>
              </a:rPr>
              <a:t>LIGJ</a:t>
            </a:r>
            <a:r>
              <a:rPr lang="sq-AL" sz="3200" b="1" dirty="0">
                <a:latin typeface="+mn-lt"/>
              </a:rPr>
              <a:t> </a:t>
            </a:r>
            <a:r>
              <a:rPr lang="sq-AL" sz="3200" b="1" dirty="0" smtClean="0">
                <a:latin typeface="+mn-lt"/>
              </a:rPr>
              <a:t>PËR </a:t>
            </a:r>
            <a:r>
              <a:rPr lang="sq-AL" sz="3200" b="1" dirty="0">
                <a:latin typeface="+mn-lt"/>
              </a:rPr>
              <a:t>EKZEKUTIMIN E VENDIMEVE </a:t>
            </a:r>
            <a:r>
              <a:rPr lang="sq-AL" sz="3200" b="1" dirty="0" smtClean="0">
                <a:latin typeface="+mn-lt"/>
              </a:rPr>
              <a:t>PENALE</a:t>
            </a:r>
            <a:r>
              <a:rPr lang="en-US" sz="3200" b="1" dirty="0" smtClean="0">
                <a:latin typeface="+mn-lt"/>
              </a:rPr>
              <a:t/>
            </a:r>
            <a:br>
              <a:rPr lang="en-US" sz="3200" b="1" dirty="0" smtClean="0">
                <a:latin typeface="+mn-lt"/>
              </a:rPr>
            </a:br>
            <a:r>
              <a:rPr lang="sq-AL" sz="3200" b="1" dirty="0">
                <a:latin typeface="+mn-lt"/>
              </a:rPr>
              <a:t>KOMPETENCAT PËR VËNIEN NË EKZEKUTIM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q-AL" b="1" dirty="0"/>
              <a:t>Neni 56: Ekzekutimi i masës mjekësore</a:t>
            </a:r>
            <a:endParaRPr lang="en-US" dirty="0"/>
          </a:p>
          <a:p>
            <a:endParaRPr lang="en-US" dirty="0"/>
          </a:p>
          <a:p>
            <a:pPr lvl="1"/>
            <a:r>
              <a:rPr lang="sq-AL" sz="2800" dirty="0" smtClean="0"/>
              <a:t>Masa </a:t>
            </a:r>
            <a:r>
              <a:rPr lang="sq-AL" sz="2800" dirty="0"/>
              <a:t>mjekësore me mjekim të detyruar ambulator </a:t>
            </a:r>
            <a:endParaRPr lang="en-US" sz="2800" dirty="0" smtClean="0"/>
          </a:p>
          <a:p>
            <a:pPr lvl="2"/>
            <a:r>
              <a:rPr lang="sq-AL" sz="2800" dirty="0" smtClean="0"/>
              <a:t>Në institucionet </a:t>
            </a:r>
            <a:r>
              <a:rPr lang="sq-AL" sz="2800" dirty="0"/>
              <a:t>mjekësore të vendbanimit të të detyruarit. </a:t>
            </a:r>
            <a:endParaRPr lang="en-US" sz="2800" dirty="0" smtClean="0"/>
          </a:p>
          <a:p>
            <a:pPr lvl="2"/>
            <a:r>
              <a:rPr lang="sq-AL" sz="2800" dirty="0" smtClean="0"/>
              <a:t>Kur nuk </a:t>
            </a:r>
            <a:r>
              <a:rPr lang="sq-AL" sz="2800" dirty="0"/>
              <a:t>ka specialistë </a:t>
            </a:r>
            <a:r>
              <a:rPr lang="en-US" sz="2800" dirty="0" smtClean="0"/>
              <a:t>- </a:t>
            </a:r>
            <a:r>
              <a:rPr lang="sq-AL" sz="2800" dirty="0" smtClean="0"/>
              <a:t>në </a:t>
            </a:r>
            <a:r>
              <a:rPr lang="sq-AL" sz="2800" dirty="0"/>
              <a:t>rrethin më të </a:t>
            </a:r>
            <a:r>
              <a:rPr lang="sq-AL" sz="2800" dirty="0" smtClean="0"/>
              <a:t>afërt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065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9047"/>
            <a:ext cx="9144000" cy="1100297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EKZEKUTIMI I VENDIMEVE PENALE</a:t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LEGJISLACIONI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54115"/>
            <a:ext cx="9144000" cy="3981509"/>
          </a:xfrm>
        </p:spPr>
        <p:txBody>
          <a:bodyPr>
            <a:no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sq-AL" b="1" dirty="0" smtClean="0"/>
              <a:t>Kushtetuta </a:t>
            </a:r>
            <a:r>
              <a:rPr lang="sq-AL" b="1" dirty="0"/>
              <a:t>e Republikës së Shqipërisë </a:t>
            </a:r>
            <a:endParaRPr lang="en-US" b="1" dirty="0"/>
          </a:p>
          <a:p>
            <a:pPr marL="914400" lvl="1" indent="-457200" algn="just">
              <a:buFont typeface="+mj-lt"/>
              <a:buAutoNum type="arabicPeriod"/>
            </a:pPr>
            <a:r>
              <a:rPr lang="sq-AL" sz="2400" b="1" dirty="0"/>
              <a:t>Neni 27</a:t>
            </a:r>
            <a:endParaRPr lang="en-US" sz="2400" b="1" dirty="0"/>
          </a:p>
          <a:p>
            <a:pPr marL="457200" indent="-457200" algn="just">
              <a:buFont typeface="+mj-lt"/>
              <a:buAutoNum type="arabicPeriod"/>
            </a:pPr>
            <a:r>
              <a:rPr lang="sq-AL" dirty="0"/>
              <a:t> </a:t>
            </a:r>
            <a:r>
              <a:rPr lang="sq-AL" b="1" dirty="0" smtClean="0"/>
              <a:t>Konventa </a:t>
            </a:r>
            <a:r>
              <a:rPr lang="sq-AL" b="1" dirty="0"/>
              <a:t>Evropiane për të Drejtat e </a:t>
            </a:r>
            <a:r>
              <a:rPr lang="sq-AL" b="1" dirty="0" smtClean="0"/>
              <a:t>Njeriut</a:t>
            </a:r>
            <a:endParaRPr lang="en-US" dirty="0"/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sq-AL" b="1" dirty="0" smtClean="0"/>
              <a:t>Neni </a:t>
            </a:r>
            <a:r>
              <a:rPr lang="sq-AL" b="1" dirty="0"/>
              <a:t>3 “Ndalimi i </a:t>
            </a:r>
            <a:r>
              <a:rPr lang="sq-AL" b="1" dirty="0" smtClean="0"/>
              <a:t>torturës</a:t>
            </a:r>
            <a:r>
              <a:rPr lang="sq-AL" b="1" dirty="0"/>
              <a:t>”</a:t>
            </a:r>
            <a:endParaRPr lang="en-US" dirty="0"/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sq-AL" sz="2400" b="1" dirty="0"/>
              <a:t>Neni 5 “E drejta për liri dhe siguri”</a:t>
            </a:r>
            <a:endParaRPr lang="en-US" sz="2400" dirty="0"/>
          </a:p>
          <a:p>
            <a:pPr marL="457200" lvl="0" indent="-457200" algn="just">
              <a:buFont typeface="+mj-lt"/>
              <a:buAutoNum type="arabicPeriod"/>
            </a:pPr>
            <a:r>
              <a:rPr lang="sq-AL" b="1" dirty="0" smtClean="0"/>
              <a:t>Kodi </a:t>
            </a:r>
            <a:r>
              <a:rPr lang="sq-AL" b="1" dirty="0"/>
              <a:t>i </a:t>
            </a:r>
            <a:r>
              <a:rPr lang="sq-AL" b="1" dirty="0" smtClean="0"/>
              <a:t>Procedurës </a:t>
            </a:r>
            <a:r>
              <a:rPr lang="sq-AL" b="1" dirty="0"/>
              <a:t>Penale</a:t>
            </a:r>
            <a:endParaRPr lang="en-US" dirty="0"/>
          </a:p>
          <a:p>
            <a:pPr marL="457200" lvl="0" indent="-457200" algn="just">
              <a:buFont typeface="+mj-lt"/>
              <a:buAutoNum type="arabicPeriod"/>
            </a:pPr>
            <a:r>
              <a:rPr lang="sq-AL" b="1" dirty="0" smtClean="0"/>
              <a:t>Ligj </a:t>
            </a:r>
            <a:r>
              <a:rPr lang="sq-AL" b="1" dirty="0"/>
              <a:t>Nr. 79/2020 “Për Ekzekutimin e Vendimeve Penale”</a:t>
            </a:r>
            <a:endParaRPr lang="en-US" dirty="0"/>
          </a:p>
          <a:p>
            <a:pPr marL="457200" lvl="0" indent="-457200" algn="just">
              <a:buFont typeface="+mj-lt"/>
              <a:buAutoNum type="arabicPeriod"/>
            </a:pPr>
            <a:r>
              <a:rPr lang="sq-AL" b="1" dirty="0" smtClean="0"/>
              <a:t>Ligj </a:t>
            </a:r>
            <a:r>
              <a:rPr lang="sq-AL" b="1" dirty="0"/>
              <a:t>Nr. 81/2020 “Për të Drejtat dhe Trajtimin e të Dënuarve me Burgim dhe të Paraburgosurve”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9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sq-AL" sz="3200" b="1" dirty="0">
                <a:latin typeface="+mn-lt"/>
              </a:rPr>
              <a:t>Ligj Nr. 81/2020 “Për të Drejtat dhe Trajtimin e të Dënuarve me Burgim dhe të Paraburgosurve”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q-AL" b="1" dirty="0"/>
              <a:t>Neni </a:t>
            </a:r>
            <a:r>
              <a:rPr lang="sq-AL" b="1" dirty="0" smtClean="0"/>
              <a:t>3</a:t>
            </a:r>
            <a:r>
              <a:rPr lang="en-US" b="1" dirty="0" smtClean="0"/>
              <a:t>/3-</a:t>
            </a:r>
            <a:r>
              <a:rPr lang="sq-AL" b="1" dirty="0" smtClean="0"/>
              <a:t>Përkufizime</a:t>
            </a:r>
            <a:r>
              <a:rPr lang="en-US" b="1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 defTabSz="114300"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sq-AL" sz="2600" dirty="0" smtClean="0"/>
              <a:t>“</a:t>
            </a:r>
            <a:r>
              <a:rPr lang="sq-AL" sz="2600" dirty="0"/>
              <a:t>I dënuar” </a:t>
            </a:r>
            <a:r>
              <a:rPr lang="en-US" sz="2600" dirty="0" smtClean="0"/>
              <a:t>= </a:t>
            </a:r>
            <a:r>
              <a:rPr lang="sq-AL" sz="2600" dirty="0" smtClean="0"/>
              <a:t>çdo </a:t>
            </a:r>
            <a:r>
              <a:rPr lang="sq-AL" sz="2600" dirty="0"/>
              <a:t>person, </a:t>
            </a:r>
            <a:endParaRPr lang="en-US" sz="2600" dirty="0"/>
          </a:p>
          <a:p>
            <a:pPr marL="971550" lvl="1" indent="-514350" defTabSz="114300">
              <a:buFont typeface="+mj-lt"/>
              <a:buAutoNum type="arabicPeriod"/>
            </a:pPr>
            <a:r>
              <a:rPr lang="sq-AL" sz="2600" dirty="0" smtClean="0"/>
              <a:t>shtetas </a:t>
            </a:r>
            <a:r>
              <a:rPr lang="sq-AL" sz="2600" dirty="0"/>
              <a:t>shqiptar, i huaj ose pa shtetësi, </a:t>
            </a:r>
            <a:endParaRPr lang="en-US" sz="2600" dirty="0" smtClean="0"/>
          </a:p>
          <a:p>
            <a:pPr marL="971550" lvl="1" indent="-514350" defTabSz="114300">
              <a:buFont typeface="+mj-lt"/>
              <a:buAutoNum type="arabicPeriod"/>
            </a:pPr>
            <a:r>
              <a:rPr lang="sq-AL" sz="2600" dirty="0" smtClean="0"/>
              <a:t>i </a:t>
            </a:r>
            <a:r>
              <a:rPr lang="sq-AL" sz="2600" dirty="0"/>
              <a:t>dënuar me vendim gjyqësor penal të formës së prerë të gjykatave shqiptare </a:t>
            </a:r>
            <a:endParaRPr lang="en-US" sz="2600" dirty="0" smtClean="0"/>
          </a:p>
          <a:p>
            <a:pPr marL="971550" lvl="1" indent="-514350" defTabSz="114300">
              <a:buFont typeface="+mj-lt"/>
              <a:buAutoNum type="arabicPeriod"/>
            </a:pPr>
            <a:r>
              <a:rPr lang="sq-AL" sz="2600" dirty="0" smtClean="0"/>
              <a:t>i </a:t>
            </a:r>
            <a:r>
              <a:rPr lang="sq-AL" sz="2600" dirty="0"/>
              <a:t>dënuar me vendim gjyqësor të dhënë nga gjykatat e huaja, </a:t>
            </a:r>
            <a:r>
              <a:rPr lang="en-US" sz="2600" dirty="0" smtClean="0"/>
              <a:t>I </a:t>
            </a:r>
            <a:r>
              <a:rPr lang="sq-AL" sz="2600" dirty="0" smtClean="0"/>
              <a:t>njohur</a:t>
            </a:r>
            <a:r>
              <a:rPr lang="en-US" sz="2600" dirty="0"/>
              <a:t>/</a:t>
            </a:r>
            <a:r>
              <a:rPr lang="en-US" sz="2600" dirty="0" err="1" smtClean="0"/>
              <a:t>konvertuar</a:t>
            </a:r>
            <a:r>
              <a:rPr lang="en-US" sz="2600" dirty="0" smtClean="0"/>
              <a:t> </a:t>
            </a:r>
            <a:r>
              <a:rPr lang="sq-AL" sz="2600" dirty="0" smtClean="0"/>
              <a:t> vendim </a:t>
            </a:r>
            <a:r>
              <a:rPr lang="sq-AL" sz="2600" dirty="0"/>
              <a:t>të formës së prerë të gjykatave shqiptare. </a:t>
            </a:r>
            <a:endParaRPr lang="en-US" sz="2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779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3465"/>
            <a:ext cx="10515600" cy="1289303"/>
          </a:xfrm>
        </p:spPr>
        <p:txBody>
          <a:bodyPr>
            <a:noAutofit/>
          </a:bodyPr>
          <a:lstStyle/>
          <a:p>
            <a:pPr lvl="0" algn="ctr"/>
            <a:r>
              <a:rPr lang="sq-AL" sz="3200" b="1" dirty="0">
                <a:latin typeface="+mn-lt"/>
              </a:rPr>
              <a:t>Ligj Nr. 81/2020 “Për të Drejtat dhe Trajtimin e të Dënuarve me Burgim dhe të Paraburgosurve”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96"/>
            <a:ext cx="10515600" cy="5102352"/>
          </a:xfrm>
        </p:spPr>
        <p:txBody>
          <a:bodyPr>
            <a:normAutofit fontScale="92500"/>
          </a:bodyPr>
          <a:lstStyle/>
          <a:p>
            <a:r>
              <a:rPr lang="sq-AL" b="1" dirty="0"/>
              <a:t>Neni </a:t>
            </a:r>
            <a:r>
              <a:rPr lang="sq-AL" b="1" dirty="0" smtClean="0"/>
              <a:t>15</a:t>
            </a:r>
            <a:r>
              <a:rPr lang="en-US" b="1" dirty="0" smtClean="0"/>
              <a:t>: </a:t>
            </a:r>
            <a:r>
              <a:rPr lang="sq-AL" b="1" dirty="0" smtClean="0"/>
              <a:t>Institucionet </a:t>
            </a:r>
            <a:r>
              <a:rPr lang="sq-AL" b="1" dirty="0"/>
              <a:t>e ekzekutimit të vendimeve penale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sq-AL" dirty="0"/>
              <a:t>1. Institucionet e ekzekutimit të vendimeve penale, mbi bazën e kategorisë së subjekteve ndaj të cilave ekzekutohen vendimet penale, ndahen në:</a:t>
            </a:r>
            <a:endParaRPr lang="en-US" dirty="0"/>
          </a:p>
          <a:p>
            <a:pPr marL="457200" indent="0">
              <a:buNone/>
            </a:pPr>
            <a:r>
              <a:rPr lang="sq-AL" dirty="0"/>
              <a:t>a) institucione për të dënuarit e rritur;</a:t>
            </a:r>
            <a:endParaRPr lang="en-US" dirty="0"/>
          </a:p>
          <a:p>
            <a:pPr marL="457200" indent="0">
              <a:buNone/>
            </a:pPr>
            <a:r>
              <a:rPr lang="sq-AL" dirty="0"/>
              <a:t>b) institucione për të dënuarit e mitur;</a:t>
            </a:r>
            <a:endParaRPr lang="en-US" dirty="0"/>
          </a:p>
          <a:p>
            <a:pPr marL="457200" indent="0">
              <a:buNone/>
            </a:pPr>
            <a:r>
              <a:rPr lang="sq-AL" dirty="0"/>
              <a:t>c) institucione për gratë;</a:t>
            </a:r>
            <a:endParaRPr lang="en-US" dirty="0"/>
          </a:p>
          <a:p>
            <a:pPr marL="457200" indent="0">
              <a:buNone/>
            </a:pPr>
            <a:r>
              <a:rPr lang="sq-AL" dirty="0"/>
              <a:t>ç) institucione të paraburgimit;</a:t>
            </a:r>
            <a:endParaRPr lang="en-US" dirty="0"/>
          </a:p>
          <a:p>
            <a:pPr marL="457200" indent="0">
              <a:buNone/>
            </a:pPr>
            <a:r>
              <a:rPr lang="sq-AL" dirty="0"/>
              <a:t>d) institucione të kujdesit shëndetësor për të burgosurit;</a:t>
            </a:r>
            <a:endParaRPr lang="en-US" dirty="0"/>
          </a:p>
          <a:p>
            <a:pPr marL="0" indent="0">
              <a:buNone/>
            </a:pPr>
            <a:r>
              <a:rPr lang="sq-AL" dirty="0"/>
              <a:t>2. Institucionet e kujdesit shëndetësor për </a:t>
            </a:r>
            <a:r>
              <a:rPr lang="en-US" dirty="0" smtClean="0"/>
              <a:t>…. </a:t>
            </a:r>
            <a:r>
              <a:rPr lang="sq-AL" dirty="0" smtClean="0"/>
              <a:t>zbatimin </a:t>
            </a:r>
            <a:r>
              <a:rPr lang="sq-AL" dirty="0"/>
              <a:t>e masave mjekësore të detyrueshme administrohen nga ministria përgjegjëse për </a:t>
            </a:r>
            <a:r>
              <a:rPr lang="sq-AL" dirty="0" smtClean="0"/>
              <a:t>shëndetësinë</a:t>
            </a:r>
            <a:r>
              <a:rPr lang="en-US" dirty="0" smtClean="0"/>
              <a:t> …</a:t>
            </a:r>
            <a:endParaRPr lang="en-US" sz="2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233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3465"/>
            <a:ext cx="10515600" cy="1289303"/>
          </a:xfrm>
        </p:spPr>
        <p:txBody>
          <a:bodyPr>
            <a:noAutofit/>
          </a:bodyPr>
          <a:lstStyle/>
          <a:p>
            <a:pPr lvl="0" algn="ctr"/>
            <a:r>
              <a:rPr lang="sq-AL" sz="3200" b="1" dirty="0">
                <a:latin typeface="+mn-lt"/>
              </a:rPr>
              <a:t>Ligj Nr. 81/2020 “Për të Drejtat dhe Trajtimin e të Dënuarve me Burgim dhe të Paraburgosurve”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96"/>
            <a:ext cx="10515600" cy="5102352"/>
          </a:xfrm>
        </p:spPr>
        <p:txBody>
          <a:bodyPr>
            <a:normAutofit/>
          </a:bodyPr>
          <a:lstStyle/>
          <a:p>
            <a:r>
              <a:rPr lang="sq-AL" b="1" dirty="0"/>
              <a:t>Neni </a:t>
            </a:r>
            <a:r>
              <a:rPr lang="sq-AL" b="1" dirty="0" smtClean="0"/>
              <a:t>15</a:t>
            </a:r>
            <a:r>
              <a:rPr lang="en-US" b="1" dirty="0" smtClean="0"/>
              <a:t>: </a:t>
            </a:r>
            <a:r>
              <a:rPr lang="sq-AL" b="1" dirty="0" smtClean="0"/>
              <a:t>Institucionet </a:t>
            </a:r>
            <a:r>
              <a:rPr lang="sq-AL" b="1" dirty="0"/>
              <a:t>e ekzekutimit të vendimeve penale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sq-AL" dirty="0"/>
              <a:t>4. Institucionet e ekzekutimit të vendimeve penale ose seksione brenda tyre, mbi bazën e sigurisë, kategorizohen si më poshtë:</a:t>
            </a:r>
            <a:endParaRPr lang="en-US" dirty="0"/>
          </a:p>
          <a:p>
            <a:pPr marL="457200" indent="0">
              <a:buNone/>
            </a:pPr>
            <a:r>
              <a:rPr lang="sq-AL" dirty="0"/>
              <a:t>a) institucione të sigurisë së lartë;</a:t>
            </a:r>
            <a:endParaRPr lang="en-US" dirty="0"/>
          </a:p>
          <a:p>
            <a:pPr marL="457200" indent="0">
              <a:buNone/>
            </a:pPr>
            <a:r>
              <a:rPr lang="sq-AL" dirty="0"/>
              <a:t>b) institucione të sigurisë së zakonshme;</a:t>
            </a:r>
            <a:endParaRPr lang="en-US" dirty="0"/>
          </a:p>
          <a:p>
            <a:pPr marL="457200" indent="0">
              <a:buNone/>
            </a:pPr>
            <a:r>
              <a:rPr lang="sq-AL" dirty="0"/>
              <a:t>c) institucione të sigurisë së ulët;</a:t>
            </a:r>
            <a:endParaRPr lang="en-US" dirty="0"/>
          </a:p>
          <a:p>
            <a:pPr marL="457200" indent="0">
              <a:buNone/>
            </a:pPr>
            <a:r>
              <a:rPr lang="sq-AL" dirty="0"/>
              <a:t>ç) institucione të hapura.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03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3465"/>
            <a:ext cx="10515600" cy="987551"/>
          </a:xfrm>
        </p:spPr>
        <p:txBody>
          <a:bodyPr>
            <a:noAutofit/>
          </a:bodyPr>
          <a:lstStyle/>
          <a:p>
            <a:pPr lvl="0" algn="ctr"/>
            <a:r>
              <a:rPr lang="sq-AL" sz="3200" b="1" dirty="0">
                <a:latin typeface="+mn-lt"/>
              </a:rPr>
              <a:t>Ligj Nr. 81/2020 “Për të Drejtat dhe Trajtimin e të Dënuarve me Burgim dhe të Paraburgosurve”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96"/>
            <a:ext cx="10515600" cy="51023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q-AL" sz="2600" b="1" dirty="0"/>
              <a:t>Neni </a:t>
            </a:r>
            <a:r>
              <a:rPr lang="sq-AL" sz="2600" b="1" dirty="0" smtClean="0"/>
              <a:t>17</a:t>
            </a:r>
            <a:r>
              <a:rPr lang="en-US" sz="2600" b="1" dirty="0" smtClean="0"/>
              <a:t>: </a:t>
            </a:r>
            <a:r>
              <a:rPr lang="sq-AL" sz="2600" b="1" dirty="0" smtClean="0"/>
              <a:t>Regjimi </a:t>
            </a:r>
            <a:r>
              <a:rPr lang="sq-AL" sz="2600" b="1" dirty="0"/>
              <a:t>i posaçëm në institucionet e ekzekutimit të vendimeve penale të sigurisë së lartë</a:t>
            </a:r>
            <a:endParaRPr lang="en-US" sz="2600" b="1" dirty="0"/>
          </a:p>
          <a:p>
            <a:pPr marL="0" indent="0">
              <a:buNone/>
            </a:pPr>
            <a:endParaRPr lang="en-US" sz="26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…</a:t>
            </a:r>
            <a:r>
              <a:rPr lang="en-US" sz="2400" dirty="0" err="1" smtClean="0"/>
              <a:t>zbatohet</a:t>
            </a:r>
            <a:r>
              <a:rPr lang="en-US" sz="2400" dirty="0" smtClean="0"/>
              <a:t> </a:t>
            </a:r>
            <a:r>
              <a:rPr lang="en-US" sz="2400" dirty="0" err="1"/>
              <a:t>një</a:t>
            </a:r>
            <a:r>
              <a:rPr lang="en-US" sz="2400" dirty="0"/>
              <a:t> </a:t>
            </a:r>
            <a:r>
              <a:rPr lang="en-US" sz="2400" dirty="0" err="1"/>
              <a:t>regjim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posaçëm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ushtrimit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drejtave</a:t>
            </a:r>
            <a:r>
              <a:rPr lang="en-US" sz="2400" dirty="0"/>
              <a:t> 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dënuarit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institucionet</a:t>
            </a:r>
            <a:r>
              <a:rPr lang="en-US" dirty="0"/>
              <a:t> </a:t>
            </a:r>
            <a:r>
              <a:rPr lang="en-US" dirty="0" smtClean="0"/>
              <a:t>….e </a:t>
            </a:r>
            <a:r>
              <a:rPr lang="en-US" dirty="0" err="1"/>
              <a:t>sigurisë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lartë</a:t>
            </a:r>
            <a:r>
              <a:rPr lang="en-US" dirty="0"/>
              <a:t>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paraburgosurit</a:t>
            </a:r>
            <a:r>
              <a:rPr lang="en-US" dirty="0"/>
              <a:t> </a:t>
            </a:r>
            <a:r>
              <a:rPr lang="en-US" dirty="0" smtClean="0"/>
              <a:t>….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/>
              <a:t>hetohen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gjykohen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veprat</a:t>
            </a:r>
            <a:r>
              <a:rPr lang="en-US" dirty="0"/>
              <a:t> </a:t>
            </a:r>
            <a:r>
              <a:rPr lang="en-US" dirty="0" err="1"/>
              <a:t>penale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parashikuara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nenet</a:t>
            </a:r>
            <a:r>
              <a:rPr lang="en-US" dirty="0"/>
              <a:t>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79</a:t>
            </a:r>
            <a:r>
              <a:rPr lang="en-US" dirty="0"/>
              <a:t>, </a:t>
            </a:r>
            <a:r>
              <a:rPr lang="en-US" dirty="0" err="1"/>
              <a:t>shkronja</a:t>
            </a:r>
            <a:r>
              <a:rPr lang="en-US" dirty="0"/>
              <a:t> “ç”, 79/a, 79/b, 230, 230/a, 230/b, 230/c, 230/ç, 231, 232, 232/a, 234, 234/a, 234/b, 265/a, 265/b, 283, </a:t>
            </a:r>
            <a:r>
              <a:rPr lang="en-US" dirty="0" err="1"/>
              <a:t>paragrafi</a:t>
            </a:r>
            <a:r>
              <a:rPr lang="en-US" dirty="0"/>
              <a:t> 3, 283/a, </a:t>
            </a:r>
            <a:r>
              <a:rPr lang="en-US" dirty="0" err="1"/>
              <a:t>paragrafi</a:t>
            </a:r>
            <a:r>
              <a:rPr lang="en-US" dirty="0"/>
              <a:t> 3, 284, </a:t>
            </a:r>
            <a:r>
              <a:rPr lang="en-US" dirty="0" err="1"/>
              <a:t>paragrafi</a:t>
            </a:r>
            <a:r>
              <a:rPr lang="en-US" dirty="0"/>
              <a:t> 3, 284/a, 284/c, </a:t>
            </a:r>
            <a:r>
              <a:rPr lang="en-US" dirty="0" err="1"/>
              <a:t>paragrafi</a:t>
            </a:r>
            <a:r>
              <a:rPr lang="en-US" dirty="0"/>
              <a:t> 3, 284/ç, </a:t>
            </a:r>
            <a:r>
              <a:rPr lang="en-US" dirty="0" err="1"/>
              <a:t>paragrafi</a:t>
            </a:r>
            <a:r>
              <a:rPr lang="en-US" dirty="0"/>
              <a:t> 3, 333, 333/a </a:t>
            </a:r>
            <a:r>
              <a:rPr lang="en-US" dirty="0" err="1"/>
              <a:t>dhe</a:t>
            </a:r>
            <a:r>
              <a:rPr lang="en-US" dirty="0"/>
              <a:t> 334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Kodit</a:t>
            </a:r>
            <a:r>
              <a:rPr lang="en-US" dirty="0"/>
              <a:t> Penal,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strukturuar</a:t>
            </a:r>
            <a:r>
              <a:rPr lang="en-US" dirty="0"/>
              <a:t> </a:t>
            </a:r>
            <a:r>
              <a:rPr lang="en-US" dirty="0" err="1"/>
              <a:t>kriminal</a:t>
            </a:r>
            <a:r>
              <a:rPr lang="en-US" dirty="0"/>
              <a:t>, </a:t>
            </a:r>
            <a:r>
              <a:rPr lang="en-US" dirty="0" err="1"/>
              <a:t>organizatë</a:t>
            </a:r>
            <a:r>
              <a:rPr lang="en-US" dirty="0"/>
              <a:t> </a:t>
            </a:r>
            <a:r>
              <a:rPr lang="en-US" dirty="0" err="1"/>
              <a:t>kriminale</a:t>
            </a:r>
            <a:r>
              <a:rPr lang="en-US" dirty="0"/>
              <a:t>, </a:t>
            </a:r>
            <a:r>
              <a:rPr lang="en-US" dirty="0" err="1"/>
              <a:t>bandë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armatosur</a:t>
            </a:r>
            <a:r>
              <a:rPr lang="en-US" dirty="0"/>
              <a:t>, </a:t>
            </a:r>
            <a:r>
              <a:rPr lang="en-US" dirty="0" err="1"/>
              <a:t>organizatë</a:t>
            </a:r>
            <a:r>
              <a:rPr lang="en-US" dirty="0"/>
              <a:t> </a:t>
            </a:r>
            <a:r>
              <a:rPr lang="en-US" dirty="0" err="1"/>
              <a:t>terroriste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vepra</a:t>
            </a:r>
            <a:r>
              <a:rPr lang="en-US" dirty="0"/>
              <a:t> me </a:t>
            </a:r>
            <a:r>
              <a:rPr lang="en-US" dirty="0" err="1"/>
              <a:t>qëllime</a:t>
            </a:r>
            <a:r>
              <a:rPr lang="en-US" dirty="0"/>
              <a:t> </a:t>
            </a:r>
            <a:r>
              <a:rPr lang="en-US" dirty="0" err="1"/>
              <a:t>terroriste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26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6715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3465"/>
            <a:ext cx="10515600" cy="987551"/>
          </a:xfrm>
        </p:spPr>
        <p:txBody>
          <a:bodyPr>
            <a:noAutofit/>
          </a:bodyPr>
          <a:lstStyle/>
          <a:p>
            <a:pPr lvl="0" algn="ctr"/>
            <a:r>
              <a:rPr lang="sq-AL" sz="3200" b="1" dirty="0">
                <a:latin typeface="+mn-lt"/>
              </a:rPr>
              <a:t>Ligj Nr. 81/2020 “Për të Drejtat dhe Trajtimin e të Dënuarve me Burgim dhe të Paraburgosurve”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9928"/>
            <a:ext cx="10515600" cy="48463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q-AL" b="1" dirty="0"/>
              <a:t>Neni </a:t>
            </a:r>
            <a:r>
              <a:rPr lang="sq-AL" b="1" dirty="0" smtClean="0"/>
              <a:t>17</a:t>
            </a:r>
            <a:r>
              <a:rPr lang="en-US" b="1" dirty="0" smtClean="0"/>
              <a:t>: </a:t>
            </a:r>
            <a:r>
              <a:rPr lang="sq-AL" b="1" dirty="0" smtClean="0"/>
              <a:t>Regjimi </a:t>
            </a:r>
            <a:r>
              <a:rPr lang="sq-AL" b="1" dirty="0"/>
              <a:t>i posaçëm në institucionet e ekzekutimit të vendimeve penale të sigurisë së lartë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Gjithashtu</a:t>
            </a:r>
            <a:r>
              <a:rPr lang="en-US" dirty="0" smtClean="0"/>
              <a:t>…</a:t>
            </a:r>
            <a:r>
              <a:rPr lang="sq-AL" dirty="0"/>
              <a:t>ndaj të burgosurve të cilët kanë rrezikshmëri të lartë për shkak të lidhjeve me pjesëtarët e organizatave kriminale, organizatave terroriste, bandave të armatosura ose të grupeve të strukturuara kriminale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81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0643" y="254524"/>
            <a:ext cx="9527357" cy="650449"/>
          </a:xfrm>
        </p:spPr>
        <p:txBody>
          <a:bodyPr>
            <a:noAutofit/>
          </a:bodyPr>
          <a:lstStyle/>
          <a:p>
            <a:pPr marL="457200" lvl="1" algn="ctr"/>
            <a:endParaRPr lang="en-US" sz="3600" b="1" dirty="0" smtClean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035" y="980388"/>
            <a:ext cx="10427855" cy="5684363"/>
          </a:xfrm>
        </p:spPr>
        <p:txBody>
          <a:bodyPr>
            <a:normAutofit/>
          </a:bodyPr>
          <a:lstStyle/>
          <a:p>
            <a:pPr algn="just" fontAlgn="base">
              <a:lnSpc>
                <a:spcPct val="100000"/>
              </a:lnSpc>
            </a:pPr>
            <a:endParaRPr lang="en-US" b="1" i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b="1" i="1" u="sng" dirty="0">
              <a:solidFill>
                <a:srgbClr val="C00000"/>
              </a:solidFill>
            </a:endParaRPr>
          </a:p>
          <a:p>
            <a:r>
              <a:rPr lang="en-US" sz="8000" b="1" i="1" u="sng" dirty="0" smtClean="0">
                <a:solidFill>
                  <a:srgbClr val="C00000"/>
                </a:solidFill>
              </a:rPr>
              <a:t>PYETJE?</a:t>
            </a:r>
            <a:endParaRPr lang="en-US" sz="80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82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93193"/>
            <a:ext cx="9144000" cy="1152144"/>
          </a:xfrm>
        </p:spPr>
        <p:txBody>
          <a:bodyPr>
            <a:normAutofit/>
          </a:bodyPr>
          <a:lstStyle/>
          <a:p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Kushtetuta e Republikës së Shqipërisë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Neni 27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47089"/>
            <a:ext cx="9144000" cy="4288536"/>
          </a:xfrm>
        </p:spPr>
        <p:txBody>
          <a:bodyPr>
            <a:noAutofit/>
          </a:bodyPr>
          <a:lstStyle/>
          <a:p>
            <a:pPr algn="just"/>
            <a:r>
              <a:rPr lang="sq-AL" dirty="0" smtClean="0"/>
              <a:t>Askujt </a:t>
            </a:r>
            <a:r>
              <a:rPr lang="sq-AL" dirty="0"/>
              <a:t>nuk mund t’i hiqet liria, përveçse në rastet dhe sipas procedurave të parashikuara me ligj.</a:t>
            </a:r>
            <a:endParaRPr lang="en-US" dirty="0"/>
          </a:p>
          <a:p>
            <a:pPr lvl="0" algn="just"/>
            <a:r>
              <a:rPr lang="sq-AL" dirty="0"/>
              <a:t>Liria e personit nuk mund të kufizohet, përveçse në rastet e mëposhtme:</a:t>
            </a:r>
            <a:endParaRPr lang="en-US" dirty="0"/>
          </a:p>
          <a:p>
            <a:pPr algn="just"/>
            <a:r>
              <a:rPr lang="sq-AL" b="1" u="sng" dirty="0"/>
              <a:t>a) kur është dënuar me burgim nga gjykata kompetente;</a:t>
            </a:r>
            <a:endParaRPr lang="en-US" dirty="0"/>
          </a:p>
          <a:p>
            <a:pPr algn="just"/>
            <a:r>
              <a:rPr lang="sq-AL" dirty="0"/>
              <a:t>ç) për mbikëqyrjen e të miturit për qëllime edukimi ose për shoqërimin e tij në organin kompetent;</a:t>
            </a:r>
            <a:endParaRPr lang="en-US" dirty="0"/>
          </a:p>
          <a:p>
            <a:pPr algn="just"/>
            <a:r>
              <a:rPr lang="sq-AL" dirty="0"/>
              <a:t>d) kur personi është përhapës i një sëmundjeje ngjitëse</a:t>
            </a:r>
            <a:r>
              <a:rPr lang="sq-AL" b="1" u="sng" dirty="0"/>
              <a:t>, i paaftë mendërisht dhe i rrezikshëm për shoqërinë</a:t>
            </a:r>
            <a:r>
              <a:rPr lang="sq-AL" dirty="0"/>
              <a:t>;</a:t>
            </a:r>
            <a:endParaRPr lang="en-US" dirty="0"/>
          </a:p>
          <a:p>
            <a:r>
              <a:rPr lang="sq-AL" dirty="0"/>
              <a:t> </a:t>
            </a:r>
            <a:endParaRPr lang="en-US" dirty="0"/>
          </a:p>
          <a:p>
            <a:pPr lvl="0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86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93193"/>
            <a:ext cx="9144000" cy="1152144"/>
          </a:xfrm>
        </p:spPr>
        <p:txBody>
          <a:bodyPr>
            <a:normAutofit/>
          </a:bodyPr>
          <a:lstStyle/>
          <a:p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Kushtetuta e Republikës së Shqipërisë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q-A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Neni </a:t>
            </a:r>
            <a:r>
              <a:rPr lang="sq-A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47089"/>
            <a:ext cx="9144000" cy="4288536"/>
          </a:xfrm>
        </p:spPr>
        <p:txBody>
          <a:bodyPr>
            <a:noAutofit/>
          </a:bodyPr>
          <a:lstStyle/>
          <a:p>
            <a:pPr algn="just"/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Prg. </a:t>
            </a:r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Çdo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person, të cilit i është hequr liria sipas nenit 27, ka të drejtën e </a:t>
            </a:r>
            <a:r>
              <a:rPr lang="sq-A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trajtimit njerëzor dhe të respektimit të dinjitetit të tij</a:t>
            </a:r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77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9047"/>
            <a:ext cx="9144000" cy="1100297"/>
          </a:xfrm>
        </p:spPr>
        <p:txBody>
          <a:bodyPr>
            <a:normAutofit/>
          </a:bodyPr>
          <a:lstStyle/>
          <a:p>
            <a:r>
              <a:rPr lang="sq-AL" sz="3200" b="1" dirty="0">
                <a:latin typeface="+mn-lt"/>
                <a:cs typeface="Times New Roman" panose="02020603050405020304" pitchFamily="18" charset="0"/>
              </a:rPr>
              <a:t>KONVENTA EVROPIANE PËR TË DREJTAT E NJERIUT</a:t>
            </a:r>
            <a:endParaRPr lang="en-US" sz="3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54115"/>
            <a:ext cx="9144000" cy="3981509"/>
          </a:xfrm>
        </p:spPr>
        <p:txBody>
          <a:bodyPr>
            <a:noAutofit/>
          </a:bodyPr>
          <a:lstStyle/>
          <a:p>
            <a:r>
              <a:rPr lang="sq-AL" b="1" dirty="0"/>
              <a:t>NENI 3</a:t>
            </a:r>
            <a:endParaRPr lang="en-US" dirty="0"/>
          </a:p>
          <a:p>
            <a:r>
              <a:rPr lang="sq-AL" b="1" dirty="0"/>
              <a:t>NDALIMI I TORTURËS </a:t>
            </a:r>
            <a:endParaRPr lang="en-US" dirty="0"/>
          </a:p>
          <a:p>
            <a:r>
              <a:rPr lang="sq-AL" dirty="0"/>
              <a:t> </a:t>
            </a:r>
            <a:endParaRPr lang="en-US" dirty="0"/>
          </a:p>
          <a:p>
            <a:pPr algn="just"/>
            <a:r>
              <a:rPr lang="sq-AL" dirty="0"/>
              <a:t>Askush nuk mund t’i nënshtrohet torturës ose dënimeve ose trajtimeve çnjerëzore ose poshtëruese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94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2919"/>
            <a:ext cx="9144000" cy="1636777"/>
          </a:xfrm>
        </p:spPr>
        <p:txBody>
          <a:bodyPr>
            <a:normAutofit fontScale="90000"/>
          </a:bodyPr>
          <a:lstStyle/>
          <a:p>
            <a:r>
              <a:rPr lang="sq-AL" sz="3200" b="1" dirty="0">
                <a:latin typeface="+mn-lt"/>
                <a:cs typeface="Times New Roman" panose="02020603050405020304" pitchFamily="18" charset="0"/>
              </a:rPr>
              <a:t>KONVENTA EVROPIANE PËR TË DREJTAT E </a:t>
            </a:r>
            <a:r>
              <a:rPr lang="sq-AL" sz="3200" b="1" dirty="0" smtClean="0">
                <a:latin typeface="+mn-lt"/>
                <a:cs typeface="Times New Roman" panose="02020603050405020304" pitchFamily="18" charset="0"/>
              </a:rPr>
              <a:t>NJERIUT</a:t>
            </a:r>
            <a:r>
              <a:rPr lang="en-US" sz="3200" b="1" dirty="0" smtClean="0">
                <a:latin typeface="+mn-lt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+mn-lt"/>
                <a:cs typeface="Times New Roman" panose="02020603050405020304" pitchFamily="18" charset="0"/>
              </a:rPr>
            </a:br>
            <a:r>
              <a:rPr lang="sq-AL" sz="3600" b="1" dirty="0">
                <a:latin typeface="+mn-lt"/>
              </a:rPr>
              <a:t>NENI 5</a:t>
            </a:r>
            <a:r>
              <a:rPr lang="en-US" sz="3600" b="1" dirty="0">
                <a:latin typeface="+mn-lt"/>
              </a:rPr>
              <a:t/>
            </a:r>
            <a:br>
              <a:rPr lang="en-US" sz="3600" b="1" dirty="0">
                <a:latin typeface="+mn-lt"/>
              </a:rPr>
            </a:br>
            <a:r>
              <a:rPr lang="sq-AL" sz="3600" b="1" dirty="0">
                <a:latin typeface="+mn-lt"/>
              </a:rPr>
              <a:t>E drejta për liri dhe siguri</a:t>
            </a:r>
            <a:r>
              <a:rPr lang="en-US" sz="3600" b="1" dirty="0">
                <a:latin typeface="+mn-lt"/>
              </a:rPr>
              <a:t/>
            </a:r>
            <a:br>
              <a:rPr lang="en-US" sz="3600" b="1" dirty="0">
                <a:latin typeface="+mn-lt"/>
              </a:rPr>
            </a:br>
            <a:endParaRPr lang="en-US" sz="36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00201"/>
            <a:ext cx="9144000" cy="4535424"/>
          </a:xfrm>
        </p:spPr>
        <p:txBody>
          <a:bodyPr>
            <a:noAutofit/>
          </a:bodyPr>
          <a:lstStyle/>
          <a:p>
            <a:pPr algn="just"/>
            <a:r>
              <a:rPr lang="sq-AL" dirty="0"/>
              <a:t> </a:t>
            </a:r>
            <a:endParaRPr lang="en-US" dirty="0"/>
          </a:p>
          <a:p>
            <a:pPr algn="just"/>
            <a:r>
              <a:rPr lang="sq-AL" dirty="0"/>
              <a:t>1. </a:t>
            </a:r>
            <a:r>
              <a:rPr lang="en-US" dirty="0" smtClean="0"/>
              <a:t>…</a:t>
            </a:r>
            <a:r>
              <a:rPr lang="sq-AL" dirty="0" smtClean="0"/>
              <a:t> </a:t>
            </a:r>
            <a:r>
              <a:rPr lang="sq-AL" dirty="0"/>
              <a:t>Askujt nuk mund t’i hiqet liria, me përjashtim të rasteve që vijojnë dhe në përputhje me procedurën e parashikuar me ligj: </a:t>
            </a:r>
            <a:endParaRPr lang="en-US" dirty="0"/>
          </a:p>
          <a:p>
            <a:pPr algn="just"/>
            <a:r>
              <a:rPr lang="sq-AL" b="1" dirty="0"/>
              <a:t>a. kur burgoset ligjërisht pas një dënimi të dhënë nga një gjykatë kompetente; </a:t>
            </a:r>
            <a:endParaRPr lang="en-US" b="1" dirty="0"/>
          </a:p>
          <a:p>
            <a:pPr algn="just"/>
            <a:r>
              <a:rPr lang="sq-AL" dirty="0" smtClean="0"/>
              <a:t>5</a:t>
            </a:r>
            <a:r>
              <a:rPr lang="sq-AL" dirty="0"/>
              <a:t>. Çdo person që arrestohet ose burgoset në kundërshtim me dispozitat e këtij neni ka të drejtën për të kërkuar dëmshpërblim brenda një afati sa më të shkurtër dhe në një gjuhë që ai e kupton për arsyet e arrestimit të tij dhe në lidhje me çdo akuzë që i bëhet.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56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2919"/>
            <a:ext cx="9144000" cy="2176273"/>
          </a:xfrm>
        </p:spPr>
        <p:txBody>
          <a:bodyPr>
            <a:normAutofit fontScale="90000"/>
          </a:bodyPr>
          <a:lstStyle/>
          <a:p>
            <a:r>
              <a:rPr lang="sq-AL" sz="4000" b="1" dirty="0">
                <a:latin typeface="+mn-lt"/>
              </a:rPr>
              <a:t>KODI I PROCEDURËS PENALE</a:t>
            </a:r>
            <a:r>
              <a:rPr lang="en-US" sz="4000" b="1" dirty="0">
                <a:latin typeface="+mn-lt"/>
              </a:rPr>
              <a:t/>
            </a:r>
            <a:br>
              <a:rPr lang="en-US" sz="4000" b="1" dirty="0">
                <a:latin typeface="+mn-lt"/>
              </a:rPr>
            </a:br>
            <a:r>
              <a:rPr lang="sq-AL" sz="4000" b="1" dirty="0">
                <a:latin typeface="+mn-lt"/>
              </a:rPr>
              <a:t>KOMPETENCA</a:t>
            </a:r>
            <a:r>
              <a:rPr lang="en-US" sz="4000" b="1" dirty="0">
                <a:latin typeface="+mn-lt"/>
              </a:rPr>
              <a:t/>
            </a:r>
            <a:br>
              <a:rPr lang="en-US" sz="4000" b="1" dirty="0">
                <a:latin typeface="+mn-lt"/>
              </a:rPr>
            </a:br>
            <a:r>
              <a:rPr lang="sq-AL" sz="4000" b="1" dirty="0">
                <a:latin typeface="+mn-lt"/>
              </a:rPr>
              <a:t>Neni 13</a:t>
            </a:r>
            <a:r>
              <a:rPr lang="en-US" sz="4000" b="1" dirty="0">
                <a:latin typeface="+mn-lt"/>
              </a:rPr>
              <a:t/>
            </a:r>
            <a:br>
              <a:rPr lang="en-US" sz="4000" b="1" dirty="0">
                <a:latin typeface="+mn-lt"/>
              </a:rPr>
            </a:br>
            <a:endParaRPr lang="en-US" sz="40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8408" y="2258568"/>
            <a:ext cx="10186416" cy="4379975"/>
          </a:xfrm>
        </p:spPr>
        <p:txBody>
          <a:bodyPr>
            <a:noAutofit/>
          </a:bodyPr>
          <a:lstStyle/>
          <a:p>
            <a:pPr algn="just"/>
            <a:r>
              <a:rPr lang="sq-AL" dirty="0"/>
              <a:t> </a:t>
            </a:r>
            <a:endParaRPr lang="en-US" dirty="0"/>
          </a:p>
          <a:p>
            <a:pPr algn="just"/>
            <a:r>
              <a:rPr lang="sq-AL" dirty="0" smtClean="0"/>
              <a:t>1</a:t>
            </a:r>
            <a:r>
              <a:rPr lang="sq-AL" dirty="0"/>
              <a:t>2. Gjykatat e rretheve gjyqësore dhe Gjykata e Shkallës së Parë kundër Korrupsionit dhe Krimit të Organizuar gjykojnë me një gjyqtar: </a:t>
            </a:r>
            <a:endParaRPr lang="en-US" dirty="0"/>
          </a:p>
          <a:p>
            <a:pPr marL="457200" algn="just"/>
            <a:r>
              <a:rPr lang="sq-AL" u="sng" dirty="0"/>
              <a:t>dh) kërkesat që lidhen me ekzekutimin e vendimeve penale; </a:t>
            </a:r>
            <a:endParaRPr lang="en-US" dirty="0"/>
          </a:p>
          <a:p>
            <a:pPr marL="457200" algn="just"/>
            <a:r>
              <a:rPr lang="sq-AL" u="sng" dirty="0"/>
              <a:t>ë) kërkesat që lidhen me marrëdhëniet juridiksionale me autoritetet e huaja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36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29185"/>
            <a:ext cx="9144000" cy="2020823"/>
          </a:xfrm>
        </p:spPr>
        <p:txBody>
          <a:bodyPr>
            <a:normAutofit/>
          </a:bodyPr>
          <a:lstStyle/>
          <a:p>
            <a:r>
              <a:rPr lang="sq-AL" sz="4000" b="1" dirty="0">
                <a:latin typeface="+mn-lt"/>
              </a:rPr>
              <a:t>KODI I PROCEDURËS PENALE</a:t>
            </a:r>
            <a:r>
              <a:rPr lang="en-US" sz="4000" b="1" dirty="0">
                <a:latin typeface="+mn-lt"/>
              </a:rPr>
              <a:t/>
            </a:r>
            <a:br>
              <a:rPr lang="en-US" sz="4000" b="1" dirty="0">
                <a:latin typeface="+mn-lt"/>
              </a:rPr>
            </a:br>
            <a:r>
              <a:rPr lang="sq-AL" sz="4000" b="1" dirty="0">
                <a:latin typeface="+mn-lt"/>
              </a:rPr>
              <a:t>KOMPETENCA</a:t>
            </a:r>
            <a:r>
              <a:rPr lang="en-US" sz="4000" b="1" dirty="0">
                <a:latin typeface="+mn-lt"/>
              </a:rPr>
              <a:t/>
            </a:r>
            <a:br>
              <a:rPr lang="en-US" sz="4000" b="1" dirty="0">
                <a:latin typeface="+mn-lt"/>
              </a:rPr>
            </a:br>
            <a:endParaRPr lang="en-US" sz="40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8408" y="1828800"/>
            <a:ext cx="10186416" cy="4809743"/>
          </a:xfrm>
        </p:spPr>
        <p:txBody>
          <a:bodyPr>
            <a:noAutofit/>
          </a:bodyPr>
          <a:lstStyle/>
          <a:p>
            <a:pPr algn="just"/>
            <a:r>
              <a:rPr lang="sq-AL" dirty="0"/>
              <a:t> </a:t>
            </a:r>
            <a:endParaRPr lang="en-US" dirty="0"/>
          </a:p>
          <a:p>
            <a:r>
              <a:rPr lang="sq-AL" b="1" dirty="0"/>
              <a:t>Neni 24</a:t>
            </a:r>
            <a:endParaRPr lang="en-US" dirty="0"/>
          </a:p>
          <a:p>
            <a:r>
              <a:rPr lang="sq-AL" b="1" dirty="0"/>
              <a:t>Funksionet e </a:t>
            </a:r>
            <a:r>
              <a:rPr lang="sq-AL" b="1" dirty="0" smtClean="0"/>
              <a:t>prokurorit</a:t>
            </a:r>
            <a:endParaRPr lang="en-US" b="1" dirty="0" smtClean="0"/>
          </a:p>
          <a:p>
            <a:endParaRPr lang="en-US" dirty="0"/>
          </a:p>
          <a:p>
            <a:pPr algn="just"/>
            <a:r>
              <a:rPr lang="sq-AL" dirty="0"/>
              <a:t>1. Prokurori ..... </a:t>
            </a:r>
            <a:r>
              <a:rPr lang="sq-AL" u="sng" dirty="0"/>
              <a:t>merr masa për ekzekutimin e vendimeve penale, mbikëqyr ekzekutimin e tyre, si dhe ushtron funksionet e bashkëpunimit gjyqësor me autoritetet e huaja</a:t>
            </a:r>
            <a:r>
              <a:rPr lang="sq-AL" dirty="0"/>
              <a:t>, sipas rregullave të caktuara në këtë Kod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77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q-AL" sz="3200" b="1" dirty="0" smtClean="0">
                <a:latin typeface="+mn-lt"/>
              </a:rPr>
              <a:t>LIGJ</a:t>
            </a:r>
            <a:r>
              <a:rPr lang="en-US" sz="3200" b="1" dirty="0" smtClean="0">
                <a:latin typeface="+mn-lt"/>
              </a:rPr>
              <a:t> </a:t>
            </a:r>
            <a:r>
              <a:rPr lang="sq-AL" sz="3200" b="1" dirty="0" smtClean="0">
                <a:latin typeface="+mn-lt"/>
              </a:rPr>
              <a:t>Nr</a:t>
            </a:r>
            <a:r>
              <a:rPr lang="sq-AL" sz="3200" b="1" dirty="0">
                <a:latin typeface="+mn-lt"/>
              </a:rPr>
              <a:t>. 79/2020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r>
              <a:rPr lang="sq-AL" sz="3200" b="1" dirty="0">
                <a:latin typeface="+mn-lt"/>
              </a:rPr>
              <a:t> </a:t>
            </a:r>
            <a:r>
              <a:rPr lang="sq-AL" sz="3200" b="1" dirty="0" smtClean="0">
                <a:latin typeface="+mn-lt"/>
              </a:rPr>
              <a:t>PËR </a:t>
            </a:r>
            <a:r>
              <a:rPr lang="sq-AL" sz="3200" b="1" dirty="0">
                <a:latin typeface="+mn-lt"/>
              </a:rPr>
              <a:t>EKZEKUTIMIN E VENDIMEVE PENALE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q-AL" b="1" dirty="0"/>
              <a:t>Neni 1: Qëllimi i ligjit</a:t>
            </a:r>
            <a:endParaRPr lang="en-US" dirty="0"/>
          </a:p>
          <a:p>
            <a:endParaRPr lang="en-US" dirty="0"/>
          </a:p>
          <a:p>
            <a:pPr lvl="1"/>
            <a:r>
              <a:rPr lang="sq-AL" dirty="0"/>
              <a:t>Të garantojë ekzekutimin e vendimeve penale </a:t>
            </a:r>
            <a:endParaRPr lang="en-US" dirty="0"/>
          </a:p>
          <a:p>
            <a:pPr lvl="1"/>
            <a:r>
              <a:rPr lang="sq-AL" dirty="0"/>
              <a:t>Në përputhje me legjislacionin në fuqi, </a:t>
            </a:r>
            <a:endParaRPr lang="en-US" dirty="0"/>
          </a:p>
          <a:p>
            <a:pPr lvl="1"/>
            <a:r>
              <a:rPr lang="sq-AL" dirty="0"/>
              <a:t>Me standardet ndërkombëtare </a:t>
            </a:r>
            <a:endParaRPr lang="en-US" dirty="0"/>
          </a:p>
          <a:p>
            <a:pPr lvl="1"/>
            <a:r>
              <a:rPr lang="sq-AL" dirty="0"/>
              <a:t>dhe në respektim të të drejtave dhe lirive themelore të njeriut. </a:t>
            </a:r>
            <a:endParaRPr lang="en-US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910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1250</Words>
  <Application>Microsoft Office PowerPoint</Application>
  <PresentationFormat>Widescreen</PresentationFormat>
  <Paragraphs>175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Office Theme</vt:lpstr>
      <vt:lpstr>EKZEKUTIMI I VENDIMEVE PENALE  LEGJISLACIONI</vt:lpstr>
      <vt:lpstr>EKZEKUTIMI I VENDIMEVE PENALE LEGJISLACIONI</vt:lpstr>
      <vt:lpstr>Kushtetuta e Republikës së Shqipërisë Neni 27</vt:lpstr>
      <vt:lpstr>Kushtetuta e Republikës së Shqipërisë Neni 28</vt:lpstr>
      <vt:lpstr>KONVENTA EVROPIANE PËR TË DREJTAT E NJERIUT</vt:lpstr>
      <vt:lpstr>KONVENTA EVROPIANE PËR TË DREJTAT E NJERIUT NENI 5 E drejta për liri dhe siguri </vt:lpstr>
      <vt:lpstr>KODI I PROCEDURËS PENALE KOMPETENCA Neni 13 </vt:lpstr>
      <vt:lpstr>KODI I PROCEDURËS PENALE KOMPETENCA </vt:lpstr>
      <vt:lpstr>LIGJ Nr. 79/2020  PËR EKZEKUTIMIN E VENDIMEVE PENALE </vt:lpstr>
      <vt:lpstr>LIGJ Nr. 79/2020  PËR EKZEKUTIMIN E VENDIMEVE PENALE </vt:lpstr>
      <vt:lpstr>LIGJ Nr. 79/2020  PËR EKZEKUTIMIN E VENDIMEVE PENALE </vt:lpstr>
      <vt:lpstr>  LIGJ PËR EKZEKUTIMIN E VENDIMEVE PENALE KOMPETENCAT PËR VËNIEN NË EKZEKUTIM  </vt:lpstr>
      <vt:lpstr>  LIGJ PËR EKZEKUTIMIN E VENDIMEVE PENALE KOMPETENCAT PËR VËNIEN NË EKZEKUTIM  </vt:lpstr>
      <vt:lpstr>  LIGJ PËR EKZEKUTIMIN E VENDIMEVE PENALE KOMPETENCAT PËR VËNIEN NË EKZEKUTIM  </vt:lpstr>
      <vt:lpstr>  LIGJ PËR EKZEKUTIMIN E VENDIMEVE PENALE KOMPETENCAT PËR VËNIEN NË EKZEKUTIM  </vt:lpstr>
      <vt:lpstr>  LIGJ PËR EKZEKUTIMIN E VENDIMEVE PENALE KOMPETENCAT PËR VËNIEN NË EKZEKUTIM  </vt:lpstr>
      <vt:lpstr>  LIGJ PËR EKZEKUTIMIN E VENDIMEVE PENALE KOMPETENCAT PËR VËNIEN NË EKZEKUTIM  </vt:lpstr>
      <vt:lpstr>  LIGJ PËR EKZEKUTIMIN E VENDIMEVE PENALE KOMPETENCAT PËR VËNIEN NË EKZEKUTIM  </vt:lpstr>
      <vt:lpstr>  LIGJ PËR EKZEKUTIMIN E VENDIMEVE PENALE KOMPETENCAT PËR VËNIEN NË EKZEKUTIM  </vt:lpstr>
      <vt:lpstr>Ligj Nr. 81/2020 “Për të Drejtat dhe Trajtimin e të Dënuarve me Burgim dhe të Paraburgosurve”</vt:lpstr>
      <vt:lpstr>Ligj Nr. 81/2020 “Për të Drejtat dhe Trajtimin e të Dënuarve me Burgim dhe të Paraburgosurve”</vt:lpstr>
      <vt:lpstr>Ligj Nr. 81/2020 “Për të Drejtat dhe Trajtimin e të Dënuarve me Burgim dhe të Paraburgosurve”</vt:lpstr>
      <vt:lpstr>Ligj Nr. 81/2020 “Për të Drejtat dhe Trajtimin e të Dënuarve me Burgim dhe të Paraburgosurve”</vt:lpstr>
      <vt:lpstr>Ligj Nr. 81/2020 “Për të Drejtat dhe Trajtimin e të Dënuarve me Burgim dhe të Paraburgosurve”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Krimet e urrejtjes nwpwrmjet sistemit kompjuterik</dc:title>
  <dc:creator>Armand Gurakuqi</dc:creator>
  <cp:lastModifiedBy>Armand Gurakuqi</cp:lastModifiedBy>
  <cp:revision>103</cp:revision>
  <dcterms:created xsi:type="dcterms:W3CDTF">2022-03-26T16:38:32Z</dcterms:created>
  <dcterms:modified xsi:type="dcterms:W3CDTF">2023-03-09T16:07:01Z</dcterms:modified>
</cp:coreProperties>
</file>