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70" r:id="rId1"/>
  </p:sldMasterIdLst>
  <p:notesMasterIdLst>
    <p:notesMasterId r:id="rId23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28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919"/>
    <a:srgbClr val="E60000"/>
    <a:srgbClr val="00682F"/>
    <a:srgbClr val="226719"/>
    <a:srgbClr val="B80000"/>
    <a:srgbClr val="860000"/>
    <a:srgbClr val="FF8B8B"/>
    <a:srgbClr val="4C0000"/>
    <a:srgbClr val="FF4F4F"/>
    <a:srgbClr val="00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63CCD-955F-4B2F-A173-80C69572BFB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E314C-FDDA-4297-A955-6216798DE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6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6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0363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9986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06124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19334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5722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90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7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8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0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66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2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7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71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2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9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9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  <p:sldLayoutId id="2147484083" r:id="rId13"/>
    <p:sldLayoutId id="2147484084" r:id="rId14"/>
    <p:sldLayoutId id="2147484085" r:id="rId15"/>
    <p:sldLayoutId id="214748408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400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1" y="313899"/>
            <a:ext cx="8915399" cy="2484558"/>
          </a:xfrm>
          <a:solidFill>
            <a:srgbClr val="D2D7D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PARASHKRIMI I EKZEKUTIMIT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</a:rPr>
              <a:t>Të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 VENDIMIT TË DËNIMIT,</a:t>
            </a:r>
            <a:b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DISA  </a:t>
            </a:r>
            <a:r>
              <a:rPr lang="sq-AL" sz="4000" b="1" dirty="0">
                <a:solidFill>
                  <a:schemeClr val="accent2">
                    <a:lumMod val="50000"/>
                  </a:schemeClr>
                </a:solidFill>
              </a:rPr>
              <a:t>PROBLEMATIKA 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TË PRAKTIKËS GJYQËSORE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0" y="3070747"/>
            <a:ext cx="8915399" cy="1897039"/>
          </a:xfrm>
          <a:solidFill>
            <a:srgbClr val="DBDBDB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8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Magjistrate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MIGENA LASKA </a:t>
            </a:r>
          </a:p>
          <a:p>
            <a:pPr algn="ctr"/>
            <a:r>
              <a:rPr lang="en-US" sz="2400" b="1" i="1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GJYQTARE E GJYKAT</a:t>
            </a:r>
            <a:r>
              <a:rPr lang="sq-AL" sz="2400" b="1" i="1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Ë</a:t>
            </a:r>
            <a:r>
              <a:rPr lang="en-US" sz="2400" b="1" i="1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 SË RRETHIT GJYQËSOR TIRANË</a:t>
            </a:r>
          </a:p>
          <a:p>
            <a:pPr algn="ctr"/>
            <a:endParaRPr lang="en-US" sz="2400" b="1" i="1" u="sng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/>
            <a:endParaRPr lang="en-US" sz="20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5904" y="5453250"/>
            <a:ext cx="8788706" cy="1200329"/>
          </a:xfrm>
          <a:prstGeom prst="rect">
            <a:avLst/>
          </a:prstGeom>
          <a:solidFill>
            <a:srgbClr val="CBCBCB"/>
          </a:solidFill>
          <a:ln>
            <a:solidFill>
              <a:srgbClr val="D3D3D3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Tiran</a:t>
            </a:r>
            <a:r>
              <a:rPr lang="sq-AL" sz="2400" b="1" i="1" u="sng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ë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, 10 Mars 2023</a:t>
            </a:r>
          </a:p>
          <a:p>
            <a:pPr algn="ctr"/>
            <a:r>
              <a:rPr lang="en-US" sz="2400" b="1" i="1" u="sng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Formimi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Vazhdues</a:t>
            </a:r>
            <a:endParaRPr lang="en-US" sz="2400" b="1" i="1" u="sng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Shkolla e </a:t>
            </a:r>
            <a:r>
              <a:rPr lang="en-US" sz="2400" b="1" i="1" u="sng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Magjistratur</a:t>
            </a:r>
            <a:r>
              <a:rPr lang="sq-AL" sz="2400" b="1" i="1" u="sng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ë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9816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41B98-1140-456B-A241-65BA63589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7" y="0"/>
            <a:ext cx="11279325" cy="1905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KONKLUZIONE PËR </a:t>
            </a:r>
            <a:r>
              <a:rPr lang="sq-AL" sz="28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ËSHTJEN E PARË 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AF82F-3648-4A0C-8BF6-2B87A0DF3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166191"/>
            <a:ext cx="11279325" cy="5691809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Vetëm në rastin kur prokurori, si organi i ngarkuar me ekzekutimin e vendimit të dënimit,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ndërmerr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parashkruar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interesuar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t’i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drejtohet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Gjykatës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duke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parashtruar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pretendime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takon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Kjo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paraqitet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470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K.Pr.Penale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apo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pretendim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lidhet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ekzekutimin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vendimit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jo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480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K.Pr.Penale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objekt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shuarjen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accent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q-AL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 detyrimin të mos ekzekutojnë një vendim dënimi  në rast se është parashkruar.Prokuroria nuk ka detyrim që të kërkojë nga gjykata konstatimin e parashkrimit të ekzekutimit të vendimit të dënimit, por këtë fakt duhet t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sq-AL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konstatojë vet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duke </a:t>
            </a:r>
            <a:r>
              <a:rPr lang="sq-AL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marrë masa për të mos vazhduar me procedurat e ekzekutimit të një vendimi penal.</a:t>
            </a:r>
            <a:endParaRPr lang="en-US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41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EF5D2-427D-4B8C-8650-609A6E24B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1" y="331304"/>
            <a:ext cx="11014282" cy="79513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Fillimi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ekzekutimit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dënimit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pushimi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ecjes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së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afatit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parashkrimit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në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rastin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ekstradimit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dënuarit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nga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jashtë</a:t>
            </a:r>
            <a:r>
              <a:rPr lang="sq-AL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D4C60-6449-44C8-9117-31124914D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1431235"/>
            <a:ext cx="11502885" cy="5426765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sq-AL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 një qëndrimi, ekzekutimi i një vendimi dënimi, konsiderohet se ka filluar në momentin kur plotësohen kumulativisht dy kushte:</a:t>
            </a:r>
            <a:endParaRPr lang="en-US" sz="2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Ekstradimi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përfunduar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sukses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endParaRPr lang="en-US" sz="2200" dirty="0">
              <a:solidFill>
                <a:schemeClr val="accent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Personi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dënuar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vënë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vuajtje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Republikën</a:t>
            </a:r>
            <a:r>
              <a:rPr lang="en-US" sz="2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2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Shqipërisë</a:t>
            </a:r>
            <a:r>
              <a:rPr lang="en-US" sz="2200" baseline="300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200" dirty="0">
              <a:solidFill>
                <a:schemeClr val="accent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q-AL" sz="22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200" b="1" dirty="0">
              <a:solidFill>
                <a:schemeClr val="accent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q-AL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 këtij qëndrimi, momenti i fillimit të ekzekutimit, për qëllim të llogaritjes së afateve të parashkrimit të ekzekutimit të dënimit, do të jetë momenti </a:t>
            </a:r>
            <a:r>
              <a:rPr lang="sq-AL" sz="22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 i dënuar fillon fizikisht vuajtjen </a:t>
            </a:r>
            <a:r>
              <a:rPr lang="sq-AL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dënimit në Republikën e Shqipërisë, dhe jo momenti kur gjykata e vendit të huaj ka disponuar për miratimin e ekstradimit të të dënuarit. </a:t>
            </a:r>
            <a:endParaRPr lang="en-US" sz="22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2.Sipas qëndrimit të dytë, moment i fillimit të ekzekutimit të vendimit të dënimit, </a:t>
            </a:r>
            <a:r>
              <a:rPr lang="sq-AL" sz="2200" u="sng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të konsiderohet </a:t>
            </a:r>
            <a:r>
              <a:rPr lang="sq-AL" sz="2200" u="sng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 kur i dënuari është ndaluar në shtetin ekstradues,</a:t>
            </a:r>
            <a:r>
              <a:rPr lang="sq-AL" sz="22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 kusht që:</a:t>
            </a:r>
            <a:endParaRPr lang="en-US" sz="2200" dirty="0">
              <a:solidFill>
                <a:schemeClr val="accent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Ndalimi në vendin e huaj të jetë bërë për llogari të ekzekutimit të vendimi penal dhe</a:t>
            </a:r>
            <a:endParaRPr lang="en-US" sz="22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 realizohet ekstradimi i të dënuarit (pra ekstradimi të pranohet nga gjykata e vendit të huaj).</a:t>
            </a:r>
            <a:endParaRPr lang="en-US" sz="22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74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C3608-AED6-4EDA-8976-A027F7423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9" y="132522"/>
            <a:ext cx="11027534" cy="5300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ANALIZË MBI </a:t>
            </a:r>
            <a:r>
              <a:rPr lang="sq-AL" sz="27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en-US" sz="27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ËSHTJEN E DYTË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805F-8CF7-48CF-BF8D-416F11DD1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755375"/>
            <a:ext cx="11027534" cy="6228522"/>
          </a:xfrm>
        </p:spPr>
        <p:txBody>
          <a:bodyPr>
            <a:normAutofit fontScale="925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3300" lvl="8" algn="just">
              <a:lnSpc>
                <a:spcPct val="107000"/>
              </a:lnSpc>
              <a:spcBef>
                <a:spcPts val="0"/>
              </a:spcBef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Referuar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Konvetës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Këshillit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Evropës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ekstradimin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protokolleve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shtesë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saj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RSH ka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aderuar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ligjin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nr.8322,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02.04.1998,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ekstradimi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pranohet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zbatohet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aspekte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transferimin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personave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cilët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filluar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ndjekja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shtetin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kërkues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zbatimin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mase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sigurimi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vendimit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autoritetit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gjyqësor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shtetit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kërkues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vënë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formës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prerë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dhënë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shtetit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kërkues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kstradimi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kuptuar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mekanizëm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procedural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zbatohet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vendet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palë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marrrëveshjeve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funksion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qëllimit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kryesor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ushtrimi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ndjekjes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</a:t>
            </a:r>
            <a:r>
              <a:rPr lang="es-ES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mase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sigurimi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pavarësisht</a:t>
            </a: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s-E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këtë</a:t>
            </a: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procedurë</a:t>
            </a: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përfshihen</a:t>
            </a: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organe</a:t>
            </a: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juridiksionale</a:t>
            </a: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huaja</a:t>
            </a: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Referuar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504 pg. 4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K.Pr.Penale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q-A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paraburgimi i vuajtur jashtë shtetit si rrjedhojë e një kërkese ekstradimi</a:t>
            </a:r>
            <a:r>
              <a:rPr lang="sq-A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sq-AL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llogaritet në masën e dënimit sipas nenit 57 të K.Penal. </a:t>
            </a:r>
            <a:endParaRPr lang="en-US" sz="2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81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EA3E9-95AE-43FB-A3E6-2795A712D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7" y="92766"/>
            <a:ext cx="11040786" cy="7686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ANALIZË MBI </a:t>
            </a:r>
            <a:r>
              <a:rPr lang="sq-AL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ËSHTJEN E DYTË</a:t>
            </a:r>
            <a:b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VIJON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69ED4-5527-4DA5-89CB-F258864AA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7" y="768625"/>
            <a:ext cx="11464855" cy="5996609"/>
          </a:xfrm>
        </p:spPr>
        <p:txBody>
          <a:bodyPr>
            <a:normAutofit fontScale="475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bazë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491/g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K.Pr.Penale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parashikohet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 </a:t>
            </a:r>
            <a:r>
              <a:rPr lang="en-US" sz="4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ekstradimi</a:t>
            </a:r>
            <a:r>
              <a:rPr lang="en-US" sz="4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4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lejohet</a:t>
            </a:r>
            <a:r>
              <a:rPr lang="en-US" sz="4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42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42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parashkruar</a:t>
            </a:r>
            <a:r>
              <a:rPr lang="en-US" sz="42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ndjekja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n-US" sz="42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42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ligjit</a:t>
            </a:r>
            <a:r>
              <a:rPr lang="en-US" sz="42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shtetit</a:t>
            </a:r>
            <a:r>
              <a:rPr lang="en-US" sz="42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42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2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kërkon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ikërisht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42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shkak</a:t>
            </a:r>
            <a:r>
              <a:rPr lang="en-US" sz="42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42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ligjvënësi</a:t>
            </a:r>
            <a:r>
              <a:rPr lang="en-US" sz="42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42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42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konsideratë</a:t>
            </a:r>
            <a:r>
              <a:rPr lang="en-US" sz="42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4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</a:t>
            </a:r>
            <a:r>
              <a:rPr lang="en-US" sz="4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ndalimit</a:t>
            </a:r>
            <a:r>
              <a:rPr lang="en-US" sz="4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4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ekstradimit</a:t>
            </a:r>
            <a:r>
              <a:rPr lang="en-US" sz="4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dënuarit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lidhet</a:t>
            </a:r>
            <a:r>
              <a:rPr lang="en-US" sz="4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4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fillimin</a:t>
            </a:r>
            <a:r>
              <a:rPr lang="en-US" sz="4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n-US" sz="4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4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ai (</a:t>
            </a:r>
            <a:r>
              <a:rPr lang="en-US" sz="4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ligjvënësi</a:t>
            </a:r>
            <a:r>
              <a:rPr lang="en-US" sz="4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vendos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këtë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detyrim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organet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ërgjegjëse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verifikojnë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paraprakisht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(para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miratimit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ekstradimit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parashkrimin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jo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4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 nenit 48 të ligjit nr.10193 dt.03.12. 2009 “Për marrëdhëniet juridiksionale me autoritetet e huaja në cështjet penale” </a:t>
            </a:r>
            <a:r>
              <a:rPr lang="sq-AL" sz="42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 i ekzekutimit, mund të nxjerrë urdhrin për kërkimin ndërkombëtar të të dënuarit</a:t>
            </a:r>
            <a:r>
              <a:rPr lang="sq-AL" sz="4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4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 qëllime të ekzekutimit të vendimit penal.</a:t>
            </a:r>
            <a:endParaRPr lang="en-US" sz="42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4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Nxjerrja e urdhërit të ekzekutimit </a:t>
            </a:r>
            <a:r>
              <a:rPr lang="sq-AL" sz="4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 një hap procedural</a:t>
            </a:r>
            <a:r>
              <a:rPr lang="sq-AL" sz="4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që i përket fazës së ekzekutimit të dënimit të dhënë me vendimin e formës së prerë. </a:t>
            </a:r>
            <a:r>
              <a:rPr lang="sq-AL" sz="4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Zbatimi i këtij urdhri në shtetin e huaj i vijuar nga procedura e ekstradimit të personit</a:t>
            </a:r>
            <a:r>
              <a:rPr lang="en-US" sz="4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sq-AL" sz="4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provon se ekzekutimi është kryer.</a:t>
            </a:r>
            <a:endParaRPr lang="en-US" sz="42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Lidhur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momentin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fillimit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përgjithësi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referuar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Vendimit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nr. 22312/2020,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Kasacionit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Italisë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4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konkluduar</a:t>
            </a:r>
            <a:r>
              <a:rPr lang="en-US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“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qëllime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përjashtimit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vuajtja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shkak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kalimit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kohës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2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2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vetmi</a:t>
            </a:r>
            <a:r>
              <a:rPr lang="en-US" sz="42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moment </a:t>
            </a:r>
            <a:r>
              <a:rPr lang="en-US" sz="42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2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rëndësishëm</a:t>
            </a:r>
            <a:r>
              <a:rPr lang="en-US" sz="42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42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</a:t>
            </a:r>
            <a:r>
              <a:rPr lang="en-US" sz="42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2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fillimit</a:t>
            </a:r>
            <a:r>
              <a:rPr lang="en-US" sz="42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n-US" sz="42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42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fakt</a:t>
            </a:r>
            <a:r>
              <a:rPr lang="en-US" sz="42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pengues</a:t>
            </a:r>
            <a:r>
              <a:rPr lang="en-US" sz="42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42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ekzekutimin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200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duke </a:t>
            </a:r>
            <a:r>
              <a:rPr lang="en-US" sz="4200" i="1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sz="4200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qenë</a:t>
            </a:r>
            <a:r>
              <a:rPr lang="en-US" sz="4200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200" i="1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rëndësishme</a:t>
            </a:r>
            <a:r>
              <a:rPr lang="en-US" sz="4200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mënyra</a:t>
            </a:r>
            <a:r>
              <a:rPr lang="en-US" sz="4200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4200" i="1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4200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filloi</a:t>
            </a:r>
            <a:r>
              <a:rPr lang="en-US" sz="4200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</a:t>
            </a:r>
            <a:r>
              <a:rPr lang="en-US" sz="4200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vullnetarisht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apo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mënyrë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detyrueshme</a:t>
            </a:r>
            <a:r>
              <a:rPr lang="en-US" sz="4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4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4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en-US" sz="4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sz="4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konkrete</a:t>
            </a:r>
            <a:r>
              <a:rPr lang="en-US" sz="4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përgjatë</a:t>
            </a:r>
            <a:r>
              <a:rPr lang="en-US" sz="4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cilit</a:t>
            </a:r>
            <a:r>
              <a:rPr lang="en-US" sz="4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4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ekzekutua</a:t>
            </a:r>
            <a:r>
              <a:rPr lang="en-US" sz="4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4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vetvete</a:t>
            </a:r>
            <a:r>
              <a:rPr lang="en-US" sz="4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10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58392-2386-456B-A3B4-D14B1157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72278"/>
            <a:ext cx="11305829" cy="901148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KONKLUZION PËR </a:t>
            </a:r>
            <a:r>
              <a:rPr lang="sq-AL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ËSHTJEN E DYTË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0EED0-CFE0-41F4-AE7E-FD53C1014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3" y="1166191"/>
            <a:ext cx="11767930" cy="4745031"/>
          </a:xfrm>
        </p:spPr>
        <p:txBody>
          <a:bodyPr/>
          <a:lstStyle/>
          <a:p>
            <a:endParaRPr lang="es-E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kur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dënuar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arrestohet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ndalohet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vendin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huaj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qëllim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ekstradimin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funksion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RSH (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kërkues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ekstradimit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ndalimit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arrestimit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konsiderohet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es-ES" sz="24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4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fillimit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vendimit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duke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sjellë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pushimin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ecjes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afateve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kusht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ekstradimi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miratuar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</a:t>
            </a:r>
            <a:endParaRPr lang="en-US" sz="2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0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9352-79FD-4B92-BA28-FE2C14494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145774"/>
            <a:ext cx="11001029" cy="80100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es-E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Përllogaritja</a:t>
            </a:r>
            <a:r>
              <a:rPr lang="es-E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afateve</a:t>
            </a:r>
            <a:r>
              <a:rPr lang="es-E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s-E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s-E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bashkimit</a:t>
            </a:r>
            <a:r>
              <a:rPr lang="es-E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s-E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sipas </a:t>
            </a:r>
            <a:r>
              <a:rPr lang="es-E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s-E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56 </a:t>
            </a:r>
            <a:r>
              <a:rPr lang="es-E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s-E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55 </a:t>
            </a:r>
            <a:r>
              <a:rPr lang="es-E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sq-AL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51D24-9CA1-45D1-B58D-C799D73FE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1205948"/>
            <a:ext cx="11001029" cy="5652052"/>
          </a:xfrm>
        </p:spPr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Lidhur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mënyrën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përllogaritjes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afateve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konform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56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interpretohet</a:t>
            </a:r>
            <a:r>
              <a:rPr lang="en-US" sz="24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përllogaritja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afateve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fillojë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moment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marrjes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formë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prerë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vendimit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nëpërmjet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cilit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bashkuar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dënimet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konform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56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solidFill>
                <a:schemeClr val="accent5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Ndërkohë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caktimit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55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(Brenda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njëtit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gjykim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referuar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doktrinës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interpretohet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kemi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bëjmë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vendime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gjejnë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zbatim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afate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90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18AF8-B1E2-4832-AB43-D9A1CF69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238540"/>
            <a:ext cx="11913704" cy="95415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Afati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bashkimit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56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n-US" sz="24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96BD4-63AB-4262-91DC-7B64294A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073425"/>
            <a:ext cx="11608904" cy="5685183"/>
          </a:xfrm>
        </p:spPr>
        <p:txBody>
          <a:bodyPr>
            <a:normAutofit fontScale="850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interpretimi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literal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68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rezulton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përmbajtje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dispozitës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konkretisht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shkronjën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a,b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përdoret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togfjalëshi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vendimin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përmban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nënkupton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parashikim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referohet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masës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përcaktuar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vendimin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gjyqësor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themelit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formës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prerë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jo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masës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përcaktuar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gjyqësor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merret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kërkesës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bashkimin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konform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56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Gjykatës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bashkimin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konform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56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merret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kërkesës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bërë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konform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469 “</a:t>
            </a:r>
            <a:r>
              <a:rPr lang="en-US" sz="2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</a:t>
            </a:r>
            <a:r>
              <a:rPr lang="en-US" sz="2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</a:t>
            </a:r>
            <a:r>
              <a:rPr lang="en-US" sz="2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K.Pr.Penale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469 “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K.Pr.Penale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bashkimin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bëhet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ana 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pranë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gjykatës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dhënë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caktojë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ekzekutohet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konform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kushteve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bashkimit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mekanizëm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shërben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procesit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lidhet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përmban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masave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caktuara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68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Kodit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koronologjia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kohore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vjen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momentit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vendimet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përmbajnë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bërë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ekzekutueshëm</a:t>
            </a:r>
            <a:r>
              <a:rPr lang="en-US" sz="24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37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A83B0-A0B8-4B83-B8D0-CDD035928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7" y="198783"/>
            <a:ext cx="11093795" cy="103366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Afati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ër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vepra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55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n-US" sz="24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Analizë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7438C-0C7C-4DC8-B0F0-725610F2E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5" y="967409"/>
            <a:ext cx="11887200" cy="5890591"/>
          </a:xfrm>
        </p:spPr>
        <p:txBody>
          <a:bodyPr>
            <a:normAutofit/>
          </a:bodyPr>
          <a:lstStyle/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përdorur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68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0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vendimin</a:t>
            </a:r>
            <a:r>
              <a:rPr lang="en-US" sz="20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0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përmban</a:t>
            </a:r>
            <a:r>
              <a:rPr lang="en-US" sz="20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</a:t>
            </a:r>
            <a:r>
              <a:rPr lang="en-US" sz="20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referohet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mënyrë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ç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masave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përcaktuara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secilën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vepër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cilat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kritereve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55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shkrihen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përfundimtar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ekzekutohet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përfaqëson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gjitha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veprat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bashku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interüretimi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464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vërehet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përdoret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njëjtii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term, 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0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</a:t>
            </a:r>
            <a:r>
              <a:rPr lang="en-US" sz="20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duke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iu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	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referuar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vendimit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gjykatës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prerë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bërë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ekzekutueshëm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takon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masën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vendosur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interpretonim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afati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llogaritet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secilës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vepër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vehte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kjo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krijonte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gjëndje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paqartë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ligjore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vepre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plotësuar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afati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dënimet</a:t>
            </a:r>
            <a:r>
              <a:rPr lang="en-U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veprave</a:t>
            </a:r>
            <a:r>
              <a:rPr lang="en-U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tjera</a:t>
            </a:r>
            <a:r>
              <a:rPr lang="en-U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plotësuar</a:t>
            </a:r>
            <a:r>
              <a:rPr lang="en-U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</a:t>
            </a:r>
            <a:r>
              <a:rPr lang="en-U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duhej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ndryshohej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gjykimit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themel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takon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masës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përfundimtar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caktuar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	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vendimin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formës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prerë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Kjo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problematikë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shfaqej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sidomos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caktimin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përfundimtar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bazuar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mbledhjen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artitmetike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rëndë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shtuar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5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393A4-9D5F-4CA4-A664-51F6A128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159026"/>
            <a:ext cx="11199812" cy="78775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KONKLUZIONE PËR </a:t>
            </a:r>
            <a:r>
              <a:rPr lang="sq-AL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ËSHTJEN E TRETË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C9EDA-1885-4ED5-8FB7-0ACAF61D3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046922"/>
            <a:ext cx="11489635" cy="5526156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s-E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s-E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kur sipas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parashikimeve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56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procedon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bashkimin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s-ES" sz="2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paekzekutuara</a:t>
            </a:r>
            <a:r>
              <a:rPr lang="es-ES" sz="2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</a:t>
            </a:r>
            <a:r>
              <a:rPr lang="es-ES" sz="2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pjesërisht</a:t>
            </a:r>
            <a:r>
              <a:rPr lang="es-ES" sz="2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ekzekutuara</a:t>
            </a:r>
            <a:r>
              <a:rPr lang="es-ES" sz="2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afati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përllogaritet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mënyrë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</a:t>
            </a:r>
            <a:r>
              <a:rPr lang="sq-AL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antë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secilin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dies</a:t>
            </a:r>
            <a:r>
              <a:rPr lang="es-ES" sz="2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quo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fillon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kur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secili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cilësinë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formës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prerë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gjësë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gjykuar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kur,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brenda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njëtit</a:t>
            </a:r>
            <a:r>
              <a:rPr lang="es-E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gjykim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procedon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caktimin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masës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secilën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vepër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vendos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përfundimtar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zbatohet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ndaj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dënuarit</a:t>
            </a:r>
            <a:r>
              <a:rPr lang="es-E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afati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përllogaritet</a:t>
            </a:r>
            <a:r>
              <a:rPr lang="es-E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masën</a:t>
            </a:r>
            <a:r>
              <a:rPr lang="es-E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përfundimtare</a:t>
            </a:r>
            <a:r>
              <a:rPr lang="es-E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s-E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llogaritur</a:t>
            </a:r>
            <a:r>
              <a:rPr lang="es-E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sipas </a:t>
            </a:r>
            <a:r>
              <a:rPr lang="es-E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kritereve</a:t>
            </a:r>
            <a:r>
              <a:rPr lang="es-E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s-E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55 </a:t>
            </a:r>
            <a:r>
              <a:rPr lang="es-E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dies</a:t>
            </a:r>
            <a:r>
              <a:rPr lang="es-ES" sz="2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quo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fillon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kur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cilësinë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formës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prerë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gjësë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gjykuar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en-US" sz="2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85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2C33F-9B42-451E-B438-59B3D652A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7" y="145775"/>
            <a:ext cx="10921516" cy="9276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4.P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ërllogaritja e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afatit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dënimet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plotësuese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ekzekutohen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vuajtjes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kryesor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F96A9-EA75-4E6A-8F07-B198E12E6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073427"/>
            <a:ext cx="11714922" cy="5976730"/>
          </a:xfrm>
        </p:spPr>
        <p:txBody>
          <a:bodyPr>
            <a:normAutofit fontScale="92500" lnSpcReduction="20000"/>
          </a:bodyPr>
          <a:lstStyle/>
          <a:p>
            <a:endParaRPr lang="en-US" sz="180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 68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K. Penal,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shkronjën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(c)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përve</a:t>
            </a:r>
            <a:r>
              <a:rPr lang="en-US" sz="2400" u="sng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masës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gjer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pesë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vjet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përfshin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togfjalëshin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tjera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lehta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cilat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parashikon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njëtin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parashikon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gjer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pesë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vjet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Cili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kuptimi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t’I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japim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termit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tjera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lehta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”?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Shprehja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</a:t>
            </a:r>
            <a:r>
              <a:rPr lang="en-US" sz="2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2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lehta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lidhet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me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llojiet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tjera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përfshihen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plotësuese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shkakton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problematikë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zbatimin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praktikë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arashkrimit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plotësuese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referuar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44, pg. 2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Kodit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patashikohet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prej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plotësuese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fillojnë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zbatohen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vuajtjes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Megjithatë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kohë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vetë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ligji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44, pg. 2)  ka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kushtëzuar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momentin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fillojë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ekzekutohet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plotësues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atëherë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rastet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dënuari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 e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vuan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efektivisht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këto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plotësuese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aplikohet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kushti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parashikon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68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Kodit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lidhur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dies a quo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cilin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fillon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llogaritet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ecja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afateve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(forma 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prerë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igji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mbajtur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qëndrimin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mundet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plotësuese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listuar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44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2,,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vuhen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njëkohësisht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71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76D44-89AC-4B3C-8299-4BA063D2E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2" y="152400"/>
            <a:ext cx="10681251" cy="9077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err="1"/>
              <a:t>Parashkrimi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ekzekutimit</a:t>
            </a:r>
            <a:r>
              <a:rPr lang="en-US" sz="2800" b="1" dirty="0"/>
              <a:t> </a:t>
            </a:r>
            <a:r>
              <a:rPr lang="en-US" sz="2800" b="1" dirty="0" err="1"/>
              <a:t>të</a:t>
            </a:r>
            <a:r>
              <a:rPr lang="en-US" sz="2800" b="1" dirty="0"/>
              <a:t> </a:t>
            </a:r>
            <a:r>
              <a:rPr lang="en-US" sz="2800" b="1" dirty="0" err="1"/>
              <a:t>vendimit</a:t>
            </a:r>
            <a:r>
              <a:rPr lang="en-US" sz="2800" b="1" dirty="0"/>
              <a:t> </a:t>
            </a:r>
            <a:r>
              <a:rPr lang="en-US" sz="2800" b="1" dirty="0" err="1"/>
              <a:t>të</a:t>
            </a:r>
            <a:r>
              <a:rPr lang="en-US" sz="2800" b="1" dirty="0"/>
              <a:t> </a:t>
            </a:r>
            <a:r>
              <a:rPr lang="en-US" sz="2800" b="1" dirty="0" err="1"/>
              <a:t>dënimit</a:t>
            </a:r>
            <a:r>
              <a:rPr lang="en-US" sz="2800" b="1" dirty="0"/>
              <a:t> penal, 						</a:t>
            </a:r>
            <a:r>
              <a:rPr lang="en-US" sz="2800" b="1" dirty="0" err="1"/>
              <a:t>Kuptimi</a:t>
            </a:r>
            <a:r>
              <a:rPr lang="en-US" sz="2800" b="1" dirty="0"/>
              <a:t> </a:t>
            </a:r>
            <a:r>
              <a:rPr lang="en-US" sz="2800" b="1" dirty="0" err="1"/>
              <a:t>dhe</a:t>
            </a:r>
            <a:r>
              <a:rPr lang="en-US" sz="2800" b="1" dirty="0"/>
              <a:t> </a:t>
            </a:r>
            <a:r>
              <a:rPr lang="en-US" sz="2800" b="1" dirty="0" err="1"/>
              <a:t>Qëllimi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82E74-D893-4001-A1C9-C6E509519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8" y="1179444"/>
            <a:ext cx="11449876" cy="5678556"/>
          </a:xfrm>
        </p:spPr>
        <p:txBody>
          <a:bodyPr>
            <a:normAutofit fontScale="250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88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 parashkrim të ekzekutimit të dënimit kuptohet </a:t>
            </a:r>
            <a:r>
              <a:rPr lang="en-US" sz="88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përfundimi</a:t>
            </a:r>
            <a:r>
              <a:rPr lang="en-US" sz="88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88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88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sz="88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drejtës</a:t>
            </a:r>
            <a:r>
              <a:rPr lang="en-US" sz="88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88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shtetit</a:t>
            </a:r>
            <a:r>
              <a:rPr lang="en-US" sz="88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88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bërë</a:t>
            </a:r>
            <a:r>
              <a:rPr lang="en-US" sz="88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mundur</a:t>
            </a:r>
            <a:r>
              <a:rPr lang="en-US" sz="88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ekzekutimin</a:t>
            </a:r>
            <a:r>
              <a:rPr lang="en-US" sz="88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88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për shkak të kalimit të afateve të parashikuara me ligj. </a:t>
            </a:r>
            <a:endParaRPr lang="en-US" sz="8800" dirty="0">
              <a:solidFill>
                <a:schemeClr val="accent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8800" dirty="0">
                <a:solidFill>
                  <a:srgbClr val="00682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Edhe pse vendimi i dënimit është dhënë, ai bëhet </a:t>
            </a:r>
            <a:r>
              <a:rPr lang="sq-AL" sz="8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paekzekutueshëm </a:t>
            </a:r>
            <a:r>
              <a:rPr lang="sq-AL" sz="8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 shkak të kalimit të maksimumit të kohës</a:t>
            </a:r>
            <a:r>
              <a:rPr lang="sq-AL" sz="8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 cila sipas ligjit e bën </a:t>
            </a:r>
            <a:r>
              <a:rPr lang="sq-AL" sz="88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 pajustifikuar </a:t>
            </a:r>
            <a:r>
              <a:rPr lang="sq-AL" sz="8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ekzekutimin e dënimit të dhënë ndaj </a:t>
            </a:r>
            <a:r>
              <a:rPr lang="en-US" sz="8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</a:t>
            </a:r>
            <a:r>
              <a:rPr lang="en-US" sz="8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8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të </a:t>
            </a:r>
            <a:r>
              <a:rPr lang="sq-AL" sz="8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veprë</a:t>
            </a:r>
            <a:r>
              <a:rPr lang="en-US" sz="8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sq-AL" sz="8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sq-AL" sz="8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penale. </a:t>
            </a:r>
            <a:endParaRPr lang="en-US" sz="8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endParaRPr lang="en-US" sz="8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800" b="1" dirty="0">
                <a:solidFill>
                  <a:srgbClr val="E6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ARSYEJA???</a:t>
            </a:r>
            <a:endParaRPr lang="en-US" sz="8800" b="1" dirty="0">
              <a:solidFill>
                <a:srgbClr val="E6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q-AL" sz="8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Kalimi i një ko</a:t>
            </a:r>
            <a:r>
              <a:rPr lang="en-US" sz="8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sq-AL" sz="8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të gja</a:t>
            </a:r>
            <a:r>
              <a:rPr lang="en-US" sz="8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sq-AL" sz="8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sz="8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sq-AL" sz="8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bën që</a:t>
            </a:r>
            <a:r>
              <a:rPr lang="en-US" sz="8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8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qëll</a:t>
            </a:r>
            <a:r>
              <a:rPr lang="en-US" sz="88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imi</a:t>
            </a:r>
            <a:r>
              <a:rPr lang="en-US" sz="8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8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sq-AL" sz="8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të zbehet ose të humbasë dhe dënimi të konsiderohet si masë e panevojshme, pasi qëllimi i tij është arritur në mënyra të tjera.</a:t>
            </a:r>
            <a:endParaRPr lang="en-US" sz="88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8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GJEDNJ </a:t>
            </a:r>
            <a:r>
              <a:rPr lang="en-US" sz="8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8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parashkrimin</a:t>
            </a:r>
            <a:r>
              <a:rPr lang="en-US" sz="8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8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fushën</a:t>
            </a:r>
            <a:r>
              <a:rPr lang="en-US" sz="8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sz="8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Afatet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cilat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tipar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përbashkët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sistemeve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juridike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brendshme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Shteteve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Kontraktuese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shërbejnë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qëllime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cilat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përfshijnë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garantimin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sigurisë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juridike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parandalimin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shkeljeve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drejtave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pandehurve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cilat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cenohen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gjykatave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t'u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kërkohet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vendosin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baza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provave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bërë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paplota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shkak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kalimit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kohës</a:t>
            </a:r>
            <a:r>
              <a:rPr lang="en-US" sz="8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…”</a:t>
            </a:r>
            <a:r>
              <a:rPr lang="en-US" sz="8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Ç</a:t>
            </a:r>
            <a:r>
              <a:rPr lang="en-US" sz="8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ështja</a:t>
            </a:r>
            <a:r>
              <a:rPr lang="en-US" sz="8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8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Coeme a.o. </a:t>
            </a:r>
            <a:r>
              <a:rPr lang="en-US" sz="8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x-none" sz="8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</a:t>
            </a:r>
            <a:r>
              <a:rPr lang="en-US" sz="8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lgjikës</a:t>
            </a:r>
            <a:r>
              <a:rPr lang="x-none" sz="8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8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plikimi</a:t>
            </a:r>
            <a:r>
              <a:rPr lang="x-none" sz="8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 32492/96, 32547/96, 32548/96, 33209/96 and 33210/96 (ECtHR, 22 June 2000), para 146</a:t>
            </a:r>
            <a:endParaRPr lang="en-US" sz="8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0B1D5D-B76D-4A78-A3E8-0D615CE6E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403565" y="3001094"/>
            <a:ext cx="699337" cy="61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058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058AB-5931-4659-9524-A07D4F543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3" y="145774"/>
            <a:ext cx="11067290" cy="1139687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KONKLUZIONE PËR </a:t>
            </a:r>
            <a:r>
              <a:rPr lang="sq-AL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ËSHTJEN E KATËRT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FC6F0-0712-40FE-B964-60F9F6E1E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285461"/>
            <a:ext cx="10868508" cy="5804452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!: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Pavarësisht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marrë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formë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prerë</a:t>
            </a:r>
            <a:r>
              <a:rPr lang="en-US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përve</a:t>
            </a:r>
            <a:r>
              <a:rPr lang="en-US" sz="240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ç</a:t>
            </a:r>
            <a:r>
              <a:rPr lang="en-US" sz="2400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kryesor</a:t>
            </a:r>
            <a:r>
              <a:rPr lang="en-US" sz="2400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përmban</a:t>
            </a:r>
            <a:r>
              <a:rPr lang="en-US" sz="2400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US" sz="2400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400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plotësues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afati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plotësues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fillon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llogaritet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përmban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prerë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plotësues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fillojë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ekzekutohet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44, pg. 2) 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konkret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44, pg. 2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përbën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dispozitë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posa</a:t>
            </a:r>
            <a:r>
              <a:rPr lang="en-US" sz="2400" u="sng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ndërsa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68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dispozitë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përgjithshme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rastet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dënuari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 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vuan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kryesor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sepse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larguar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vlerësojmë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plotësuese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caktura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zbatueshëm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68,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shkronja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 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takon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ffillimit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përllogaritjes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afateve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33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379" y="2534796"/>
            <a:ext cx="8911687" cy="1818839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accent4"/>
                </a:solidFill>
              </a:rPr>
              <a:t>FALEMINDERIT P</a:t>
            </a:r>
            <a:r>
              <a:rPr lang="sq-AL" sz="4800" b="1" dirty="0">
                <a:solidFill>
                  <a:schemeClr val="accent4"/>
                </a:solidFill>
              </a:rPr>
              <a:t>Ë</a:t>
            </a:r>
            <a:r>
              <a:rPr lang="en-US" sz="4800" b="1" dirty="0">
                <a:solidFill>
                  <a:schemeClr val="accent4"/>
                </a:solidFill>
              </a:rPr>
              <a:t>R V</a:t>
            </a:r>
            <a:r>
              <a:rPr lang="sq-AL" sz="4800" b="1" dirty="0">
                <a:solidFill>
                  <a:schemeClr val="accent4"/>
                </a:solidFill>
              </a:rPr>
              <a:t>Ë</a:t>
            </a:r>
            <a:r>
              <a:rPr lang="en-US" sz="4800" b="1" dirty="0">
                <a:solidFill>
                  <a:schemeClr val="accent4"/>
                </a:solidFill>
              </a:rPr>
              <a:t>MENDJEN!</a:t>
            </a:r>
          </a:p>
        </p:txBody>
      </p:sp>
    </p:spTree>
    <p:extLst>
      <p:ext uri="{BB962C8B-B14F-4D97-AF65-F5344CB8AC3E}">
        <p14:creationId xmlns:p14="http://schemas.microsoft.com/office/powerpoint/2010/main" val="417357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32E61-C1C8-4929-95AA-0FF1A4AC3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35" y="106018"/>
            <a:ext cx="10987777" cy="71561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KUPTIMI , QËLLIMI DHE QËNDRIME TË DOKTRINËS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385AB-5AE6-487A-8485-EFA9F7C9C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675862"/>
            <a:ext cx="11741426" cy="6076120"/>
          </a:xfrm>
        </p:spPr>
        <p:txBody>
          <a:bodyPr>
            <a:normAutofit fontScale="92500" lnSpcReduction="20000"/>
          </a:bodyPr>
          <a:lstStyle/>
          <a:p>
            <a:pPr marL="571500" lvl="2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en-US" sz="26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1.Disa </a:t>
            </a:r>
            <a:r>
              <a:rPr lang="en-US" sz="26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US" sz="26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lidhur</a:t>
            </a:r>
            <a:r>
              <a:rPr lang="en-US" sz="26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6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ekzistencën</a:t>
            </a:r>
            <a:r>
              <a:rPr lang="en-US" sz="26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6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institutit</a:t>
            </a:r>
            <a:r>
              <a:rPr lang="en-US" sz="26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6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ekziston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arsye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ndryshme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ato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drejtës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2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</a:t>
            </a:r>
            <a:r>
              <a:rPr lang="en-US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ekziston</a:t>
            </a:r>
            <a:r>
              <a:rPr lang="en-US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arsye</a:t>
            </a:r>
            <a:r>
              <a:rPr lang="en-US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përfshihen</a:t>
            </a:r>
            <a:r>
              <a:rPr lang="en-US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drejtën</a:t>
            </a:r>
            <a:r>
              <a:rPr lang="en-US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2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 err="1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</a:t>
            </a:r>
            <a:r>
              <a:rPr lang="en-US" sz="2200" dirty="0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ekzisiton</a:t>
            </a:r>
            <a:r>
              <a:rPr lang="en-US" sz="2200" dirty="0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200" dirty="0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arsye</a:t>
            </a:r>
            <a:r>
              <a:rPr lang="en-US" sz="2200" dirty="0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200" dirty="0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përfshihen</a:t>
            </a:r>
            <a:r>
              <a:rPr lang="en-US" sz="2200" dirty="0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brenda</a:t>
            </a:r>
            <a:r>
              <a:rPr lang="en-US" sz="2200" dirty="0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200" dirty="0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jashtë</a:t>
            </a:r>
            <a:r>
              <a:rPr lang="en-US" sz="2200" dirty="0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dirty="0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drejtës</a:t>
            </a:r>
            <a:r>
              <a:rPr lang="en-US" sz="2200" dirty="0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200" dirty="0"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dirty="0">
              <a:solidFill>
                <a:srgbClr val="86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600" b="1" dirty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600" b="1" dirty="0" err="1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Qëndrime</a:t>
            </a:r>
            <a:r>
              <a:rPr lang="en-US" sz="2600" b="1" dirty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600" b="1" dirty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doktrinës</a:t>
            </a:r>
            <a:r>
              <a:rPr lang="en-US" sz="2600" b="1" dirty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sz="2600" b="1" dirty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parashkrimin</a:t>
            </a:r>
            <a:r>
              <a:rPr lang="en-US" sz="2600" b="1" dirty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600" b="1" dirty="0" err="1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dënimit</a:t>
            </a:r>
            <a:endParaRPr lang="en-US" sz="2600" b="1" dirty="0">
              <a:solidFill>
                <a:srgbClr val="0068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nstituti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parashkrimit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(limitation)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në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drejtën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penale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shpreh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në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terma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juridikë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'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një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vërtetë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përbashkët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[…],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domethënë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koha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është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shëruesi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madh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se pas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një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periudhe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pak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shumë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gjatë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gjithmonë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vjen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një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moment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kur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marrëdhëniet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shoqërisë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e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shkuara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nuk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mund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vihet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pikëpyetje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edhe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sikur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ishte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gabuar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mirë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fshihet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dhe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fillojmë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nga</a:t>
            </a:r>
            <a:r>
              <a:rPr lang="en-US" sz="2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para</a:t>
            </a:r>
            <a:r>
              <a:rPr lang="en-US" sz="2200" i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(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Opinion of Advocate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Ge:neral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Joseph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Gand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ACF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Chemiefarma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NV v Commission of the European Communities, ETC).</a:t>
            </a:r>
          </a:p>
          <a:p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-Nga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ky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mjet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juridik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përfitojnë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gjithë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ishin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gjykuar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MUNGESë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gjendur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mungesë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dijenie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absolute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ekzistencën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atij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gjykimi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vuanin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vite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vonë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efektet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cilin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kishin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mundur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përdornin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asnjë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mjet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mbrojtjeje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x-none" sz="2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Marco Mantovani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2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arashkrimi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ekzekutimit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dënimit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justifikohet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ekzistencën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dhe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zbatimin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</a:t>
            </a:r>
            <a:r>
              <a:rPr lang="en-US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DËNIMIT NATYROR</a:t>
            </a:r>
            <a:r>
              <a:rPr lang="en-US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mbi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dënuarin</a:t>
            </a:r>
            <a:r>
              <a:rPr lang="en-US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pranojmë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 initio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duke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dhënë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pamje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legjitimiteti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PAAFTËSISË SË ORGANEVE TË DREJTËSISË 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merren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tërësinë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krimeve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kryera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duke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ndëshkuar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përgjegjësit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Marco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Mantovani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848AE147-4344-4F24-B2D5-EF52A073CC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E24658F-EF26-458B-AFDD-4A5DC09BB3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7803504-80F6-4CE1-AFD2-119EFDA3F7FF}"/>
              </a:ext>
            </a:extLst>
          </p:cNvPr>
          <p:cNvSpPr/>
          <p:nvPr/>
        </p:nvSpPr>
        <p:spPr>
          <a:xfrm>
            <a:off x="954157" y="3276600"/>
            <a:ext cx="45719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4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A20E1-6760-4CD4-83A7-807762987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5" y="145774"/>
            <a:ext cx="10868508" cy="5433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GJEDNJ PËR MOSEKZEKUTIMIN DHE </a:t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PARASHKRIMIN E DËNIMIT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A17DD-2C44-48F2-AD00-3C5A279A6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5" y="1007164"/>
            <a:ext cx="11423373" cy="5850835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accent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GJEDNJ </a:t>
            </a:r>
            <a:r>
              <a:rPr lang="en-U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lidhur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sq-AL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mosekzekutimi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e</a:t>
            </a:r>
            <a:r>
              <a:rPr lang="sq-AL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dënimit penal brenda afateve kohore të parashkrimit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“91.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tepër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ka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interpretuar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Konventës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vendosjen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detyrimi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shtetet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ekzekutuar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vendimet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përfundimtare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vonesa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panevojshme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kështu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zbatimi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vendosur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kontekstin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drejtës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konsiderohet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pjesë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përbërëse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detyrimit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procedural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shtetit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2…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101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rrethana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thuhet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autoritetet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vendase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shfaqur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zellin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duhur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zbatimin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burg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lidhje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D.M.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Vonesa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njëvjeçare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treguar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sipër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konsiderohet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arsyeshme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Rrjedhimisht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vonesë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tillë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pajustifikuar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zbatimin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aktgjykimit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D.M.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përputhje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detyrimin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shtetit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ekzekutuar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vendimet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përfundimtare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gjykatës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vonesa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panevojshme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sq-A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Çështj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sq-A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Smiljanić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Kroacisë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25.03.2021,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Aplikimi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nr. 35983/14),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5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E71E5-F46B-47D4-9174-32C255EF7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7" y="265043"/>
            <a:ext cx="11040786" cy="8348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spc="-15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 ÇËSHTJE LIGJORE TË PARASHKRIMIT TË EKZEKUTIMIT TË DËNIMIT</a:t>
            </a:r>
            <a:br>
              <a:rPr lang="en-US" sz="2700" b="1" spc="-15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spc="-15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 DISKUTIM</a:t>
            </a:r>
            <a:r>
              <a:rPr lang="en-US" sz="2400" b="1" spc="-15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pc="-15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EC84F-5B06-46F8-8510-2273F24B8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099930"/>
            <a:ext cx="11040786" cy="561892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</a:t>
            </a:r>
            <a:r>
              <a:rPr lang="sq-AL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Legjitimimi i palës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dënuari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/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prokuroria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sq-AL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për të kërkuar në gjykatë konstatimin e parashkrimit të ekzekutimit të dënimit.</a:t>
            </a:r>
            <a:endParaRPr lang="en-US" sz="2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sq-AL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 do të konsiderohet se ka filluar ekzekutimi i një dënimi penal në rastin kur i dënuari që ndalohet në një shtet tjetër, i nënshtrohet procedurave të ekstradimit për llogari të ekzekutimit të këtij dënimi penal ?</a:t>
            </a:r>
            <a:endParaRPr lang="en-US" sz="2400" dirty="0">
              <a:solidFill>
                <a:schemeClr val="accent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3.Përllogaritja e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afateve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vendimit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rastin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kur:</a:t>
            </a:r>
            <a:endParaRPr lang="en-US" sz="24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procedon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bashkimin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dhëna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vepra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gjykuara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brenda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njëtit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gjykim</a:t>
            </a:r>
            <a:r>
              <a:rPr lang="es-ES" sz="2000" dirty="0">
                <a:solidFill>
                  <a:srgbClr val="B8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ose </a:t>
            </a:r>
            <a:endParaRPr lang="en-US" sz="2000" dirty="0">
              <a:solidFill>
                <a:srgbClr val="B8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procedon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bashkimin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dhëna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vendime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vecanta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vepra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kryera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gjatë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para ose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vendimit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vuajtur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plotësisht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4.Në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cilin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moment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kohor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fillon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përllogaritja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afatit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plotësuese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cilave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fillon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fillon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vuajtjes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kryesor</a:t>
            </a:r>
            <a:r>
              <a:rPr lang="en-US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accent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8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576FE-AF05-413F-B95F-8E347A84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132522"/>
            <a:ext cx="11160055" cy="8142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sq-AL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Legjitimimi i palës 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="1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dënuari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/</a:t>
            </a:r>
            <a:r>
              <a:rPr lang="en-US" sz="2700" b="1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prokuroria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sq-AL" sz="27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për të kërkuar konstatimin e parashkrimit të ekzekutimit të dënimit</a:t>
            </a:r>
            <a:r>
              <a:rPr lang="sq-AL" sz="36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36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36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0FD46-83B4-4FBD-9D3B-3A842BE2D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152939"/>
            <a:ext cx="11410121" cy="5572539"/>
          </a:xfrm>
        </p:spPr>
        <p:txBody>
          <a:bodyPr>
            <a:normAutofit fontScale="92500" lnSpcReduction="10000"/>
          </a:bodyPr>
          <a:lstStyle/>
          <a:p>
            <a:pPr marL="742950" marR="0" lvl="1" indent="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q-AL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legjitimohet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 </a:t>
            </a:r>
            <a:r>
              <a:rPr lang="en-US" sz="22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dënuari</a:t>
            </a:r>
            <a:r>
              <a:rPr lang="sq-AL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q-AL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 në mungesë të veprimeve konkrete të organeve për ekzekutimin e një vendimi penal</a:t>
            </a:r>
            <a:r>
              <a:rPr lang="sq-AL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q-AL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 kalimin e afatit ligjor të përcaktuar nga neni 68 i Kodit Penal,</a:t>
            </a:r>
            <a:r>
              <a:rPr lang="sq-AL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q-AL" sz="22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 investojë drejtëpërdrejtë gjykatën për të kërkuar konstatimin e parashkrimit të ekzekutimit të dënimit? </a:t>
            </a:r>
            <a:endParaRPr lang="en-US" sz="22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0" algn="just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sq-AL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legjitimohet </a:t>
            </a:r>
            <a:r>
              <a:rPr lang="sq-AL" sz="2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Prokuroria</a:t>
            </a:r>
            <a:r>
              <a:rPr lang="sq-AL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 të kërkojë në gjykatë konstatimin e parashkrimit të ekzekutimit të dënimit?</a:t>
            </a:r>
            <a:endParaRPr lang="en-US" sz="22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PRAKTIKA GJYQËSORE, JO E UNIFIKUAR . DY QËNDRIME</a:t>
            </a:r>
            <a:r>
              <a:rPr lang="es-E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4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2400" b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Qëndrimi</a:t>
            </a:r>
            <a:r>
              <a:rPr lang="es-ES" sz="24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400" b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parë</a:t>
            </a:r>
            <a:endParaRPr lang="es-ES" sz="2400" b="1" dirty="0">
              <a:solidFill>
                <a:schemeClr val="accent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´-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e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drejtë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ligjore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fitohet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automatikisht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bazë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68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	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ES" sz="2000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ES" sz="2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etëm</a:t>
            </a:r>
            <a:r>
              <a:rPr lang="es-ES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kur </a:t>
            </a:r>
            <a:r>
              <a:rPr lang="es-ES" sz="2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kryhen</a:t>
            </a:r>
            <a:r>
              <a:rPr lang="es-ES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veprime</a:t>
            </a:r>
            <a:r>
              <a:rPr lang="es-ES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s-ES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s-ES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parashkruar</a:t>
            </a:r>
            <a:r>
              <a:rPr lang="es-ES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ES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dënuari</a:t>
            </a:r>
            <a:r>
              <a:rPr lang="es-ES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investon</a:t>
            </a:r>
            <a:r>
              <a:rPr lang="es-ES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gjykatën</a:t>
            </a: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´-</a:t>
            </a:r>
            <a:r>
              <a:rPr lang="es-E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Prokuroria</a:t>
            </a:r>
            <a:r>
              <a:rPr lang="es-E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evidenton</a:t>
            </a:r>
            <a:r>
              <a:rPr lang="es-E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</a:t>
            </a:r>
            <a:r>
              <a:rPr lang="es-E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parashkrimin</a:t>
            </a:r>
            <a:r>
              <a:rPr lang="es-E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s-E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s-E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s-E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merr</a:t>
            </a:r>
            <a:r>
              <a:rPr lang="es-ES" sz="2000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masat</a:t>
            </a:r>
            <a:r>
              <a:rPr lang="es-ES" sz="2000" dirty="0">
                <a:solidFill>
                  <a:srgbClr val="E6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E6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000" dirty="0">
                <a:solidFill>
                  <a:srgbClr val="E6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E6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rgbClr val="E6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E6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ndaluar</a:t>
            </a:r>
            <a:r>
              <a:rPr lang="es-ES" sz="2000" dirty="0">
                <a:solidFill>
                  <a:srgbClr val="E6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s-ES" sz="2000" dirty="0" err="1">
                <a:solidFill>
                  <a:srgbClr val="E6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ekzekutimin</a:t>
            </a:r>
            <a:r>
              <a:rPr lang="es-E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4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2400" b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Qëndrimi</a:t>
            </a:r>
            <a:r>
              <a:rPr lang="es-ES" sz="24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400" b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dytë</a:t>
            </a:r>
            <a:r>
              <a:rPr lang="es-ES" sz="24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Kjo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drejtë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 </a:t>
            </a:r>
            <a:r>
              <a:rPr lang="es-ES" sz="20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kalimin</a:t>
            </a:r>
            <a:r>
              <a:rPr lang="es-ES" sz="20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afateve</a:t>
            </a:r>
            <a:r>
              <a:rPr lang="es-ES" sz="20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</a:t>
            </a:r>
            <a:r>
              <a:rPr lang="es-ES" sz="20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s-ES" sz="20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s-ES" sz="2000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njihet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gjykates</a:t>
            </a: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pavarësisht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kryer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veprime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aktive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organeve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përgjegjëse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ekzekutimin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vendimit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dënimit</a:t>
            </a: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 descr="Arrows in two directions Royalty Free Vector Image">
            <a:extLst>
              <a:ext uri="{FF2B5EF4-FFF2-40B4-BE49-F238E27FC236}">
                <a16:creationId xmlns:a16="http://schemas.microsoft.com/office/drawing/2014/main" id="{18C6FED7-11A9-42A3-85AE-2F7A1B0E19D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980" y="2435239"/>
            <a:ext cx="1001395" cy="616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557,266 Red Arrow Images, Stock Photos &amp; Vectors | Shutterstock">
            <a:extLst>
              <a:ext uri="{FF2B5EF4-FFF2-40B4-BE49-F238E27FC236}">
                <a16:creationId xmlns:a16="http://schemas.microsoft.com/office/drawing/2014/main" id="{E875E53E-9E0D-49C4-A6A9-CC9956EA772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924" y="3484168"/>
            <a:ext cx="795020" cy="294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6659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D71A-62B1-4E1E-ABC0-DEB30431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7" y="172278"/>
            <a:ext cx="11476383" cy="50358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 QËNDRIME TË GJYKATËS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09642-9313-4B62-B093-CFBF8B359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675861"/>
            <a:ext cx="11476383" cy="6009861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Referuar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Vendimeve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nr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181, datë 22.06.2021, </a:t>
            </a:r>
            <a:r>
              <a:rPr lang="es-E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nr</a:t>
            </a:r>
            <a:r>
              <a:rPr lang="es-E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1573/200,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datë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09.05.2016 </a:t>
            </a:r>
            <a:r>
              <a:rPr lang="pt-BR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 GjRrGj Tiranë, është vendosur pushimi</a:t>
            </a:r>
            <a:r>
              <a:rPr lang="pt-BR" sz="2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it-IT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kërkesës penale për konstatimin e shuarjes së ekzekutimit të vendimit,  pasi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provohet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Kërkuesi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jetë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cënuar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veprimet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apo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mosveprimet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organeve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kompetente</a:t>
            </a:r>
            <a:r>
              <a:rPr lang="en-US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Referuar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nr. 544,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datë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04.10.2006 </a:t>
            </a:r>
            <a:r>
              <a:rPr lang="es-E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Kolegjit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Gjykatës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Lartë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arsyetohet</a:t>
            </a: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: “</a:t>
            </a:r>
            <a:r>
              <a:rPr lang="es-ES" sz="2000" i="1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s-ES" sz="2000" i="1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detyrë</a:t>
            </a:r>
            <a:r>
              <a:rPr lang="es-ES" sz="2000" i="1" dirty="0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i="1" dirty="0" err="1">
                <a:solidFill>
                  <a:srgbClr val="E6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prokurorit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ndjekë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shprehet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ekzekutimin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si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kalimin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afateve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ekzekutimin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t’i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prerë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rrugen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veprimeve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paligjshme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kryhen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organet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tjera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ekzekutojnë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vendimet</a:t>
            </a:r>
            <a:r>
              <a:rPr lang="es-ES" sz="2000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Duke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qenë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ekzekutimin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dënimeve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vë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lëvizje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personi</a:t>
            </a:r>
            <a:r>
              <a:rPr lang="es-ES" sz="20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s-ES" sz="20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bejë</a:t>
            </a:r>
            <a:r>
              <a:rPr lang="es-ES" sz="20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</a:t>
            </a:r>
            <a:r>
              <a:rPr lang="es-ES" sz="20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s-ES" sz="20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akteve</a:t>
            </a:r>
            <a:r>
              <a:rPr lang="es-ES" sz="20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këtij</a:t>
            </a:r>
            <a:r>
              <a:rPr lang="es-ES" sz="20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autoriteti</a:t>
            </a:r>
            <a:r>
              <a:rPr lang="es-ES" sz="2000" i="1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cënojne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drejtat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ligjshme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t’i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drejtohet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gjykatës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t’i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kundershtuar</a:t>
            </a:r>
            <a:r>
              <a:rPr lang="es-E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ato, d.m.th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objekt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kundërshtimit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aktet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dalin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ekzekutimin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vendimeve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gjyqesore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njohja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drejtës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sanksionuar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nenin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68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0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s-E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-Referuar Vendimit nr. 325 rregj them, datë 12.04.2021, Gjykata ka disponuar 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duke </a:t>
            </a:r>
            <a:r>
              <a:rPr lang="en-US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0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ranuar</a:t>
            </a:r>
            <a:r>
              <a:rPr lang="en-US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kërkesën </a:t>
            </a:r>
            <a:r>
              <a:rPr lang="sq-AL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 të Prokurorisë </a:t>
            </a:r>
            <a:r>
              <a:rPr lang="sq-AL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 konstatimin e parashkrimit të dënimit penal sipas vendimit Nr.109 Regj, date 06.03.2015 </a:t>
            </a:r>
            <a:r>
              <a:rPr lang="sq-AL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 Gjykatës së Rrethit Gjyqësor Tiranë,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raktika gjyqësore e përzien konceptin e shuarjes së dënimit me parashkrimin e ekzekutimit të dënimit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nr. 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00-2021-296, datë 11.05.2021 të KPGJL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Kjo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interpretimi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 krijuar  praktikën që kërkesat për parashkrimin e ekzekutimit të dënimit, të kategorizohen si kërkesa konform nenit 480 të K.Pr.Penale, i cili ndërmjet të tjerave referon edhe kompetencën e gjykatës për të vendosur për shuarjen e dënimit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sq-A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2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16692-715E-4CCC-9D8F-4F77FC8EB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35" y="139149"/>
            <a:ext cx="10987777" cy="44394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ANALIZË MBI </a:t>
            </a:r>
            <a:r>
              <a:rPr lang="sq-AL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ËSHTJEN E PARË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A047A-3767-4153-8A31-55FCDE1AB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583097"/>
            <a:ext cx="11410122" cy="6135755"/>
          </a:xfrm>
        </p:spPr>
        <p:txBody>
          <a:bodyPr>
            <a:normAutofit fontScale="925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s-E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s-E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1.Bazuar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interpretimin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68,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konkludohet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e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drejta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iu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nënshtruar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ekzekutimit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kalimit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afateve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parashikuara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përfaqëson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fituar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 lege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këtij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sq-A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 Vendimin Unifikues nr. 7, datë 10.10.2002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sq-A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KBGJL </a:t>
            </a:r>
            <a:r>
              <a:rPr lang="sq-AL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arsyetojnë se: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q-AL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 rastin e nenit 68, </a:t>
            </a:r>
            <a:r>
              <a:rPr lang="sq-AL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ndodhemi para </a:t>
            </a:r>
            <a:r>
              <a:rPr lang="sq-AL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parashkrimit të së drejtes së organeve</a:t>
            </a:r>
            <a:r>
              <a:rPr lang="sq-A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kompetente shteterore, të ngarkuara me ekzekutimin e vendimeve të denimit për të ekzekutuar këto vendime</a:t>
            </a:r>
            <a:r>
              <a:rPr lang="sq-A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q-AL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 rastin e nenit 69</a:t>
            </a:r>
            <a:r>
              <a:rPr lang="sq-AL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ndodhemi para </a:t>
            </a:r>
            <a:r>
              <a:rPr lang="sq-AL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shuarjes së dënimit</a:t>
            </a:r>
            <a:r>
              <a:rPr lang="sq-A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 dhenë ndaj një personi për vepra penale të kryera prej tij që sjell si pasojë ndryshimin e gjendjes gjyqësore të tij, nga i dënuar në i padenuar. </a:t>
            </a:r>
            <a:endParaRPr lang="en-US" sz="24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Formulimi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68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69 </a:t>
            </a:r>
            <a:r>
              <a:rPr lang="es-E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s-E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ngjashëm</a:t>
            </a:r>
            <a:r>
              <a:rPr lang="es-E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s-E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rastet</a:t>
            </a:r>
            <a:r>
              <a:rPr lang="es-E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ekziston detyrimi i organeve përgjegjëse shtetërore që pas kalimit të afateve kohore ligjore </a:t>
            </a:r>
            <a:r>
              <a:rPr lang="sq-A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 mos marrin masa të ekzekutojnë një vendim penal (</a:t>
            </a:r>
            <a:r>
              <a:rPr lang="sq-A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 68) </a:t>
            </a:r>
            <a:r>
              <a:rPr lang="sq-A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 të konsiderojnë të padënuar një person të dënuar për një vepër të caktuar penale  </a:t>
            </a:r>
            <a:r>
              <a:rPr lang="sq-A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(neni 69).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26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459D-671E-4877-A05A-86C3091E8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0"/>
            <a:ext cx="11146803" cy="94677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ANALIZË MBI </a:t>
            </a:r>
            <a:r>
              <a:rPr lang="sq-AL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ËSHTJEN E PARË</a:t>
            </a:r>
            <a:b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VIJON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7F540-17D3-42B2-BFF1-266024C49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219200"/>
            <a:ext cx="11608904" cy="5804452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Referuar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endimit njëhësues, nr. 00-2022-1036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 të KPGJL, përsa i takon njëhësimit të disa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ç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ështjeve të institutit të rehabilitimit, rezultojnë këto përfundime: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sq-AL" sz="2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 parim, e drejta për të përfituar nga rehabilitimi është një e drejtë që buron nga ligji </a:t>
            </a:r>
            <a:r>
              <a:rPr lang="sq-AL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që përfitohet automatikisht me kalimin e afateve përkatëse të caktuara nga ligji.</a:t>
            </a:r>
            <a:endParaRPr lang="en-US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sq-AL" sz="2000" dirty="0">
                <a:solidFill>
                  <a:srgbClr val="FF191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 përgjegjës që administron rregjistrin e gjëndjes gjyqësore,  është i detyruar të reflektojë në rregjistër të dhënat të  rehabilitimit. </a:t>
            </a:r>
            <a:endParaRPr lang="en-US" sz="2000" dirty="0">
              <a:solidFill>
                <a:srgbClr val="FF191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sq-AL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 rast të refuzimit të organit përgjegjës për reflektimin në rregjistër të rehabilitimit të kërkuesit, ky i fundit ka të drejtë që t’i drejtohet gjykatës që ka dhënë vendimin penal.. </a:t>
            </a:r>
            <a:endParaRPr lang="en-US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Nisur nga ngjashmëria e formulimit të dispozitave (neni 68 dhe 69 të K.Penal), i një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 interpretim me institutin e rehabilitimit,  duhet të bëhet edhe në rastin e parashkrimit të ekzekutimit të dënimit penal.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 rastin e nenit 68 ashtu edhe në rastin e nenit 69, </a:t>
            </a:r>
            <a:r>
              <a:rPr lang="sq-AL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përballë të drejtës së të dënuarit për të mos iu nënshtruar ekzekutimit të dënimit </a:t>
            </a:r>
            <a:r>
              <a:rPr lang="sq-AL" sz="20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 për t’u konsideruar i padënuar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q-AL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qëndron detyrimi i organeve shtetërore që, pas kalimit të një afati të caktuar, të mos ekzekutojnë një vendim që lidhet me një dënim penal apo të konsiderojnë të padënuar një subjekt të dënuar. </a:t>
            </a: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371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1165</TotalTime>
  <Words>2708</Words>
  <Application>Microsoft Office PowerPoint</Application>
  <PresentationFormat>Widescreen</PresentationFormat>
  <Paragraphs>152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Wisp</vt:lpstr>
      <vt:lpstr>PARASHKRIMI I EKZEKUTIMIT Të VENDIMIT TË DËNIMIT, DISA  PROBLEMATIKA TË PRAKTIKËS GJYQËSORE</vt:lpstr>
      <vt:lpstr>Parashkrimi i ekzekutimit të vendimit të dënimit penal,       Kuptimi dhe Qëllimi</vt:lpstr>
      <vt:lpstr>KUPTIMI , QËLLIMI DHE QËNDRIME TË DOKTRINËS</vt:lpstr>
      <vt:lpstr>GJEDNJ PËR MOSEKZEKUTIMIN DHE  PARASHKRIMIN E DËNIMIT</vt:lpstr>
      <vt:lpstr>DISA ÇËSHTJE LIGJORE TË PARASHKRIMIT TË EKZEKUTIMIT TË DËNIMIT PËR DISKUTIM </vt:lpstr>
      <vt:lpstr>1. Legjitimimi i palës (i dënuari /prokuroria) për të kërkuar konstatimin e parashkrimit të ekzekutimit të dënimit. </vt:lpstr>
      <vt:lpstr>DISA QËNDRIME TË GJYKATËS</vt:lpstr>
      <vt:lpstr>ANALIZË MBI ÇËSHTJEN E PARË</vt:lpstr>
      <vt:lpstr>ANALIZË MBI ÇËSHTJEN E PARË VIJON</vt:lpstr>
      <vt:lpstr> KONKLUZIONE PËR ÇËSHTJEN E PARË </vt:lpstr>
      <vt:lpstr>2. Fillimi i ekzekutimit të dënimit (pushimi i ecjes së afatit të parashkrimit) në rastin e ekstradimit të të dënuarit nga jashtë. </vt:lpstr>
      <vt:lpstr>ANALIZË MBI ÇËSHTJEN E DYTË </vt:lpstr>
      <vt:lpstr>ANALIZË MBI ÇËSHTJEN E DYTË VIJON</vt:lpstr>
      <vt:lpstr>  KONKLUZION PËR ÇËSHTJEN E DYTË</vt:lpstr>
      <vt:lpstr>3. Përllogaritja e afateve të parashkrimit në rastin e bashkimit të dënimeve sipas nenit 56 dhe 55 të K.Penal.</vt:lpstr>
      <vt:lpstr>3.1 Afati i parashkrimit të dënimit në rastin e bashkimit të dënimeve sipas nenit 56 të K.Penal, Analizë </vt:lpstr>
      <vt:lpstr>3.2 Afati i parashkrimit të dënimit në rastin e dënimit për disa vepra penale  sipas nenit 55 të K.Penal, Analizë</vt:lpstr>
      <vt:lpstr>3- KONKLUZIONE PËR ÇËSHTJEN E TRETË</vt:lpstr>
      <vt:lpstr>4.Përllogaritja e afatit të parashkrimit për dënimet plotësuese, që ekzekutohen pas vuajtjes së dënimit kryesor </vt:lpstr>
      <vt:lpstr>4- KONKLUZIONE PËR ÇËSHTJEN E KATËRT</vt:lpstr>
      <vt:lpstr>FALEMINDERIT PËR VËMENDJEN!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Parashkrimi i ekzekutimit te denimit</dc:title>
  <dc:creator>HP</dc:creator>
  <cp:lastModifiedBy>Windows User</cp:lastModifiedBy>
  <cp:revision>299</cp:revision>
  <dcterms:created xsi:type="dcterms:W3CDTF">2023-01-24T19:36:50Z</dcterms:created>
  <dcterms:modified xsi:type="dcterms:W3CDTF">2023-03-03T07:53:06Z</dcterms:modified>
</cp:coreProperties>
</file>