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88" r:id="rId12"/>
    <p:sldId id="266" r:id="rId13"/>
    <p:sldId id="268" r:id="rId14"/>
    <p:sldId id="267" r:id="rId15"/>
    <p:sldId id="269" r:id="rId16"/>
    <p:sldId id="271" r:id="rId17"/>
    <p:sldId id="270" r:id="rId18"/>
    <p:sldId id="272" r:id="rId19"/>
    <p:sldId id="287" r:id="rId20"/>
    <p:sldId id="276" r:id="rId21"/>
    <p:sldId id="286" r:id="rId22"/>
    <p:sldId id="277" r:id="rId23"/>
    <p:sldId id="278" r:id="rId24"/>
    <p:sldId id="281" r:id="rId25"/>
    <p:sldId id="282" r:id="rId26"/>
    <p:sldId id="283" r:id="rId27"/>
    <p:sldId id="284" r:id="rId28"/>
    <p:sldId id="285" r:id="rId29"/>
  </p:sldIdLst>
  <p:sldSz cx="9144000" cy="6858000" type="screen4x3"/>
  <p:notesSz cx="6858000"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2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867B551-5C2E-4C2F-9944-737AF8E466F3}"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BDC84-5DC1-4A2A-87E6-966D1019076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67B551-5C2E-4C2F-9944-737AF8E466F3}"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BDC84-5DC1-4A2A-87E6-966D1019076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67B551-5C2E-4C2F-9944-737AF8E466F3}"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BDC84-5DC1-4A2A-87E6-966D1019076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67B551-5C2E-4C2F-9944-737AF8E466F3}"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BDC84-5DC1-4A2A-87E6-966D1019076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67B551-5C2E-4C2F-9944-737AF8E466F3}"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BDC84-5DC1-4A2A-87E6-966D1019076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67B551-5C2E-4C2F-9944-737AF8E466F3}" type="datetimeFigureOut">
              <a:rPr lang="en-US" smtClean="0"/>
              <a:pPr/>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2BDC84-5DC1-4A2A-87E6-966D1019076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67B551-5C2E-4C2F-9944-737AF8E466F3}" type="datetimeFigureOut">
              <a:rPr lang="en-US" smtClean="0"/>
              <a:pPr/>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2BDC84-5DC1-4A2A-87E6-966D1019076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67B551-5C2E-4C2F-9944-737AF8E466F3}" type="datetimeFigureOut">
              <a:rPr lang="en-US" smtClean="0"/>
              <a:pPr/>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2BDC84-5DC1-4A2A-87E6-966D1019076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67B551-5C2E-4C2F-9944-737AF8E466F3}" type="datetimeFigureOut">
              <a:rPr lang="en-US" smtClean="0"/>
              <a:pPr/>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2BDC84-5DC1-4A2A-87E6-966D1019076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67B551-5C2E-4C2F-9944-737AF8E466F3}" type="datetimeFigureOut">
              <a:rPr lang="en-US" smtClean="0"/>
              <a:pPr/>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2BDC84-5DC1-4A2A-87E6-966D1019076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67B551-5C2E-4C2F-9944-737AF8E466F3}" type="datetimeFigureOut">
              <a:rPr lang="en-US" smtClean="0"/>
              <a:pPr/>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2BDC84-5DC1-4A2A-87E6-966D1019076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67B551-5C2E-4C2F-9944-737AF8E466F3}" type="datetimeFigureOut">
              <a:rPr lang="en-US" smtClean="0"/>
              <a:pPr/>
              <a:t>12/2/2024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2BDC84-5DC1-4A2A-87E6-966D1019076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191"/>
            <a:ext cx="7772400" cy="2567610"/>
          </a:xfrm>
        </p:spPr>
        <p:txBody>
          <a:bodyPr>
            <a:normAutofit/>
          </a:bodyPr>
          <a:lstStyle/>
          <a:p>
            <a:r>
              <a:rPr lang="en-US" sz="1800" b="1" dirty="0" err="1">
                <a:latin typeface="Times New Roman" pitchFamily="18" charset="0"/>
                <a:cs typeface="Times New Roman" pitchFamily="18" charset="0"/>
              </a:rPr>
              <a:t>Juridiksioni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Gjykatës</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së</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lartë</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lidhur</a:t>
            </a:r>
            <a:r>
              <a:rPr lang="en-US" sz="1800" b="1" dirty="0">
                <a:latin typeface="Times New Roman" pitchFamily="18" charset="0"/>
                <a:cs typeface="Times New Roman" pitchFamily="18" charset="0"/>
              </a:rPr>
              <a:t> me </a:t>
            </a:r>
            <a:r>
              <a:rPr lang="en-US" sz="1800" b="1" dirty="0" err="1">
                <a:latin typeface="Times New Roman" pitchFamily="18" charset="0"/>
                <a:cs typeface="Times New Roman" pitchFamily="18" charset="0"/>
              </a:rPr>
              <a:t>aspektet</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ligjore</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te</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cështjeve</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të</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provueshmërisë</a:t>
            </a:r>
            <a:br>
              <a:rPr lang="en-US" sz="1800" b="1" dirty="0">
                <a:latin typeface="Times New Roman" pitchFamily="18" charset="0"/>
                <a:cs typeface="Times New Roman" pitchFamily="18" charset="0"/>
              </a:rPr>
            </a:br>
            <a:br>
              <a:rPr lang="en-US" sz="1800" b="1" dirty="0">
                <a:latin typeface="Times New Roman" pitchFamily="18" charset="0"/>
                <a:cs typeface="Times New Roman" pitchFamily="18" charset="0"/>
              </a:rPr>
            </a:br>
            <a:r>
              <a:rPr lang="en-US" sz="1800" b="1" dirty="0" err="1">
                <a:latin typeface="Times New Roman" pitchFamily="18" charset="0"/>
                <a:cs typeface="Times New Roman" pitchFamily="18" charset="0"/>
              </a:rPr>
              <a:t>Punoi</a:t>
            </a:r>
            <a:r>
              <a:rPr lang="en-US" sz="1800" b="1" dirty="0">
                <a:latin typeface="Times New Roman" pitchFamily="18" charset="0"/>
                <a:cs typeface="Times New Roman" pitchFamily="18" charset="0"/>
              </a:rPr>
              <a:t> Margarita </a:t>
            </a:r>
            <a:r>
              <a:rPr lang="en-US" sz="1800" b="1" dirty="0" err="1">
                <a:latin typeface="Times New Roman" pitchFamily="18" charset="0"/>
                <a:cs typeface="Times New Roman" pitchFamily="18" charset="0"/>
              </a:rPr>
              <a:t>Buhali</a:t>
            </a:r>
            <a:endParaRPr lang="en-US" sz="1800"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3276600"/>
            <a:ext cx="6400800" cy="2362200"/>
          </a:xfrm>
        </p:spPr>
        <p:txBody>
          <a:bodyPr>
            <a:normAutofit/>
          </a:bodyPr>
          <a:lstStyle/>
          <a:p>
            <a:pPr algn="just"/>
            <a:r>
              <a:rPr lang="en-US" sz="2400" dirty="0" err="1">
                <a:solidFill>
                  <a:schemeClr val="tx1"/>
                </a:solidFill>
                <a:latin typeface="Times New Roman" pitchFamily="18" charset="0"/>
                <a:cs typeface="Times New Roman" pitchFamily="18" charset="0"/>
              </a:rPr>
              <a:t>Gjykata</a:t>
            </a:r>
            <a:r>
              <a:rPr lang="en-US" sz="2400" dirty="0">
                <a:solidFill>
                  <a:schemeClr val="tx1"/>
                </a:solidFill>
                <a:latin typeface="Times New Roman" pitchFamily="18" charset="0"/>
                <a:cs typeface="Times New Roman" pitchFamily="18" charset="0"/>
              </a:rPr>
              <a:t> e </a:t>
            </a:r>
            <a:r>
              <a:rPr lang="en-US" sz="2400" dirty="0" err="1">
                <a:solidFill>
                  <a:schemeClr val="tx1"/>
                </a:solidFill>
                <a:latin typeface="Times New Roman" pitchFamily="18" charset="0"/>
                <a:cs typeface="Times New Roman" pitchFamily="18" charset="0"/>
              </a:rPr>
              <a:t>Lartë</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duhet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të</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ushtrojë</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juridiksionin</a:t>
            </a:r>
            <a:r>
              <a:rPr lang="en-US" sz="2400" dirty="0">
                <a:solidFill>
                  <a:schemeClr val="tx1"/>
                </a:solidFill>
                <a:latin typeface="Times New Roman" pitchFamily="18" charset="0"/>
                <a:cs typeface="Times New Roman" pitchFamily="18" charset="0"/>
              </a:rPr>
              <a:t> e </a:t>
            </a:r>
            <a:r>
              <a:rPr lang="en-US" sz="2400" dirty="0" err="1">
                <a:solidFill>
                  <a:schemeClr val="tx1"/>
                </a:solidFill>
                <a:latin typeface="Times New Roman" pitchFamily="18" charset="0"/>
                <a:cs typeface="Times New Roman" pitchFamily="18" charset="0"/>
              </a:rPr>
              <a:t>saj</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si</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gjykatë</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ligji</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në</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drejtim</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të</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aspekteve</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të</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provueshmërisë</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së</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faktit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për</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aq</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sa</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ky</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kontroll</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garanton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procesin</a:t>
            </a:r>
            <a:r>
              <a:rPr lang="en-US" sz="2400" dirty="0">
                <a:solidFill>
                  <a:schemeClr val="tx1"/>
                </a:solidFill>
                <a:latin typeface="Times New Roman" pitchFamily="18" charset="0"/>
                <a:cs typeface="Times New Roman" pitchFamily="18" charset="0"/>
              </a:rPr>
              <a:t> e </a:t>
            </a:r>
            <a:r>
              <a:rPr lang="en-US" sz="2400" dirty="0" err="1">
                <a:solidFill>
                  <a:schemeClr val="tx1"/>
                </a:solidFill>
                <a:latin typeface="Times New Roman" pitchFamily="18" charset="0"/>
                <a:cs typeface="Times New Roman" pitchFamily="18" charset="0"/>
              </a:rPr>
              <a:t>rregullt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ligjor</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në</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përputhje</a:t>
            </a:r>
            <a:r>
              <a:rPr lang="en-US" sz="2400" dirty="0">
                <a:solidFill>
                  <a:schemeClr val="tx1"/>
                </a:solidFill>
                <a:latin typeface="Times New Roman" pitchFamily="18" charset="0"/>
                <a:cs typeface="Times New Roman" pitchFamily="18" charset="0"/>
              </a:rPr>
              <a:t> me </a:t>
            </a:r>
            <a:r>
              <a:rPr lang="en-US" sz="2400" dirty="0" err="1">
                <a:solidFill>
                  <a:schemeClr val="tx1"/>
                </a:solidFill>
                <a:latin typeface="Times New Roman" pitchFamily="18" charset="0"/>
                <a:cs typeface="Times New Roman" pitchFamily="18" charset="0"/>
              </a:rPr>
              <a:t>nenin</a:t>
            </a:r>
            <a:r>
              <a:rPr lang="en-US" sz="2400" dirty="0">
                <a:solidFill>
                  <a:schemeClr val="tx1"/>
                </a:solidFill>
                <a:latin typeface="Times New Roman" pitchFamily="18" charset="0"/>
                <a:cs typeface="Times New Roman" pitchFamily="18" charset="0"/>
              </a:rPr>
              <a:t> 6 </a:t>
            </a:r>
            <a:r>
              <a:rPr lang="en-US" sz="2400" dirty="0" err="1">
                <a:solidFill>
                  <a:schemeClr val="tx1"/>
                </a:solidFill>
                <a:latin typeface="Times New Roman" pitchFamily="18" charset="0"/>
                <a:cs typeface="Times New Roman" pitchFamily="18" charset="0"/>
              </a:rPr>
              <a:t>të</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Konventës</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Evropiane</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të</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të</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drejtave</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të</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njeriut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dhe</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nenit</a:t>
            </a:r>
            <a:r>
              <a:rPr lang="en-US" sz="2400" dirty="0">
                <a:solidFill>
                  <a:schemeClr val="tx1"/>
                </a:solidFill>
                <a:latin typeface="Times New Roman" pitchFamily="18" charset="0"/>
                <a:cs typeface="Times New Roman" pitchFamily="18" charset="0"/>
              </a:rPr>
              <a:t> 42 </a:t>
            </a:r>
            <a:r>
              <a:rPr lang="en-US" sz="2400" dirty="0" err="1">
                <a:solidFill>
                  <a:schemeClr val="tx1"/>
                </a:solidFill>
                <a:latin typeface="Times New Roman" pitchFamily="18" charset="0"/>
                <a:cs typeface="Times New Roman" pitchFamily="18" charset="0"/>
              </a:rPr>
              <a:t>të</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Kushtetutës</a:t>
            </a:r>
            <a:r>
              <a:rPr lang="en-US" sz="2400" dirty="0">
                <a:solidFill>
                  <a:schemeClr val="tx1"/>
                </a:solidFill>
                <a:latin typeface="Times New Roman" pitchFamily="18" charset="0"/>
                <a:cs typeface="Times New Roman" pitchFamily="18" charset="0"/>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err="1">
                <a:latin typeface="Times New Roman" pitchFamily="18" charset="0"/>
                <a:cs typeface="Times New Roman" pitchFamily="18" charset="0"/>
              </a:rPr>
              <a:t>Në</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vijim</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në</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këtë</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vendim</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konstatohet</a:t>
            </a:r>
            <a:r>
              <a:rPr lang="en-US" sz="1600" dirty="0">
                <a:latin typeface="Times New Roman" pitchFamily="18" charset="0"/>
                <a:cs typeface="Times New Roman" pitchFamily="18" charset="0"/>
              </a:rPr>
              <a:t> se; </a:t>
            </a:r>
          </a:p>
        </p:txBody>
      </p:sp>
      <p:sp>
        <p:nvSpPr>
          <p:cNvPr id="3" name="Content Placeholder 2"/>
          <p:cNvSpPr>
            <a:spLocks noGrp="1"/>
          </p:cNvSpPr>
          <p:nvPr>
            <p:ph idx="1"/>
          </p:nvPr>
        </p:nvSpPr>
        <p:spPr/>
        <p:txBody>
          <a:bodyPr>
            <a:normAutofit fontScale="92500" lnSpcReduction="20000"/>
          </a:bodyPr>
          <a:lstStyle/>
          <a:p>
            <a:pPr algn="just"/>
            <a:r>
              <a:rPr lang="x-none" sz="1600" dirty="0">
                <a:effectLst/>
                <a:latin typeface="Times New Roman" panose="02020603050405020304" pitchFamily="18" charset="0"/>
                <a:ea typeface="Calibri" panose="020F0502020204030204" pitchFamily="34" charset="0"/>
                <a:cs typeface="Times New Roman" panose="02020603050405020304" pitchFamily="18" charset="0"/>
              </a:rPr>
              <a:t>Për sa më lart, Gjykata vlerëson se Kolegji Civil ka analizuar edhe një herë provat në drejtim të vlefshmërisë së kontratës së shitjes të vitit 1996, duke nxjerrë konkluzione të ndryshme mbi faktet e mosmarrëveshjes. Kjo do të thotë se Gjykata e Lartë gjatë procesit gjyqësor të kundërshtuar ka ripërcaktuar faktet e çështjes në lidhje me regjistrimin e pronës objekt të kontratës së shitjes, duke u shprehur për themelin e çështjes dhe duke bërë vlerësim të ndryshëm të provave mbi të cilat kishin gjykuar dy gjykatat më të ulëta. Duke bërë vlerësim të mëtejshëm të provave, Gjykata e Lartë ka zhvilluar një proces i cili nuk pajtohet me natyrën e gjykimit në atë gjykatë, çka jo vetëm cenon të drejtën e gjykimit nga një gjykatë e caktuar me ligj, por edhe të drejtën e pronës, si një e drejtë e ndërvarur prej saj. Për pasojë, Gjykata vlerëson se pretendimi i kërkuesit për cenimin e së drejtës së pronës të lidhur me të drejtën për t’u gjykuar nga një gjykatë e caktuar me ligj është i bazuar.</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Nga ana tjetër, sikurse u evidentua më lart, gjykatat e zakonshme janë bazuar në mënyra të ndryshme të interpretimit të nenit 195 të KC-së dhe të vendimit unifikues nr. 1/2009, ndërkohë që Gjykata e Lartë është shprehur se fuqia detyruese e një vendimi unifikues lidhet me sentencën e tij unifikuese dhe jo me argumentet e tjera të dhëna në funksion të formulimit të saj. Duke vlerësuar se regjistrimi i pasurive të paluajtshme është konsideruar si një akt me një rëndësi të posaçme në qarkullimin civil, përmes të cilit synohet përmbushja e interesit më të lartë të publikut dhe garantimi i parimit kushtetues të sigurisë juridike në qarkullimin civil </a:t>
            </a:r>
            <a:r>
              <a:rPr lang="x-none" sz="1800" i="1" dirty="0">
                <a:effectLst/>
                <a:latin typeface="Times New Roman" panose="02020603050405020304" pitchFamily="18" charset="0"/>
                <a:ea typeface="Calibri" panose="020F0502020204030204" pitchFamily="34" charset="0"/>
                <a:cs typeface="Times New Roman" panose="02020603050405020304" pitchFamily="18" charset="0"/>
              </a:rPr>
              <a:t>(shih vendimin nr. 17, datë 23.04.2010 të Gjykatës Kushtetuese</a:t>
            </a:r>
            <a:r>
              <a:rPr lang="x-none" sz="1800" i="1" u="sng" dirty="0">
                <a:effectLst/>
                <a:latin typeface="Times New Roman" panose="02020603050405020304" pitchFamily="18" charset="0"/>
                <a:ea typeface="Calibri" panose="020F0502020204030204" pitchFamily="34" charset="0"/>
                <a:cs typeface="Times New Roman" panose="02020603050405020304" pitchFamily="18" charset="0"/>
              </a:rPr>
              <a:t>)</a:t>
            </a:r>
            <a:r>
              <a:rPr lang="x-none" sz="1800" u="sng"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800"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Gjykata çmon se, </a:t>
            </a:r>
            <a:r>
              <a:rPr lang="x-none" sz="1800" u="sng" dirty="0">
                <a:effectLst/>
                <a:latin typeface="Times New Roman" panose="02020603050405020304" pitchFamily="18" charset="0"/>
                <a:ea typeface="Calibri" panose="020F0502020204030204" pitchFamily="34" charset="0"/>
                <a:cs typeface="Times New Roman" panose="02020603050405020304" pitchFamily="18" charset="0"/>
              </a:rPr>
              <a:t>në ushtrim të kompetencës si gjykatë e ligjit, i përket Gjykatës së Lartë detyra për të vlerësuar nëse është rasti për të rivënë në diskutim qëndrimin e saj në lidhje me vlerën e regjistrimit të pasurive të paluajtshme</a:t>
            </a: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18E37-1340-F7D4-3191-2F9AFBD0B80E}"/>
              </a:ext>
            </a:extLst>
          </p:cNvPr>
          <p:cNvSpPr>
            <a:spLocks noGrp="1"/>
          </p:cNvSpPr>
          <p:nvPr>
            <p:ph type="title"/>
          </p:nvPr>
        </p:nvSpPr>
        <p:spPr/>
        <p:txBody>
          <a:bodyPr>
            <a:normAutofit/>
          </a:bodyPr>
          <a:lstStyle/>
          <a:p>
            <a:r>
              <a:rPr lang="en-US" sz="1800" dirty="0" err="1"/>
              <a:t>Diskutim</a:t>
            </a:r>
            <a:endParaRPr lang="en-US" sz="1800" dirty="0"/>
          </a:p>
        </p:txBody>
      </p:sp>
      <p:sp>
        <p:nvSpPr>
          <p:cNvPr id="3" name="Content Placeholder 2">
            <a:extLst>
              <a:ext uri="{FF2B5EF4-FFF2-40B4-BE49-F238E27FC236}">
                <a16:creationId xmlns:a16="http://schemas.microsoft.com/office/drawing/2014/main" id="{E2097FD9-CA29-33FA-AA60-C51588388F7C}"/>
              </a:ext>
            </a:extLst>
          </p:cNvPr>
          <p:cNvSpPr>
            <a:spLocks noGrp="1"/>
          </p:cNvSpPr>
          <p:nvPr>
            <p:ph idx="1"/>
          </p:nvPr>
        </p:nvSpPr>
        <p:spPr/>
        <p:txBody>
          <a:bodyPr>
            <a:normAutofit/>
          </a:bodyPr>
          <a:lstStyle/>
          <a:p>
            <a:r>
              <a:rPr lang="en-US" sz="2000" dirty="0"/>
              <a:t>Duke </a:t>
            </a:r>
            <a:r>
              <a:rPr lang="en-US" sz="2000" dirty="0" err="1"/>
              <a:t>mbajtur</a:t>
            </a:r>
            <a:r>
              <a:rPr lang="en-US" sz="2000" dirty="0"/>
              <a:t> ne </a:t>
            </a:r>
            <a:r>
              <a:rPr lang="en-US" sz="2000" dirty="0" err="1"/>
              <a:t>konsiderate</a:t>
            </a:r>
            <a:r>
              <a:rPr lang="en-US" sz="2000" dirty="0"/>
              <a:t> </a:t>
            </a:r>
            <a:r>
              <a:rPr lang="en-US" sz="2000" dirty="0" err="1"/>
              <a:t>kompetencen</a:t>
            </a:r>
            <a:r>
              <a:rPr lang="en-US" sz="2000" dirty="0"/>
              <a:t> </a:t>
            </a:r>
            <a:r>
              <a:rPr lang="en-US" sz="2000" dirty="0" err="1"/>
              <a:t>ekskluzive</a:t>
            </a:r>
            <a:r>
              <a:rPr lang="en-US" sz="2000" dirty="0"/>
              <a:t> </a:t>
            </a:r>
            <a:r>
              <a:rPr lang="en-US" sz="2000" dirty="0" err="1"/>
              <a:t>te</a:t>
            </a:r>
            <a:r>
              <a:rPr lang="en-US" sz="2000" dirty="0"/>
              <a:t> </a:t>
            </a:r>
            <a:r>
              <a:rPr lang="en-US" sz="2000" dirty="0" err="1"/>
              <a:t>Gjykates</a:t>
            </a:r>
            <a:r>
              <a:rPr lang="en-US" sz="2000" dirty="0"/>
              <a:t> se </a:t>
            </a:r>
            <a:r>
              <a:rPr lang="en-US" sz="2000" dirty="0" err="1"/>
              <a:t>Larte</a:t>
            </a:r>
            <a:r>
              <a:rPr lang="en-US" sz="2000" dirty="0"/>
              <a:t> ne </a:t>
            </a:r>
            <a:r>
              <a:rPr lang="en-US" sz="2000" dirty="0" err="1"/>
              <a:t>drejtim</a:t>
            </a:r>
            <a:r>
              <a:rPr lang="en-US" sz="2000" dirty="0"/>
              <a:t> </a:t>
            </a:r>
            <a:r>
              <a:rPr lang="en-US" sz="2000" dirty="0" err="1"/>
              <a:t>te</a:t>
            </a:r>
            <a:r>
              <a:rPr lang="en-US" sz="2000" dirty="0"/>
              <a:t> </a:t>
            </a:r>
            <a:r>
              <a:rPr lang="en-US" sz="2000" dirty="0" err="1"/>
              <a:t>njehesimit</a:t>
            </a:r>
            <a:r>
              <a:rPr lang="en-US" sz="2000" dirty="0"/>
              <a:t> </a:t>
            </a:r>
            <a:r>
              <a:rPr lang="en-US" sz="2000" dirty="0" err="1"/>
              <a:t>te</a:t>
            </a:r>
            <a:r>
              <a:rPr lang="en-US" sz="2000" dirty="0"/>
              <a:t> </a:t>
            </a:r>
            <a:r>
              <a:rPr lang="en-US" sz="2000" dirty="0" err="1"/>
              <a:t>praktikes</a:t>
            </a:r>
            <a:r>
              <a:rPr lang="en-US" sz="2000" dirty="0"/>
              <a:t> </a:t>
            </a:r>
            <a:r>
              <a:rPr lang="en-US" sz="2000" dirty="0" err="1"/>
              <a:t>gjyqsore</a:t>
            </a:r>
            <a:r>
              <a:rPr lang="en-US" sz="2000" dirty="0"/>
              <a:t> </a:t>
            </a:r>
            <a:r>
              <a:rPr lang="en-US" sz="2000" dirty="0" err="1"/>
              <a:t>dhe</a:t>
            </a:r>
            <a:r>
              <a:rPr lang="en-US" sz="2000" dirty="0"/>
              <a:t> </a:t>
            </a:r>
            <a:r>
              <a:rPr lang="en-US" sz="2000" dirty="0" err="1"/>
              <a:t>te</a:t>
            </a:r>
            <a:r>
              <a:rPr lang="en-US" sz="2000" dirty="0"/>
              <a:t> </a:t>
            </a:r>
            <a:r>
              <a:rPr lang="en-US" sz="2000" dirty="0" err="1"/>
              <a:t>kontrollit</a:t>
            </a:r>
            <a:r>
              <a:rPr lang="en-US" sz="2000" dirty="0"/>
              <a:t> </a:t>
            </a:r>
            <a:r>
              <a:rPr lang="en-US" sz="2000" dirty="0" err="1"/>
              <a:t>te</a:t>
            </a:r>
            <a:r>
              <a:rPr lang="en-US" sz="2000" dirty="0"/>
              <a:t> </a:t>
            </a:r>
            <a:r>
              <a:rPr lang="en-US" sz="2000" dirty="0" err="1"/>
              <a:t>zbatueshmerise</a:t>
            </a:r>
            <a:r>
              <a:rPr lang="en-US" sz="2000" dirty="0"/>
              <a:t> se </a:t>
            </a:r>
            <a:r>
              <a:rPr lang="en-US" sz="2000" dirty="0" err="1"/>
              <a:t>vendimeve</a:t>
            </a:r>
            <a:r>
              <a:rPr lang="en-US" sz="2000" dirty="0"/>
              <a:t> </a:t>
            </a:r>
            <a:r>
              <a:rPr lang="en-US" sz="2000" dirty="0" err="1"/>
              <a:t>unifikuese</a:t>
            </a:r>
            <a:r>
              <a:rPr lang="en-US" sz="2000" dirty="0"/>
              <a:t> </a:t>
            </a:r>
            <a:r>
              <a:rPr lang="en-US" sz="2000" dirty="0" err="1"/>
              <a:t>nga</a:t>
            </a:r>
            <a:r>
              <a:rPr lang="en-US" sz="2000" dirty="0"/>
              <a:t> </a:t>
            </a:r>
            <a:r>
              <a:rPr lang="en-US" sz="2000" dirty="0" err="1"/>
              <a:t>gjykatat</a:t>
            </a:r>
            <a:r>
              <a:rPr lang="en-US" sz="2000" dirty="0"/>
              <a:t> me </a:t>
            </a:r>
            <a:r>
              <a:rPr lang="en-US" sz="2000" dirty="0" err="1"/>
              <a:t>te</a:t>
            </a:r>
            <a:r>
              <a:rPr lang="en-US" sz="2000" dirty="0"/>
              <a:t> </a:t>
            </a:r>
            <a:r>
              <a:rPr lang="en-US" sz="2000" dirty="0" err="1"/>
              <a:t>ulta</a:t>
            </a:r>
            <a:r>
              <a:rPr lang="en-US" sz="2000" dirty="0"/>
              <a:t>, a ka </a:t>
            </a:r>
            <a:r>
              <a:rPr lang="en-US" sz="2000" dirty="0" err="1"/>
              <a:t>juridiksion</a:t>
            </a:r>
            <a:r>
              <a:rPr lang="en-US" sz="2000" dirty="0"/>
              <a:t> </a:t>
            </a:r>
            <a:r>
              <a:rPr lang="en-US" sz="2000" dirty="0" err="1"/>
              <a:t>gjykata</a:t>
            </a:r>
            <a:r>
              <a:rPr lang="en-US" sz="2000" dirty="0"/>
              <a:t> </a:t>
            </a:r>
            <a:r>
              <a:rPr lang="en-US" sz="2000" dirty="0" err="1"/>
              <a:t>kushtetuese</a:t>
            </a:r>
            <a:r>
              <a:rPr lang="en-US" sz="2000" dirty="0"/>
              <a:t> </a:t>
            </a:r>
            <a:r>
              <a:rPr lang="en-US" sz="2000" dirty="0" err="1"/>
              <a:t>te</a:t>
            </a:r>
            <a:r>
              <a:rPr lang="en-US" sz="2000" dirty="0"/>
              <a:t> </a:t>
            </a:r>
            <a:r>
              <a:rPr lang="en-US" sz="2000" dirty="0" err="1"/>
              <a:t>verifikoje</a:t>
            </a:r>
            <a:r>
              <a:rPr lang="en-US" sz="2000" dirty="0"/>
              <a:t> </a:t>
            </a:r>
            <a:r>
              <a:rPr lang="en-US" sz="2000" dirty="0" err="1"/>
              <a:t>nese</a:t>
            </a:r>
            <a:r>
              <a:rPr lang="en-US" sz="2000" dirty="0"/>
              <a:t> </a:t>
            </a:r>
            <a:r>
              <a:rPr lang="en-US" sz="2000" dirty="0" err="1"/>
              <a:t>gjykata</a:t>
            </a:r>
            <a:r>
              <a:rPr lang="en-US" sz="2000" dirty="0"/>
              <a:t> e </a:t>
            </a:r>
            <a:r>
              <a:rPr lang="en-US" sz="2000" dirty="0" err="1"/>
              <a:t>larte</a:t>
            </a:r>
            <a:r>
              <a:rPr lang="en-US" sz="2000" dirty="0"/>
              <a:t> ka </a:t>
            </a:r>
            <a:r>
              <a:rPr lang="en-US" sz="2000" dirty="0" err="1"/>
              <a:t>zbatuar</a:t>
            </a:r>
            <a:r>
              <a:rPr lang="en-US" sz="2000" dirty="0"/>
              <a:t> </a:t>
            </a:r>
            <a:r>
              <a:rPr lang="en-US" sz="2000" dirty="0" err="1"/>
              <a:t>drejte</a:t>
            </a:r>
            <a:r>
              <a:rPr lang="en-US" sz="2000" dirty="0"/>
              <a:t> </a:t>
            </a:r>
            <a:r>
              <a:rPr lang="en-US" sz="2000" dirty="0" err="1"/>
              <a:t>vendimin</a:t>
            </a:r>
            <a:r>
              <a:rPr lang="en-US" sz="2000" dirty="0"/>
              <a:t> </a:t>
            </a:r>
            <a:r>
              <a:rPr lang="en-US" sz="2000" dirty="0" err="1"/>
              <a:t>unifikues</a:t>
            </a:r>
            <a:r>
              <a:rPr lang="en-US" sz="2000" dirty="0"/>
              <a:t> </a:t>
            </a:r>
            <a:r>
              <a:rPr lang="en-US" sz="2000" dirty="0" err="1"/>
              <a:t>te</a:t>
            </a:r>
            <a:r>
              <a:rPr lang="en-US" sz="2000" dirty="0"/>
              <a:t> </a:t>
            </a:r>
            <a:r>
              <a:rPr lang="en-US" sz="2000" dirty="0" err="1"/>
              <a:t>saj</a:t>
            </a:r>
            <a:r>
              <a:rPr lang="en-US" sz="2000" dirty="0"/>
              <a:t>? </a:t>
            </a:r>
          </a:p>
          <a:p>
            <a:r>
              <a:rPr lang="en-US" sz="2000" dirty="0"/>
              <a:t>Si </a:t>
            </a:r>
            <a:r>
              <a:rPr lang="en-US" sz="2000" dirty="0" err="1"/>
              <a:t>duhet</a:t>
            </a:r>
            <a:r>
              <a:rPr lang="en-US" sz="2000" dirty="0"/>
              <a:t> ta </a:t>
            </a:r>
            <a:r>
              <a:rPr lang="en-US" sz="2000" dirty="0" err="1"/>
              <a:t>zbatoje</a:t>
            </a:r>
            <a:r>
              <a:rPr lang="en-US" sz="2000" dirty="0"/>
              <a:t> </a:t>
            </a:r>
            <a:r>
              <a:rPr lang="en-US" sz="2000" dirty="0" err="1"/>
              <a:t>gjykata</a:t>
            </a:r>
            <a:r>
              <a:rPr lang="en-US" sz="2000" dirty="0"/>
              <a:t> e </a:t>
            </a:r>
            <a:r>
              <a:rPr lang="en-US" sz="2000" dirty="0" err="1"/>
              <a:t>larte</a:t>
            </a:r>
            <a:r>
              <a:rPr lang="en-US" sz="2000" dirty="0"/>
              <a:t> </a:t>
            </a:r>
            <a:r>
              <a:rPr lang="en-US" sz="2000" dirty="0" err="1"/>
              <a:t>nje</a:t>
            </a:r>
            <a:r>
              <a:rPr lang="en-US" sz="2000" dirty="0"/>
              <a:t> </a:t>
            </a:r>
            <a:r>
              <a:rPr lang="en-US" sz="2000" dirty="0" err="1"/>
              <a:t>vendim</a:t>
            </a:r>
            <a:r>
              <a:rPr lang="en-US" sz="2000" dirty="0"/>
              <a:t> </a:t>
            </a:r>
            <a:r>
              <a:rPr lang="en-US" sz="2000" dirty="0" err="1"/>
              <a:t>te</a:t>
            </a:r>
            <a:r>
              <a:rPr lang="en-US" sz="2000" dirty="0"/>
              <a:t> </a:t>
            </a:r>
            <a:r>
              <a:rPr lang="en-US" sz="2000" dirty="0" err="1"/>
              <a:t>tille</a:t>
            </a:r>
            <a:r>
              <a:rPr lang="en-US" sz="2000" dirty="0"/>
              <a:t> ne </a:t>
            </a:r>
            <a:r>
              <a:rPr lang="en-US" sz="2000" dirty="0" err="1"/>
              <a:t>rishqyrtimin</a:t>
            </a:r>
            <a:r>
              <a:rPr lang="en-US" sz="2000" dirty="0"/>
              <a:t> e </a:t>
            </a:r>
            <a:r>
              <a:rPr lang="en-US" sz="2000" dirty="0" err="1"/>
              <a:t>ceshtjes</a:t>
            </a:r>
            <a:r>
              <a:rPr lang="en-US" sz="2000" dirty="0"/>
              <a:t> ?!</a:t>
            </a:r>
          </a:p>
        </p:txBody>
      </p:sp>
    </p:spTree>
    <p:extLst>
      <p:ext uri="{BB962C8B-B14F-4D97-AF65-F5344CB8AC3E}">
        <p14:creationId xmlns:p14="http://schemas.microsoft.com/office/powerpoint/2010/main" val="120527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err="1"/>
              <a:t>Ndërkohë</a:t>
            </a:r>
            <a:r>
              <a:rPr lang="en-US" sz="1600" dirty="0"/>
              <a:t> </a:t>
            </a:r>
            <a:r>
              <a:rPr lang="en-US" sz="1600" dirty="0" err="1"/>
              <a:t>në</a:t>
            </a:r>
            <a:r>
              <a:rPr lang="en-US" sz="1600" dirty="0"/>
              <a:t> </a:t>
            </a:r>
            <a:r>
              <a:rPr lang="en-US" sz="1600" dirty="0" err="1"/>
              <a:t>një</a:t>
            </a:r>
            <a:r>
              <a:rPr lang="en-US" sz="1600" dirty="0"/>
              <a:t> </a:t>
            </a:r>
            <a:r>
              <a:rPr lang="en-US" sz="1600" dirty="0" err="1"/>
              <a:t>vendim</a:t>
            </a:r>
            <a:r>
              <a:rPr lang="en-US" sz="1600" dirty="0"/>
              <a:t> </a:t>
            </a:r>
            <a:r>
              <a:rPr lang="en-US" sz="1600" dirty="0" err="1"/>
              <a:t>tjetër</a:t>
            </a:r>
            <a:r>
              <a:rPr lang="en-US" sz="1600" dirty="0"/>
              <a:t> </a:t>
            </a:r>
            <a:r>
              <a:rPr lang="en-US" sz="1600" dirty="0" err="1"/>
              <a:t>atë</a:t>
            </a:r>
            <a:r>
              <a:rPr lang="en-US" sz="1600" dirty="0"/>
              <a:t> me nr.9/2024 </a:t>
            </a:r>
            <a:r>
              <a:rPr lang="en-US" sz="1600" dirty="0" err="1"/>
              <a:t>gjykata</a:t>
            </a:r>
            <a:r>
              <a:rPr lang="en-US" sz="1600" dirty="0"/>
              <a:t> </a:t>
            </a:r>
            <a:r>
              <a:rPr lang="en-US" sz="1600" dirty="0" err="1"/>
              <a:t>kushtetuese</a:t>
            </a:r>
            <a:r>
              <a:rPr lang="en-US" sz="1600" dirty="0"/>
              <a:t> ka </a:t>
            </a:r>
            <a:r>
              <a:rPr lang="en-US" sz="1600" dirty="0" err="1"/>
              <a:t>mbajtur</a:t>
            </a:r>
            <a:r>
              <a:rPr lang="en-US" sz="1600" dirty="0"/>
              <a:t> </a:t>
            </a:r>
            <a:r>
              <a:rPr lang="en-US" sz="1600" dirty="0" err="1"/>
              <a:t>një</a:t>
            </a:r>
            <a:r>
              <a:rPr lang="en-US" sz="1600" dirty="0"/>
              <a:t> </a:t>
            </a:r>
            <a:r>
              <a:rPr lang="en-US" sz="1600" dirty="0" err="1"/>
              <a:t>qëndrim</a:t>
            </a:r>
            <a:r>
              <a:rPr lang="en-US" sz="1600" dirty="0"/>
              <a:t> </a:t>
            </a:r>
            <a:r>
              <a:rPr lang="en-US" sz="1600" dirty="0" err="1"/>
              <a:t>të</a:t>
            </a:r>
            <a:r>
              <a:rPr lang="en-US" sz="1600" dirty="0"/>
              <a:t> </a:t>
            </a:r>
            <a:r>
              <a:rPr lang="en-US" sz="1600" dirty="0" err="1"/>
              <a:t>ndryshëm</a:t>
            </a:r>
            <a:r>
              <a:rPr lang="en-US" sz="1600" dirty="0"/>
              <a:t> </a:t>
            </a:r>
            <a:r>
              <a:rPr lang="en-US" sz="1600" dirty="0" err="1"/>
              <a:t>lidhur</a:t>
            </a:r>
            <a:r>
              <a:rPr lang="en-US" sz="1600" dirty="0"/>
              <a:t> me </a:t>
            </a:r>
            <a:r>
              <a:rPr lang="en-US" sz="1600" dirty="0" err="1"/>
              <a:t>faktin</a:t>
            </a:r>
            <a:r>
              <a:rPr lang="en-US" sz="1600" dirty="0"/>
              <a:t> </a:t>
            </a:r>
            <a:r>
              <a:rPr lang="en-US" sz="1600" dirty="0" err="1"/>
              <a:t>nëse</a:t>
            </a:r>
            <a:r>
              <a:rPr lang="en-US" sz="1600" dirty="0"/>
              <a:t> </a:t>
            </a:r>
            <a:r>
              <a:rPr lang="en-US" sz="1600" dirty="0" err="1"/>
              <a:t>kemi</a:t>
            </a:r>
            <a:r>
              <a:rPr lang="en-US" sz="1600" dirty="0"/>
              <a:t> </a:t>
            </a:r>
            <a:r>
              <a:rPr lang="en-US" sz="1600" dirty="0" err="1"/>
              <a:t>gjykata</a:t>
            </a:r>
            <a:r>
              <a:rPr lang="en-US" sz="1600" dirty="0"/>
              <a:t> e </a:t>
            </a:r>
            <a:r>
              <a:rPr lang="en-US" sz="1600" dirty="0" err="1"/>
              <a:t>lartë</a:t>
            </a:r>
            <a:r>
              <a:rPr lang="en-US" sz="1600" dirty="0"/>
              <a:t> ka </a:t>
            </a:r>
            <a:r>
              <a:rPr lang="en-US" sz="1600" dirty="0" err="1"/>
              <a:t>bërë</a:t>
            </a:r>
            <a:r>
              <a:rPr lang="en-US" sz="1600" dirty="0"/>
              <a:t> </a:t>
            </a:r>
            <a:r>
              <a:rPr lang="en-US" sz="1600" dirty="0" err="1"/>
              <a:t>rivlerësim</a:t>
            </a:r>
            <a:r>
              <a:rPr lang="en-US" sz="1600" dirty="0"/>
              <a:t> </a:t>
            </a:r>
            <a:r>
              <a:rPr lang="en-US" sz="1600" dirty="0" err="1"/>
              <a:t>të</a:t>
            </a:r>
            <a:r>
              <a:rPr lang="en-US" sz="1600" dirty="0"/>
              <a:t> </a:t>
            </a:r>
            <a:r>
              <a:rPr lang="en-US" sz="1600" dirty="0" err="1"/>
              <a:t>fakteve</a:t>
            </a:r>
            <a:r>
              <a:rPr lang="en-US" sz="1600" dirty="0"/>
              <a:t> apo ka </a:t>
            </a:r>
            <a:r>
              <a:rPr lang="en-US" sz="1600" dirty="0" err="1"/>
              <a:t>dhënë</a:t>
            </a:r>
            <a:r>
              <a:rPr lang="en-US" sz="1600" dirty="0"/>
              <a:t> argumenta </a:t>
            </a:r>
            <a:r>
              <a:rPr lang="en-US" sz="1600" dirty="0" err="1"/>
              <a:t>shtesë</a:t>
            </a:r>
            <a:r>
              <a:rPr lang="en-US" sz="1600" dirty="0"/>
              <a:t> </a:t>
            </a:r>
            <a:r>
              <a:rPr lang="en-US" sz="1600" dirty="0" err="1"/>
              <a:t>për</a:t>
            </a:r>
            <a:r>
              <a:rPr lang="en-US" sz="1600" dirty="0"/>
              <a:t> </a:t>
            </a:r>
            <a:r>
              <a:rPr lang="en-US" sz="1600" dirty="0" err="1"/>
              <a:t>cështjen</a:t>
            </a:r>
            <a:r>
              <a:rPr lang="en-US" sz="1600" dirty="0"/>
              <a:t>.</a:t>
            </a:r>
          </a:p>
        </p:txBody>
      </p:sp>
      <p:sp>
        <p:nvSpPr>
          <p:cNvPr id="3" name="Content Placeholder 2"/>
          <p:cNvSpPr>
            <a:spLocks noGrp="1"/>
          </p:cNvSpPr>
          <p:nvPr>
            <p:ph idx="1"/>
          </p:nvPr>
        </p:nvSpPr>
        <p:spPr/>
        <p:txBody>
          <a:bodyPr>
            <a:normAutofit fontScale="85000" lnSpcReduction="10000"/>
          </a:bodyPr>
          <a:lstStyle/>
          <a:p>
            <a:pPr marL="0" indent="0" algn="just">
              <a:buNone/>
            </a:pPr>
            <a:r>
              <a:rPr lang="x-none" sz="1800" u="sng" dirty="0">
                <a:effectLst/>
                <a:latin typeface="Times New Roman" panose="02020603050405020304" pitchFamily="18" charset="0"/>
                <a:ea typeface="Calibri" panose="020F0502020204030204" pitchFamily="34" charset="0"/>
                <a:cs typeface="Times New Roman" panose="02020603050405020304" pitchFamily="18" charset="0"/>
              </a:rPr>
              <a:t>Nga sa më lart, Gjykata vlerëson se ndonëse në vendimin e saj Gjykata e Lartë ka përmendur argumente të reja të cilat nuk janë përmendur nga gjykata e apelit, nuk rezulton që ajo të ketë bërë ripërcaktim të fakteve</a:t>
            </a: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 Përkundrazi, Gjykata e Lartë duke argumentuar mbi elementet dhe kushtet thelbësore të kuptimit të veprimit juridik, si dhe provat e administruara në proces, ka konkluduar në të njëjtën mënyrë me gjykatën e apelit se veprimi juridik midis palëve është kryer në kushtet e simulimit absolut (fiktivitetit) (</a:t>
            </a:r>
            <a:r>
              <a:rPr lang="x-none" sz="1800" i="1" dirty="0">
                <a:effectLst/>
                <a:latin typeface="Times New Roman" panose="02020603050405020304" pitchFamily="18" charset="0"/>
                <a:ea typeface="Calibri" panose="020F0502020204030204" pitchFamily="34" charset="0"/>
                <a:cs typeface="Times New Roman" panose="02020603050405020304" pitchFamily="18" charset="0"/>
              </a:rPr>
              <a:t>shih paragrafët 57 – 60, 61 të vendimit të Gjykatës së Lartë</a:t>
            </a: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Pra, në këtë drejtim nuk rezulton që Gjykata e Lartë të ketë ripërcaktuar faktin ose të ketë nxjerrë konkluzion të ndryshëm për të në raport me atë të gjykatës së apelit. </a:t>
            </a:r>
            <a:r>
              <a:rPr lang="x-none" sz="1800" u="sng" dirty="0">
                <a:effectLst/>
                <a:latin typeface="Times New Roman" panose="02020603050405020304" pitchFamily="18" charset="0"/>
                <a:ea typeface="Calibri" panose="020F0502020204030204" pitchFamily="34" charset="0"/>
                <a:cs typeface="Times New Roman" panose="02020603050405020304" pitchFamily="18" charset="0"/>
              </a:rPr>
              <a:t>Sikurse u evidentua më lart, </a:t>
            </a:r>
            <a:r>
              <a:rPr lang="x-none" sz="1800" b="1" u="sng" dirty="0">
                <a:effectLst/>
                <a:latin typeface="Times New Roman" panose="02020603050405020304" pitchFamily="18" charset="0"/>
                <a:ea typeface="Calibri" panose="020F0502020204030204" pitchFamily="34" charset="0"/>
                <a:cs typeface="Times New Roman" panose="02020603050405020304" pitchFamily="18" charset="0"/>
              </a:rPr>
              <a:t>referimi që ajo gjykatë bën në provat e administruara nga gjykatat më të ulëta </a:t>
            </a:r>
            <a:r>
              <a:rPr lang="x-none" sz="1800" u="sng" dirty="0">
                <a:effectLst/>
                <a:latin typeface="Times New Roman" panose="02020603050405020304" pitchFamily="18" charset="0"/>
                <a:ea typeface="Calibri" panose="020F0502020204030204" pitchFamily="34" charset="0"/>
                <a:cs typeface="Times New Roman" panose="02020603050405020304" pitchFamily="18" charset="0"/>
              </a:rPr>
              <a:t>është në funksion të dhënies së një vendimi të arsyetuar, gjë e cila provohet edhe nga fakti se Gjykata e Lartë nuk ka gjykuar në kundërshtim me vendimin e gjykatës së apelit, por ka lënë në fuqi këtë të fundit, duke plotësuar arsyetimin e tij. </a:t>
            </a: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Argumentet e përmendura nga Gjykata e Lartë në vendimin e saj nuk janë përcaktuese dhe nuk mund të shihen të shkëputura nga provat e vlerësuara nga gjykata e apelit, por u shërbejnë argumenteve të përdorura në mbështetje të vlerësimit të pavlefshmërisë së kontratës. Duke pasur parasysh natyrën e gjykimit në Gjykatën e Lartë, Gjykata çmon se është i pashmangshëm referimi në provat gjyqësore për të interpretuar ligjin në përputhje me to.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200" b="1" u="sng" dirty="0">
              <a:latin typeface="Times New Roman" pitchFamily="18" charset="0"/>
              <a:cs typeface="Times New Roman" pitchFamily="18" charset="0"/>
            </a:endParaRPr>
          </a:p>
          <a:p>
            <a:endParaRPr lang="en-US" sz="2000" dirty="0"/>
          </a:p>
          <a:p>
            <a:pPr>
              <a:buNone/>
            </a:pPr>
            <a:r>
              <a:rPr lang="en-US" sz="2000" dirty="0"/>
              <a:t> </a:t>
            </a:r>
          </a:p>
          <a:p>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err="1"/>
              <a:t>Cështje</a:t>
            </a:r>
            <a:r>
              <a:rPr lang="en-US" sz="2400" dirty="0"/>
              <a:t> </a:t>
            </a:r>
            <a:r>
              <a:rPr lang="en-US" sz="2400" dirty="0" err="1"/>
              <a:t>për</a:t>
            </a:r>
            <a:r>
              <a:rPr lang="en-US" sz="2400" dirty="0"/>
              <a:t> </a:t>
            </a:r>
            <a:r>
              <a:rPr lang="en-US" sz="2400" dirty="0" err="1"/>
              <a:t>diskutim</a:t>
            </a:r>
            <a:r>
              <a:rPr lang="en-US" sz="2400" dirty="0"/>
              <a:t> </a:t>
            </a:r>
          </a:p>
        </p:txBody>
      </p:sp>
      <p:sp>
        <p:nvSpPr>
          <p:cNvPr id="3" name="Content Placeholder 2"/>
          <p:cNvSpPr>
            <a:spLocks noGrp="1"/>
          </p:cNvSpPr>
          <p:nvPr>
            <p:ph idx="1"/>
          </p:nvPr>
        </p:nvSpPr>
        <p:spPr/>
        <p:txBody>
          <a:bodyPr>
            <a:normAutofit/>
          </a:bodyPr>
          <a:lstStyle/>
          <a:p>
            <a:pPr algn="just"/>
            <a:r>
              <a:rPr lang="en-US" sz="2000" dirty="0">
                <a:latin typeface="Times New Roman" panose="02020603050405020304" pitchFamily="18" charset="0"/>
                <a:cs typeface="Times New Roman" panose="02020603050405020304" pitchFamily="18" charset="0"/>
              </a:rPr>
              <a:t>Duke </a:t>
            </a:r>
            <a:r>
              <a:rPr lang="en-US" sz="2000" dirty="0" err="1">
                <a:latin typeface="Times New Roman" panose="02020603050405020304" pitchFamily="18" charset="0"/>
                <a:cs typeface="Times New Roman" panose="02020603050405020304" pitchFamily="18" charset="0"/>
              </a:rPr>
              <a:t>mbajtur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konsideratë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këto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vendime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diskutohet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nëse</a:t>
            </a:r>
            <a:r>
              <a:rPr lang="en-US" sz="2000" dirty="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A ka </a:t>
            </a:r>
            <a:r>
              <a:rPr lang="en-US" sz="2000" dirty="0" err="1">
                <a:latin typeface="Times New Roman" panose="02020603050405020304" pitchFamily="18" charset="0"/>
                <a:cs typeface="Times New Roman" panose="02020603050405020304" pitchFamily="18" charset="0"/>
              </a:rPr>
              <a:t>cënuar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gjykata</a:t>
            </a:r>
            <a:r>
              <a:rPr lang="en-US" sz="2000" dirty="0">
                <a:latin typeface="Times New Roman" panose="02020603050405020304" pitchFamily="18" charset="0"/>
                <a:cs typeface="Times New Roman" panose="02020603050405020304" pitchFamily="18" charset="0"/>
              </a:rPr>
              <a:t> e </a:t>
            </a:r>
            <a:r>
              <a:rPr lang="en-US" sz="2000" dirty="0" err="1">
                <a:latin typeface="Times New Roman" panose="02020603050405020304" pitchFamily="18" charset="0"/>
                <a:cs typeface="Times New Roman" panose="02020603050405020304" pitchFamily="18" charset="0"/>
              </a:rPr>
              <a:t>lartë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kompetencën</a:t>
            </a:r>
            <a:r>
              <a:rPr lang="en-US" sz="2000" dirty="0">
                <a:latin typeface="Times New Roman" panose="02020603050405020304" pitchFamily="18" charset="0"/>
                <a:cs typeface="Times New Roman" panose="02020603050405020304" pitchFamily="18" charset="0"/>
              </a:rPr>
              <a:t> e </a:t>
            </a:r>
            <a:r>
              <a:rPr lang="en-US" sz="2000" dirty="0" err="1">
                <a:latin typeface="Times New Roman" panose="02020603050405020304" pitchFamily="18" charset="0"/>
                <a:cs typeface="Times New Roman" panose="02020603050405020304" pitchFamily="18" charset="0"/>
              </a:rPr>
              <a:t>saj</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funksionale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gjykatë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ligji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për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shqyrtimin</a:t>
            </a:r>
            <a:r>
              <a:rPr lang="en-US" sz="2000" dirty="0">
                <a:latin typeface="Times New Roman" panose="02020603050405020304" pitchFamily="18" charset="0"/>
                <a:cs typeface="Times New Roman" panose="02020603050405020304" pitchFamily="18" charset="0"/>
              </a:rPr>
              <a:t> e </a:t>
            </a:r>
            <a:r>
              <a:rPr lang="en-US" sz="2000" dirty="0" err="1">
                <a:latin typeface="Times New Roman" panose="02020603050405020304" pitchFamily="18" charset="0"/>
                <a:cs typeface="Times New Roman" panose="02020603050405020304" pitchFamily="18" charset="0"/>
              </a:rPr>
              <a:t>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dyja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cështjeve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dhe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cilin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drejtim</a:t>
            </a:r>
            <a:r>
              <a:rPr lang="en-US" sz="2000" dirty="0">
                <a:latin typeface="Times New Roman" panose="02020603050405020304" pitchFamily="18" charset="0"/>
                <a:cs typeface="Times New Roman" panose="02020603050405020304" pitchFamily="18" charset="0"/>
              </a:rPr>
              <a:t>?</a:t>
            </a:r>
          </a:p>
          <a:p>
            <a:pPr algn="just"/>
            <a:r>
              <a:rPr lang="en-US" sz="2000" dirty="0" err="1">
                <a:latin typeface="Times New Roman" panose="02020603050405020304" pitchFamily="18" charset="0"/>
                <a:cs typeface="Times New Roman" panose="02020603050405020304" pitchFamily="18" charset="0"/>
              </a:rPr>
              <a:t>Nëse</a:t>
            </a:r>
            <a:r>
              <a:rPr lang="en-US" sz="2000" dirty="0">
                <a:latin typeface="Times New Roman" panose="02020603050405020304" pitchFamily="18" charset="0"/>
                <a:cs typeface="Times New Roman" panose="02020603050405020304" pitchFamily="18" charset="0"/>
              </a:rPr>
              <a:t> po, </a:t>
            </a:r>
            <a:r>
              <a:rPr lang="en-US" sz="2000" dirty="0" err="1">
                <a:latin typeface="Times New Roman" panose="02020603050405020304" pitchFamily="18" charset="0"/>
                <a:cs typeface="Times New Roman" panose="02020603050405020304" pitchFamily="18" charset="0"/>
              </a:rPr>
              <a:t>gjykata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kushtetuese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vendimet</a:t>
            </a:r>
            <a:r>
              <a:rPr lang="en-US" sz="2000" dirty="0">
                <a:latin typeface="Times New Roman" panose="02020603050405020304" pitchFamily="18" charset="0"/>
                <a:cs typeface="Times New Roman" panose="02020603050405020304" pitchFamily="18" charset="0"/>
              </a:rPr>
              <a:t> e </a:t>
            </a:r>
            <a:r>
              <a:rPr lang="en-US" sz="2000" dirty="0" err="1">
                <a:latin typeface="Times New Roman" panose="02020603050405020304" pitchFamily="18" charset="0"/>
                <a:cs typeface="Times New Roman" panose="02020603050405020304" pitchFamily="18" charset="0"/>
              </a:rPr>
              <a:t>saj</a:t>
            </a:r>
            <a:r>
              <a:rPr lang="en-US" sz="2000" dirty="0">
                <a:latin typeface="Times New Roman" panose="02020603050405020304" pitchFamily="18" charset="0"/>
                <a:cs typeface="Times New Roman" panose="02020603050405020304" pitchFamily="18" charset="0"/>
              </a:rPr>
              <a:t> a ka </a:t>
            </a:r>
            <a:r>
              <a:rPr lang="en-US" sz="2000" dirty="0" err="1">
                <a:latin typeface="Times New Roman" panose="02020603050405020304" pitchFamily="18" charset="0"/>
                <a:cs typeface="Times New Roman" panose="02020603050405020304" pitchFamily="18" charset="0"/>
              </a:rPr>
              <a:t>tejkaluar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funksionin</a:t>
            </a:r>
            <a:r>
              <a:rPr lang="en-US" sz="2000" dirty="0">
                <a:latin typeface="Times New Roman" panose="02020603050405020304" pitchFamily="18" charset="0"/>
                <a:cs typeface="Times New Roman" panose="02020603050405020304" pitchFamily="18" charset="0"/>
              </a:rPr>
              <a:t> e </a:t>
            </a:r>
            <a:r>
              <a:rPr lang="en-US" sz="2000" dirty="0" err="1">
                <a:latin typeface="Times New Roman" panose="02020603050405020304" pitchFamily="18" charset="0"/>
                <a:cs typeface="Times New Roman" panose="02020603050405020304" pitchFamily="18" charset="0"/>
              </a:rPr>
              <a:t>saj</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kushtetues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konstatimit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shkeljes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procesit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rregullt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ligjor</a:t>
            </a:r>
            <a:r>
              <a:rPr lang="en-US" sz="2000" dirty="0">
                <a:latin typeface="Times New Roman" panose="02020603050405020304" pitchFamily="18" charset="0"/>
                <a:cs typeface="Times New Roman" panose="02020603050405020304" pitchFamily="18" charset="0"/>
              </a:rPr>
              <a:t> apo ka </a:t>
            </a:r>
            <a:r>
              <a:rPr lang="en-US" sz="2000" dirty="0" err="1">
                <a:latin typeface="Times New Roman" panose="02020603050405020304" pitchFamily="18" charset="0"/>
                <a:cs typeface="Times New Roman" panose="02020603050405020304" pitchFamily="18" charset="0"/>
              </a:rPr>
              <a:t>dhënë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interpretime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për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ligjin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dhe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për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natyrën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detyruese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vendimeve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unifikuese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kolegjeve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bashkuara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tejkalim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detyrës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saj</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kushtetuese</a:t>
            </a:r>
            <a:r>
              <a:rPr lang="en-US" sz="2000" dirty="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A ka </a:t>
            </a:r>
            <a:r>
              <a:rPr lang="en-US" sz="2000" dirty="0" err="1">
                <a:latin typeface="Times New Roman" panose="02020603050405020304" pitchFamily="18" charset="0"/>
                <a:cs typeface="Times New Roman" panose="02020603050405020304" pitchFamily="18" charset="0"/>
              </a:rPr>
              <a:t>kufizuar</a:t>
            </a:r>
            <a:r>
              <a:rPr lang="en-US" sz="2000" dirty="0">
                <a:latin typeface="Times New Roman" panose="02020603050405020304" pitchFamily="18" charset="0"/>
                <a:cs typeface="Times New Roman" panose="02020603050405020304" pitchFamily="18" charset="0"/>
              </a:rPr>
              <a:t> ajo </a:t>
            </a:r>
            <a:r>
              <a:rPr lang="en-US" sz="2000" dirty="0" err="1">
                <a:latin typeface="Times New Roman" panose="02020603050405020304" pitchFamily="18" charset="0"/>
                <a:cs typeface="Times New Roman" panose="02020603050405020304" pitchFamily="18" charset="0"/>
              </a:rPr>
              <a:t>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drejtën</a:t>
            </a:r>
            <a:r>
              <a:rPr lang="en-US" sz="2000" dirty="0">
                <a:latin typeface="Times New Roman" panose="02020603050405020304" pitchFamily="18" charset="0"/>
                <a:cs typeface="Times New Roman" panose="02020603050405020304" pitchFamily="18" charset="0"/>
              </a:rPr>
              <a:t> e </a:t>
            </a:r>
            <a:r>
              <a:rPr lang="en-US" sz="2000" dirty="0" err="1">
                <a:latin typeface="Times New Roman" panose="02020603050405020304" pitchFamily="18" charset="0"/>
                <a:cs typeface="Times New Roman" panose="02020603050405020304" pitchFamily="18" charset="0"/>
              </a:rPr>
              <a:t>palës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për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akses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për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marrë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një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përgjigje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lidhur</a:t>
            </a:r>
            <a:r>
              <a:rPr lang="en-US" sz="2000" dirty="0">
                <a:latin typeface="Times New Roman" panose="02020603050405020304" pitchFamily="18" charset="0"/>
                <a:cs typeface="Times New Roman" panose="02020603050405020304" pitchFamily="18" charset="0"/>
              </a:rPr>
              <a:t> me </a:t>
            </a:r>
            <a:r>
              <a:rPr lang="en-US" sz="2000" dirty="0" err="1">
                <a:latin typeface="Times New Roman" panose="02020603050405020304" pitchFamily="18" charset="0"/>
                <a:cs typeface="Times New Roman" panose="02020603050405020304" pitchFamily="18" charset="0"/>
              </a:rPr>
              <a:t>interpretimin</a:t>
            </a:r>
            <a:r>
              <a:rPr lang="en-US" sz="2000" dirty="0">
                <a:latin typeface="Times New Roman" panose="02020603050405020304" pitchFamily="18" charset="0"/>
                <a:cs typeface="Times New Roman" panose="02020603050405020304" pitchFamily="18" charset="0"/>
              </a:rPr>
              <a:t> e </a:t>
            </a:r>
            <a:r>
              <a:rPr lang="en-US" sz="2000" dirty="0" err="1">
                <a:latin typeface="Times New Roman" panose="02020603050405020304" pitchFamily="18" charset="0"/>
                <a:cs typeface="Times New Roman" panose="02020603050405020304" pitchFamily="18" charset="0"/>
              </a:rPr>
              <a:t>ligjit</a:t>
            </a: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qoftë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edhe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rivlerësimin</a:t>
            </a:r>
            <a:r>
              <a:rPr lang="en-US" sz="2000" dirty="0">
                <a:latin typeface="Times New Roman" panose="02020603050405020304" pitchFamily="18" charset="0"/>
                <a:cs typeface="Times New Roman" panose="02020603050405020304" pitchFamily="18" charset="0"/>
              </a:rPr>
              <a:t> e </a:t>
            </a:r>
            <a:r>
              <a:rPr lang="en-US" sz="2000" dirty="0" err="1">
                <a:latin typeface="Times New Roman" panose="02020603050405020304" pitchFamily="18" charset="0"/>
                <a:cs typeface="Times New Roman" panose="02020603050405020304" pitchFamily="18" charset="0"/>
              </a:rPr>
              <a:t>provave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gjykatat</a:t>
            </a:r>
            <a:r>
              <a:rPr lang="en-US" sz="2000" dirty="0">
                <a:latin typeface="Times New Roman" panose="02020603050405020304" pitchFamily="18" charset="0"/>
                <a:cs typeface="Times New Roman" panose="02020603050405020304" pitchFamily="18" charset="0"/>
              </a:rPr>
              <a:t> e </a:t>
            </a:r>
            <a:r>
              <a:rPr lang="en-US" sz="2000" dirty="0" err="1">
                <a:latin typeface="Times New Roman" panose="02020603050405020304" pitchFamily="18" charset="0"/>
                <a:cs typeface="Times New Roman" panose="02020603050405020304" pitchFamily="18" charset="0"/>
              </a:rPr>
              <a:t>zakonëshme</a:t>
            </a:r>
            <a:r>
              <a:rPr lang="en-US" sz="1400" i="1"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sz="1600" dirty="0" err="1">
                <a:latin typeface="Times New Roman" pitchFamily="18" charset="0"/>
                <a:cs typeface="Times New Roman" pitchFamily="18" charset="0"/>
              </a:rPr>
              <a:t>Gjykata</a:t>
            </a:r>
            <a:r>
              <a:rPr lang="en-US" sz="1600" dirty="0">
                <a:latin typeface="Times New Roman" pitchFamily="18" charset="0"/>
                <a:cs typeface="Times New Roman" pitchFamily="18" charset="0"/>
              </a:rPr>
              <a:t> e </a:t>
            </a:r>
            <a:r>
              <a:rPr lang="en-US" sz="1600" dirty="0" err="1">
                <a:latin typeface="Times New Roman" pitchFamily="18" charset="0"/>
                <a:cs typeface="Times New Roman" pitchFamily="18" charset="0"/>
              </a:rPr>
              <a:t>Lartë</a:t>
            </a:r>
            <a:r>
              <a:rPr lang="en-US" sz="1600" dirty="0">
                <a:latin typeface="Times New Roman" pitchFamily="18" charset="0"/>
                <a:cs typeface="Times New Roman" pitchFamily="18" charset="0"/>
              </a:rPr>
              <a:t> e </a:t>
            </a:r>
            <a:r>
              <a:rPr lang="en-US" sz="1600" dirty="0" err="1">
                <a:latin typeface="Times New Roman" pitchFamily="18" charset="0"/>
                <a:cs typeface="Times New Roman" pitchFamily="18" charset="0"/>
              </a:rPr>
              <a:t>ushtron</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juridiksionin</a:t>
            </a:r>
            <a:r>
              <a:rPr lang="en-US" sz="1600" dirty="0">
                <a:latin typeface="Times New Roman" pitchFamily="18" charset="0"/>
                <a:cs typeface="Times New Roman" pitchFamily="18" charset="0"/>
              </a:rPr>
              <a:t> e </a:t>
            </a:r>
            <a:r>
              <a:rPr lang="en-US" sz="1600" dirty="0" err="1">
                <a:latin typeface="Times New Roman" pitchFamily="18" charset="0"/>
                <a:cs typeface="Times New Roman" pitchFamily="18" charset="0"/>
              </a:rPr>
              <a:t>saj</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kryesisht</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ligjor</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brenda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kufijëve</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të</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shkaqeve</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të</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rekursit</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sipas</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kritereve</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të</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pranueshmërisë</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substanciale</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të</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tij</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të</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përcaktuara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në</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nenin</a:t>
            </a:r>
            <a:r>
              <a:rPr lang="en-US" sz="1600" dirty="0">
                <a:latin typeface="Times New Roman" pitchFamily="18" charset="0"/>
                <a:cs typeface="Times New Roman" pitchFamily="18" charset="0"/>
              </a:rPr>
              <a:t> 472 </a:t>
            </a:r>
            <a:r>
              <a:rPr lang="en-US" sz="1600" dirty="0" err="1">
                <a:latin typeface="Times New Roman" pitchFamily="18" charset="0"/>
                <a:cs typeface="Times New Roman" pitchFamily="18" charset="0"/>
              </a:rPr>
              <a:t>të</a:t>
            </a:r>
            <a:r>
              <a:rPr lang="en-US" sz="1600" dirty="0">
                <a:latin typeface="Times New Roman" pitchFamily="18" charset="0"/>
                <a:cs typeface="Times New Roman" pitchFamily="18" charset="0"/>
              </a:rPr>
              <a:t> KPC </a:t>
            </a:r>
            <a:r>
              <a:rPr lang="en-US" sz="1600" dirty="0" err="1">
                <a:latin typeface="Times New Roman" pitchFamily="18" charset="0"/>
                <a:cs typeface="Times New Roman" pitchFamily="18" charset="0"/>
              </a:rPr>
              <a:t>që</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konsistojnë</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në</a:t>
            </a:r>
            <a:r>
              <a:rPr lang="en-US" sz="1600" dirty="0">
                <a:latin typeface="Times New Roman" pitchFamily="18" charset="0"/>
                <a:cs typeface="Times New Roman" pitchFamily="18" charset="0"/>
              </a:rPr>
              <a:t>; </a:t>
            </a:r>
            <a:r>
              <a:rPr lang="sq-AL" sz="1800" dirty="0">
                <a:effectLst/>
                <a:latin typeface="Times New Roman" panose="02020603050405020304" pitchFamily="18" charset="0"/>
                <a:ea typeface="MS Mincho" panose="02020609040205080304" pitchFamily="49" charset="-128"/>
              </a:rPr>
              <a:t>me zbatimin e  gabuar të ligjit material e procedurial, me shkelje të rënda të normave proceduriale me pasojë pavlefshmërinë e vendimit dhe kur vendimi i ankimuar bie ndesh me praktikën gjyqësore të kolegjit Civil ose praktikën e njehësuar të kolegjeve të bashkuara. </a:t>
            </a:r>
            <a:endParaRPr lang="en-US" sz="1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marL="0" marR="0" algn="just">
              <a:spcBef>
                <a:spcPts val="0"/>
              </a:spcBef>
              <a:spcAft>
                <a:spcPts val="0"/>
              </a:spcAft>
              <a:tabLst>
                <a:tab pos="171450" algn="l"/>
                <a:tab pos="270510" algn="l"/>
                <a:tab pos="342900" algn="l"/>
                <a:tab pos="457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sq-AL" sz="1800" dirty="0">
                <a:solidFill>
                  <a:srgbClr val="000000"/>
                </a:solidFill>
                <a:effectLst/>
                <a:latin typeface="Times New Roman" panose="02020603050405020304" pitchFamily="18" charset="0"/>
                <a:ea typeface="MS Mincho" panose="02020609040205080304" pitchFamily="49" charset="-128"/>
              </a:rPr>
              <a:t>Gjykata e Lartë nuk ka juridiksion të rivlerësojë provat ndryshe nga gjykatat e faktit, por juridiksioni i saj ligjor kryesisht procedurial lidhur me provat fokusohet në këto drejtime; </a:t>
            </a:r>
            <a:endParaRPr lang="en-US" sz="1800" dirty="0">
              <a:effectLst/>
              <a:latin typeface="Times New Roman" panose="02020603050405020304" pitchFamily="18" charset="0"/>
              <a:ea typeface="MS Mincho" panose="02020609040205080304" pitchFamily="49" charset="-128"/>
            </a:endParaRPr>
          </a:p>
          <a:p>
            <a:pPr marL="0" marR="0" algn="just">
              <a:spcBef>
                <a:spcPts val="0"/>
              </a:spcBef>
              <a:spcAft>
                <a:spcPts val="0"/>
              </a:spcAft>
              <a:tabLst>
                <a:tab pos="171450" algn="l"/>
                <a:tab pos="270510" algn="l"/>
                <a:tab pos="342900" algn="l"/>
                <a:tab pos="457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sq-AL" sz="1800" i="1" dirty="0">
                <a:solidFill>
                  <a:srgbClr val="000000"/>
                </a:solidFill>
                <a:effectLst/>
                <a:latin typeface="Times New Roman" panose="02020603050405020304" pitchFamily="18" charset="0"/>
                <a:ea typeface="MS Mincho" panose="02020609040205080304" pitchFamily="49" charset="-128"/>
              </a:rPr>
              <a:t>a-nëse provat janë marrë prej burimeve të parashikuara në ligj dhe sipas rregullave proceduriale, </a:t>
            </a:r>
            <a:endParaRPr lang="en-US" sz="1800" i="1" dirty="0">
              <a:solidFill>
                <a:srgbClr val="000000"/>
              </a:solidFill>
              <a:effectLst/>
              <a:latin typeface="Times New Roman" panose="02020603050405020304" pitchFamily="18" charset="0"/>
              <a:ea typeface="MS Mincho" panose="02020609040205080304" pitchFamily="49" charset="-128"/>
            </a:endParaRPr>
          </a:p>
          <a:p>
            <a:pPr marL="0" marR="0" algn="just">
              <a:spcBef>
                <a:spcPts val="0"/>
              </a:spcBef>
              <a:spcAft>
                <a:spcPts val="0"/>
              </a:spcAft>
              <a:tabLst>
                <a:tab pos="171450" algn="l"/>
                <a:tab pos="270510" algn="l"/>
                <a:tab pos="342900" algn="l"/>
                <a:tab pos="457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sq-AL" sz="1800" i="1" dirty="0">
                <a:solidFill>
                  <a:srgbClr val="000000"/>
                </a:solidFill>
                <a:effectLst/>
                <a:latin typeface="Times New Roman" panose="02020603050405020304" pitchFamily="18" charset="0"/>
                <a:ea typeface="MS Mincho" panose="02020609040205080304" pitchFamily="49" charset="-128"/>
              </a:rPr>
              <a:t>b- nëse aktet shkresore të administruara ose dëshmitë e marra  janë vlerësuar si provë në përputhje me parashikimet e Kodit të Procedurës Civile, </a:t>
            </a:r>
            <a:endParaRPr lang="en-US" sz="1800" dirty="0">
              <a:effectLst/>
              <a:latin typeface="Times New Roman" panose="02020603050405020304" pitchFamily="18" charset="0"/>
              <a:ea typeface="MS Mincho" panose="02020609040205080304" pitchFamily="49" charset="-128"/>
            </a:endParaRPr>
          </a:p>
          <a:p>
            <a:pPr marL="0" marR="0" algn="just">
              <a:spcBef>
                <a:spcPts val="0"/>
              </a:spcBef>
              <a:spcAft>
                <a:spcPts val="0"/>
              </a:spcAft>
              <a:tabLst>
                <a:tab pos="171450" algn="l"/>
                <a:tab pos="270510" algn="l"/>
                <a:tab pos="342900" algn="l"/>
                <a:tab pos="457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sq-AL" sz="1800" i="1" dirty="0">
                <a:solidFill>
                  <a:srgbClr val="000000"/>
                </a:solidFill>
                <a:effectLst/>
                <a:latin typeface="Times New Roman" panose="02020603050405020304" pitchFamily="18" charset="0"/>
                <a:ea typeface="MS Mincho" panose="02020609040205080304" pitchFamily="49" charset="-128"/>
              </a:rPr>
              <a:t>c-nëse ka kontradikta ose kundërshti në vlerësimin e këtyre provave, që shkaktojnë konfuzion e paqartësi,</a:t>
            </a:r>
            <a:r>
              <a:rPr lang="en-US" sz="1800" i="1" dirty="0">
                <a:solidFill>
                  <a:srgbClr val="000000"/>
                </a:solidFill>
                <a:latin typeface="Times New Roman" panose="02020603050405020304" pitchFamily="18" charset="0"/>
                <a:ea typeface="MS Mincho" panose="02020609040205080304" pitchFamily="49" charset="-128"/>
              </a:rPr>
              <a:t>(</a:t>
            </a:r>
            <a:r>
              <a:rPr lang="en-US" sz="1800" i="1" dirty="0" err="1">
                <a:solidFill>
                  <a:srgbClr val="000000"/>
                </a:solidFill>
                <a:latin typeface="Times New Roman" panose="02020603050405020304" pitchFamily="18" charset="0"/>
                <a:ea typeface="MS Mincho" panose="02020609040205080304" pitchFamily="49" charset="-128"/>
              </a:rPr>
              <a:t>arsyetim</a:t>
            </a:r>
            <a:r>
              <a:rPr lang="en-US" sz="1800" i="1" dirty="0">
                <a:solidFill>
                  <a:srgbClr val="000000"/>
                </a:solidFill>
                <a:latin typeface="Times New Roman" panose="02020603050405020304" pitchFamily="18" charset="0"/>
                <a:ea typeface="MS Mincho" panose="02020609040205080304" pitchFamily="49" charset="-128"/>
              </a:rPr>
              <a:t> </a:t>
            </a:r>
            <a:r>
              <a:rPr lang="en-US" sz="1800" i="1" dirty="0" err="1">
                <a:solidFill>
                  <a:srgbClr val="000000"/>
                </a:solidFill>
                <a:latin typeface="Times New Roman" panose="02020603050405020304" pitchFamily="18" charset="0"/>
                <a:ea typeface="MS Mincho" panose="02020609040205080304" pitchFamily="49" charset="-128"/>
              </a:rPr>
              <a:t>i</a:t>
            </a:r>
            <a:r>
              <a:rPr lang="en-US" sz="1800" i="1" dirty="0">
                <a:solidFill>
                  <a:srgbClr val="000000"/>
                </a:solidFill>
                <a:latin typeface="Times New Roman" panose="02020603050405020304" pitchFamily="18" charset="0"/>
                <a:ea typeface="MS Mincho" panose="02020609040205080304" pitchFamily="49" charset="-128"/>
              </a:rPr>
              <a:t> </a:t>
            </a:r>
            <a:r>
              <a:rPr lang="en-US" sz="1800" i="1" dirty="0" err="1">
                <a:solidFill>
                  <a:srgbClr val="000000"/>
                </a:solidFill>
                <a:latin typeface="Times New Roman" panose="02020603050405020304" pitchFamily="18" charset="0"/>
                <a:ea typeface="MS Mincho" panose="02020609040205080304" pitchFamily="49" charset="-128"/>
              </a:rPr>
              <a:t>vendimit</a:t>
            </a:r>
            <a:r>
              <a:rPr lang="en-US" sz="1800" i="1" dirty="0">
                <a:solidFill>
                  <a:srgbClr val="000000"/>
                </a:solidFill>
                <a:latin typeface="Times New Roman" panose="02020603050405020304" pitchFamily="18" charset="0"/>
                <a:ea typeface="MS Mincho" panose="02020609040205080304" pitchFamily="49" charset="-128"/>
              </a:rPr>
              <a:t>)</a:t>
            </a:r>
            <a:endParaRPr lang="en-US" sz="1800" i="1" dirty="0">
              <a:solidFill>
                <a:srgbClr val="000000"/>
              </a:solidFill>
              <a:effectLst/>
              <a:latin typeface="Times New Roman" panose="02020603050405020304" pitchFamily="18" charset="0"/>
              <a:ea typeface="MS Mincho" panose="02020609040205080304" pitchFamily="49" charset="-128"/>
            </a:endParaRPr>
          </a:p>
          <a:p>
            <a:pPr marL="0" marR="0" algn="just">
              <a:spcBef>
                <a:spcPts val="0"/>
              </a:spcBef>
              <a:spcAft>
                <a:spcPts val="0"/>
              </a:spcAft>
              <a:tabLst>
                <a:tab pos="171450" algn="l"/>
                <a:tab pos="270510" algn="l"/>
                <a:tab pos="342900" algn="l"/>
                <a:tab pos="457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sq-AL" sz="1800" i="1" dirty="0">
                <a:solidFill>
                  <a:srgbClr val="000000"/>
                </a:solidFill>
                <a:effectLst/>
                <a:latin typeface="Times New Roman" panose="02020603050405020304" pitchFamily="18" charset="0"/>
                <a:ea typeface="MS Mincho" panose="02020609040205080304" pitchFamily="49" charset="-128"/>
              </a:rPr>
              <a:t>d-nëse pala është ngarkuar me barrën e provës së vërtetimit të një fakti në kundërshtim me ligjin material ose procedurial, </a:t>
            </a:r>
            <a:endParaRPr lang="en-US" sz="1800" dirty="0">
              <a:effectLst/>
              <a:latin typeface="Times New Roman" panose="02020603050405020304" pitchFamily="18" charset="0"/>
              <a:ea typeface="MS Mincho" panose="02020609040205080304" pitchFamily="49" charset="-128"/>
            </a:endParaRPr>
          </a:p>
          <a:p>
            <a:pPr marL="0" marR="0" algn="just">
              <a:spcBef>
                <a:spcPts val="0"/>
              </a:spcBef>
              <a:spcAft>
                <a:spcPts val="0"/>
              </a:spcAft>
              <a:tabLst>
                <a:tab pos="171450" algn="l"/>
                <a:tab pos="270510" algn="l"/>
                <a:tab pos="342900" algn="l"/>
                <a:tab pos="457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sq-AL" sz="1800" i="1" dirty="0">
                <a:solidFill>
                  <a:srgbClr val="000000"/>
                </a:solidFill>
                <a:effectLst/>
                <a:latin typeface="Times New Roman" panose="02020603050405020304" pitchFamily="18" charset="0"/>
                <a:ea typeface="MS Mincho" panose="02020609040205080304" pitchFamily="49" charset="-128"/>
              </a:rPr>
              <a:t> e-nëse provat janë vlerësuar në mënyrë tërësore duke i dhënë përgjigje pretendimeve të palëve lidhur me pretendimet e tyre, </a:t>
            </a:r>
            <a:r>
              <a:rPr lang="en-US" sz="1800" i="1" dirty="0">
                <a:solidFill>
                  <a:srgbClr val="000000"/>
                </a:solidFill>
                <a:latin typeface="Times New Roman" panose="02020603050405020304" pitchFamily="18" charset="0"/>
                <a:ea typeface="MS Mincho" panose="02020609040205080304" pitchFamily="49" charset="-128"/>
              </a:rPr>
              <a:t>(</a:t>
            </a:r>
            <a:r>
              <a:rPr lang="en-US" sz="1800" i="1" dirty="0" err="1">
                <a:solidFill>
                  <a:srgbClr val="000000"/>
                </a:solidFill>
                <a:latin typeface="Times New Roman" panose="02020603050405020304" pitchFamily="18" charset="0"/>
                <a:ea typeface="MS Mincho" panose="02020609040205080304" pitchFamily="49" charset="-128"/>
              </a:rPr>
              <a:t>arsyetim</a:t>
            </a:r>
            <a:r>
              <a:rPr lang="en-US" sz="1800" i="1" dirty="0">
                <a:solidFill>
                  <a:srgbClr val="000000"/>
                </a:solidFill>
                <a:latin typeface="Times New Roman" panose="02020603050405020304" pitchFamily="18" charset="0"/>
                <a:ea typeface="MS Mincho" panose="02020609040205080304" pitchFamily="49" charset="-128"/>
              </a:rPr>
              <a:t> </a:t>
            </a:r>
            <a:r>
              <a:rPr lang="en-US" sz="1800" i="1" dirty="0" err="1">
                <a:solidFill>
                  <a:srgbClr val="000000"/>
                </a:solidFill>
                <a:latin typeface="Times New Roman" panose="02020603050405020304" pitchFamily="18" charset="0"/>
                <a:ea typeface="MS Mincho" panose="02020609040205080304" pitchFamily="49" charset="-128"/>
              </a:rPr>
              <a:t>i</a:t>
            </a:r>
            <a:r>
              <a:rPr lang="en-US" sz="1800" i="1" dirty="0">
                <a:solidFill>
                  <a:srgbClr val="000000"/>
                </a:solidFill>
                <a:latin typeface="Times New Roman" panose="02020603050405020304" pitchFamily="18" charset="0"/>
                <a:ea typeface="MS Mincho" panose="02020609040205080304" pitchFamily="49" charset="-128"/>
              </a:rPr>
              <a:t> </a:t>
            </a:r>
            <a:r>
              <a:rPr lang="en-US" sz="1800" i="1" dirty="0" err="1">
                <a:solidFill>
                  <a:srgbClr val="000000"/>
                </a:solidFill>
                <a:latin typeface="Times New Roman" panose="02020603050405020304" pitchFamily="18" charset="0"/>
                <a:ea typeface="MS Mincho" panose="02020609040205080304" pitchFamily="49" charset="-128"/>
              </a:rPr>
              <a:t>vendimit</a:t>
            </a:r>
            <a:r>
              <a:rPr lang="en-US" sz="1800" i="1" dirty="0">
                <a:solidFill>
                  <a:srgbClr val="000000"/>
                </a:solidFill>
                <a:latin typeface="Times New Roman" panose="02020603050405020304" pitchFamily="18" charset="0"/>
                <a:ea typeface="MS Mincho" panose="02020609040205080304" pitchFamily="49" charset="-128"/>
              </a:rPr>
              <a:t> + e </a:t>
            </a:r>
            <a:r>
              <a:rPr lang="en-US" sz="1800" i="1" dirty="0" err="1">
                <a:solidFill>
                  <a:srgbClr val="000000"/>
                </a:solidFill>
                <a:latin typeface="Times New Roman" panose="02020603050405020304" pitchFamily="18" charset="0"/>
                <a:ea typeface="MS Mincho" panose="02020609040205080304" pitchFamily="49" charset="-128"/>
              </a:rPr>
              <a:t>drejta</a:t>
            </a:r>
            <a:r>
              <a:rPr lang="en-US" sz="1800" i="1" dirty="0">
                <a:solidFill>
                  <a:srgbClr val="000000"/>
                </a:solidFill>
                <a:latin typeface="Times New Roman" panose="02020603050405020304" pitchFamily="18" charset="0"/>
                <a:ea typeface="MS Mincho" panose="02020609040205080304" pitchFamily="49" charset="-128"/>
              </a:rPr>
              <a:t> per </a:t>
            </a:r>
            <a:r>
              <a:rPr lang="en-US" sz="1800" i="1" dirty="0" err="1">
                <a:solidFill>
                  <a:srgbClr val="000000"/>
                </a:solidFill>
                <a:latin typeface="Times New Roman" panose="02020603050405020304" pitchFamily="18" charset="0"/>
                <a:ea typeface="MS Mincho" panose="02020609040205080304" pitchFamily="49" charset="-128"/>
              </a:rPr>
              <a:t>akses</a:t>
            </a:r>
            <a:r>
              <a:rPr lang="en-US" sz="1800" i="1" dirty="0">
                <a:solidFill>
                  <a:srgbClr val="000000"/>
                </a:solidFill>
                <a:latin typeface="Times New Roman" panose="02020603050405020304" pitchFamily="18" charset="0"/>
                <a:ea typeface="MS Mincho" panose="02020609040205080304" pitchFamily="49" charset="-128"/>
              </a:rPr>
              <a:t>)</a:t>
            </a:r>
            <a:endParaRPr lang="en-US" sz="1800" i="1" dirty="0">
              <a:solidFill>
                <a:srgbClr val="000000"/>
              </a:solidFill>
              <a:effectLst/>
              <a:latin typeface="Times New Roman" panose="02020603050405020304" pitchFamily="18" charset="0"/>
              <a:ea typeface="MS Mincho" panose="02020609040205080304" pitchFamily="49" charset="-128"/>
            </a:endParaRPr>
          </a:p>
          <a:p>
            <a:pPr marL="0" marR="0" algn="just">
              <a:spcBef>
                <a:spcPts val="0"/>
              </a:spcBef>
              <a:spcAft>
                <a:spcPts val="0"/>
              </a:spcAft>
              <a:tabLst>
                <a:tab pos="171450" algn="l"/>
                <a:tab pos="270510" algn="l"/>
                <a:tab pos="342900" algn="l"/>
                <a:tab pos="457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1800" i="1" dirty="0">
                <a:latin typeface="Times New Roman" panose="02020603050405020304" pitchFamily="18" charset="0"/>
                <a:ea typeface="MS Mincho" panose="02020609040205080304" pitchFamily="49" charset="-128"/>
              </a:rPr>
              <a:t>f-</a:t>
            </a:r>
            <a:r>
              <a:rPr lang="en-US" sz="1800" i="1" dirty="0" err="1">
                <a:latin typeface="Times New Roman" panose="02020603050405020304" pitchFamily="18" charset="0"/>
                <a:ea typeface="MS Mincho" panose="02020609040205080304" pitchFamily="49" charset="-128"/>
              </a:rPr>
              <a:t>nëse</a:t>
            </a:r>
            <a:r>
              <a:rPr lang="en-US" sz="1800" i="1" dirty="0">
                <a:latin typeface="Times New Roman" panose="02020603050405020304" pitchFamily="18" charset="0"/>
                <a:ea typeface="MS Mincho" panose="02020609040205080304" pitchFamily="49" charset="-128"/>
              </a:rPr>
              <a:t> </a:t>
            </a:r>
            <a:r>
              <a:rPr lang="en-US" sz="1800" i="1" dirty="0" err="1">
                <a:latin typeface="Times New Roman" panose="02020603050405020304" pitchFamily="18" charset="0"/>
                <a:ea typeface="MS Mincho" panose="02020609040205080304" pitchFamily="49" charset="-128"/>
              </a:rPr>
              <a:t>është</a:t>
            </a:r>
            <a:r>
              <a:rPr lang="en-US" sz="1800" i="1" dirty="0">
                <a:latin typeface="Times New Roman" panose="02020603050405020304" pitchFamily="18" charset="0"/>
                <a:ea typeface="MS Mincho" panose="02020609040205080304" pitchFamily="49" charset="-128"/>
              </a:rPr>
              <a:t> </a:t>
            </a:r>
            <a:r>
              <a:rPr lang="en-US" sz="1800" i="1" dirty="0" err="1">
                <a:latin typeface="Times New Roman" panose="02020603050405020304" pitchFamily="18" charset="0"/>
                <a:ea typeface="MS Mincho" panose="02020609040205080304" pitchFamily="49" charset="-128"/>
              </a:rPr>
              <a:t>refuzuar</a:t>
            </a:r>
            <a:r>
              <a:rPr lang="en-US" sz="1800" i="1" dirty="0">
                <a:latin typeface="Times New Roman" panose="02020603050405020304" pitchFamily="18" charset="0"/>
                <a:ea typeface="MS Mincho" panose="02020609040205080304" pitchFamily="49" charset="-128"/>
              </a:rPr>
              <a:t> </a:t>
            </a:r>
            <a:r>
              <a:rPr lang="en-US" sz="1800" i="1" dirty="0" err="1">
                <a:latin typeface="Times New Roman" panose="02020603050405020304" pitchFamily="18" charset="0"/>
                <a:ea typeface="MS Mincho" panose="02020609040205080304" pitchFamily="49" charset="-128"/>
              </a:rPr>
              <a:t>marrja</a:t>
            </a:r>
            <a:r>
              <a:rPr lang="en-US" sz="1800" i="1" dirty="0">
                <a:latin typeface="Times New Roman" panose="02020603050405020304" pitchFamily="18" charset="0"/>
                <a:ea typeface="MS Mincho" panose="02020609040205080304" pitchFamily="49" charset="-128"/>
              </a:rPr>
              <a:t> e </a:t>
            </a:r>
            <a:r>
              <a:rPr lang="en-US" sz="1800" i="1" dirty="0" err="1">
                <a:latin typeface="Times New Roman" panose="02020603050405020304" pitchFamily="18" charset="0"/>
                <a:ea typeface="MS Mincho" panose="02020609040205080304" pitchFamily="49" charset="-128"/>
              </a:rPr>
              <a:t>provave</a:t>
            </a:r>
            <a:r>
              <a:rPr lang="en-US" sz="1800" i="1" dirty="0">
                <a:latin typeface="Times New Roman" panose="02020603050405020304" pitchFamily="18" charset="0"/>
                <a:ea typeface="MS Mincho" panose="02020609040205080304" pitchFamily="49" charset="-128"/>
              </a:rPr>
              <a:t> </a:t>
            </a:r>
            <a:r>
              <a:rPr lang="en-US" sz="1800" i="1" dirty="0" err="1">
                <a:latin typeface="Times New Roman" panose="02020603050405020304" pitchFamily="18" charset="0"/>
                <a:ea typeface="MS Mincho" panose="02020609040205080304" pitchFamily="49" charset="-128"/>
              </a:rPr>
              <a:t>në</a:t>
            </a:r>
            <a:r>
              <a:rPr lang="en-US" sz="1800" i="1" dirty="0">
                <a:latin typeface="Times New Roman" panose="02020603050405020304" pitchFamily="18" charset="0"/>
                <a:ea typeface="MS Mincho" panose="02020609040205080304" pitchFamily="49" charset="-128"/>
              </a:rPr>
              <a:t> </a:t>
            </a:r>
            <a:r>
              <a:rPr lang="en-US" sz="1800" i="1" dirty="0" err="1">
                <a:latin typeface="Times New Roman" panose="02020603050405020304" pitchFamily="18" charset="0"/>
                <a:ea typeface="MS Mincho" panose="02020609040205080304" pitchFamily="49" charset="-128"/>
              </a:rPr>
              <a:t>kundërshtim</a:t>
            </a:r>
            <a:r>
              <a:rPr lang="en-US" sz="1800" i="1" dirty="0">
                <a:latin typeface="Times New Roman" panose="02020603050405020304" pitchFamily="18" charset="0"/>
                <a:ea typeface="MS Mincho" panose="02020609040205080304" pitchFamily="49" charset="-128"/>
              </a:rPr>
              <a:t> me </a:t>
            </a:r>
            <a:r>
              <a:rPr lang="en-US" sz="1800" i="1" dirty="0" err="1">
                <a:latin typeface="Times New Roman" panose="02020603050405020304" pitchFamily="18" charset="0"/>
                <a:ea typeface="MS Mincho" panose="02020609040205080304" pitchFamily="49" charset="-128"/>
              </a:rPr>
              <a:t>rregullat</a:t>
            </a:r>
            <a:r>
              <a:rPr lang="en-US" sz="1800" i="1" dirty="0">
                <a:latin typeface="Times New Roman" panose="02020603050405020304" pitchFamily="18" charset="0"/>
                <a:ea typeface="MS Mincho" panose="02020609040205080304" pitchFamily="49" charset="-128"/>
              </a:rPr>
              <a:t> </a:t>
            </a:r>
            <a:r>
              <a:rPr lang="en-US" sz="1800" i="1" dirty="0" err="1">
                <a:latin typeface="Times New Roman" panose="02020603050405020304" pitchFamily="18" charset="0"/>
                <a:ea typeface="MS Mincho" panose="02020609040205080304" pitchFamily="49" charset="-128"/>
              </a:rPr>
              <a:t>proceduriale</a:t>
            </a:r>
            <a:endParaRPr lang="en-US" sz="1800" i="1" dirty="0">
              <a:effectLst/>
              <a:latin typeface="Times New Roman" panose="02020603050405020304" pitchFamily="18" charset="0"/>
              <a:ea typeface="MS Mincho" panose="02020609040205080304" pitchFamily="49" charset="-128"/>
            </a:endParaRPr>
          </a:p>
          <a:p>
            <a:pPr marL="0" marR="0" algn="just">
              <a:spcBef>
                <a:spcPts val="0"/>
              </a:spcBef>
              <a:spcAft>
                <a:spcPts val="0"/>
              </a:spcAft>
              <a:tabLst>
                <a:tab pos="171450" algn="l"/>
                <a:tab pos="270510" algn="l"/>
                <a:tab pos="342900" algn="l"/>
                <a:tab pos="457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1800" i="1" dirty="0">
                <a:solidFill>
                  <a:srgbClr val="000000"/>
                </a:solidFill>
                <a:latin typeface="Times New Roman" panose="02020603050405020304" pitchFamily="18" charset="0"/>
                <a:ea typeface="MS Mincho" panose="02020609040205080304" pitchFamily="49" charset="-128"/>
              </a:rPr>
              <a:t>g</a:t>
            </a:r>
            <a:r>
              <a:rPr lang="sq-AL" sz="1800" i="1" dirty="0">
                <a:solidFill>
                  <a:srgbClr val="000000"/>
                </a:solidFill>
                <a:effectLst/>
                <a:latin typeface="Times New Roman" panose="02020603050405020304" pitchFamily="18" charset="0"/>
                <a:ea typeface="MS Mincho" panose="02020609040205080304" pitchFamily="49" charset="-128"/>
              </a:rPr>
              <a:t>-nëse hetimi gjyqsor është i plotë apo ka të meta të atilla, që vënë në dyshim saktësinë e zgjidhjes së cështjes dhe që kërkojnë marrjen e provave shtesë. </a:t>
            </a:r>
            <a:r>
              <a:rPr lang="sq-AL" sz="1800" i="1" dirty="0">
                <a:effectLst/>
                <a:latin typeface="Times New Roman" panose="02020603050405020304" pitchFamily="18" charset="0"/>
                <a:ea typeface="MS Mincho" panose="02020609040205080304" pitchFamily="49" charset="-128"/>
              </a:rPr>
              <a:t> </a:t>
            </a:r>
            <a:endParaRPr lang="en-US" sz="1800" dirty="0">
              <a:effectLst/>
              <a:latin typeface="Times New Roman" panose="02020603050405020304" pitchFamily="18" charset="0"/>
              <a:ea typeface="MS Mincho" panose="02020609040205080304" pitchFamily="49" charset="-128"/>
            </a:endParaRPr>
          </a:p>
          <a:p>
            <a:endParaRPr lang="en-US" sz="16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800" dirty="0" err="1"/>
              <a:t>Në</a:t>
            </a:r>
            <a:r>
              <a:rPr lang="en-US" sz="1800" dirty="0"/>
              <a:t> </a:t>
            </a:r>
            <a:r>
              <a:rPr lang="en-US" sz="1800" dirty="0" err="1"/>
              <a:t>procesin</a:t>
            </a:r>
            <a:r>
              <a:rPr lang="en-US" sz="1800" dirty="0"/>
              <a:t> civil </a:t>
            </a:r>
            <a:r>
              <a:rPr lang="en-US" sz="1800" dirty="0" err="1"/>
              <a:t>faktet</a:t>
            </a:r>
            <a:r>
              <a:rPr lang="en-US" sz="1800" dirty="0"/>
              <a:t> </a:t>
            </a:r>
            <a:r>
              <a:rPr lang="en-US" sz="1800" dirty="0" err="1"/>
              <a:t>përbëjnë</a:t>
            </a:r>
            <a:r>
              <a:rPr lang="en-US" sz="1800" dirty="0"/>
              <a:t> </a:t>
            </a:r>
            <a:r>
              <a:rPr lang="en-US" sz="1800" dirty="0" err="1"/>
              <a:t>bazën</a:t>
            </a:r>
            <a:r>
              <a:rPr lang="en-US" sz="1800" dirty="0"/>
              <a:t> e </a:t>
            </a:r>
            <a:r>
              <a:rPr lang="en-US" sz="1800" dirty="0" err="1"/>
              <a:t>të</a:t>
            </a:r>
            <a:r>
              <a:rPr lang="en-US" sz="1800" dirty="0"/>
              <a:t> </a:t>
            </a:r>
            <a:r>
              <a:rPr lang="en-US" sz="1800" dirty="0" err="1"/>
              <a:t>dhënave</a:t>
            </a:r>
            <a:r>
              <a:rPr lang="en-US" sz="1800" dirty="0"/>
              <a:t> </a:t>
            </a:r>
            <a:r>
              <a:rPr lang="en-US" sz="1800" dirty="0" err="1"/>
              <a:t>nga</a:t>
            </a:r>
            <a:r>
              <a:rPr lang="en-US" sz="1800" dirty="0"/>
              <a:t> </a:t>
            </a:r>
            <a:r>
              <a:rPr lang="en-US" sz="1800" dirty="0" err="1"/>
              <a:t>lind</a:t>
            </a:r>
            <a:r>
              <a:rPr lang="en-US" sz="1800" dirty="0"/>
              <a:t> </a:t>
            </a:r>
            <a:r>
              <a:rPr lang="en-US" sz="1800" dirty="0" err="1"/>
              <a:t>një</a:t>
            </a:r>
            <a:r>
              <a:rPr lang="en-US" sz="1800" dirty="0"/>
              <a:t> e </a:t>
            </a:r>
            <a:r>
              <a:rPr lang="en-US" sz="1800" dirty="0" err="1"/>
              <a:t>drejtë</a:t>
            </a:r>
            <a:r>
              <a:rPr lang="en-US" sz="1800" dirty="0"/>
              <a:t> </a:t>
            </a:r>
            <a:r>
              <a:rPr lang="en-US" sz="1800" dirty="0" err="1"/>
              <a:t>subjektive</a:t>
            </a:r>
            <a:r>
              <a:rPr lang="en-US" sz="1800" dirty="0"/>
              <a:t> </a:t>
            </a:r>
            <a:r>
              <a:rPr lang="en-US" sz="1800" dirty="0" err="1"/>
              <a:t>që</a:t>
            </a:r>
            <a:r>
              <a:rPr lang="en-US" sz="1800" dirty="0"/>
              <a:t> </a:t>
            </a:r>
            <a:r>
              <a:rPr lang="en-US" sz="1800" dirty="0" err="1"/>
              <a:t>gëzon</a:t>
            </a:r>
            <a:r>
              <a:rPr lang="en-US" sz="1800" dirty="0"/>
              <a:t> </a:t>
            </a:r>
            <a:r>
              <a:rPr lang="en-US" sz="1800" dirty="0" err="1"/>
              <a:t>mbrojtje</a:t>
            </a:r>
            <a:r>
              <a:rPr lang="en-US" sz="1800" dirty="0"/>
              <a:t> </a:t>
            </a:r>
            <a:r>
              <a:rPr lang="en-US" sz="1800" dirty="0" err="1"/>
              <a:t>në</a:t>
            </a:r>
            <a:r>
              <a:rPr lang="en-US" sz="1800" dirty="0"/>
              <a:t> </a:t>
            </a:r>
            <a:r>
              <a:rPr lang="en-US" sz="1800" dirty="0" err="1"/>
              <a:t>rrugë</a:t>
            </a:r>
            <a:r>
              <a:rPr lang="en-US" sz="1800" dirty="0"/>
              <a:t> </a:t>
            </a:r>
            <a:r>
              <a:rPr lang="en-US" sz="1800" dirty="0" err="1"/>
              <a:t>gjyqsore</a:t>
            </a:r>
            <a:r>
              <a:rPr lang="en-US" sz="1800" dirty="0"/>
              <a:t>. </a:t>
            </a:r>
            <a:r>
              <a:rPr lang="en-US" sz="1800" dirty="0" err="1"/>
              <a:t>Përcaktimi</a:t>
            </a:r>
            <a:r>
              <a:rPr lang="en-US" sz="1800" dirty="0"/>
              <a:t> </a:t>
            </a:r>
            <a:r>
              <a:rPr lang="en-US" sz="1800" dirty="0" err="1"/>
              <a:t>i</a:t>
            </a:r>
            <a:r>
              <a:rPr lang="en-US" sz="1800" dirty="0"/>
              <a:t> </a:t>
            </a:r>
            <a:r>
              <a:rPr lang="en-US" sz="1800" dirty="0" err="1"/>
              <a:t>drejtë</a:t>
            </a:r>
            <a:r>
              <a:rPr lang="en-US" sz="1800" dirty="0"/>
              <a:t> </a:t>
            </a:r>
            <a:r>
              <a:rPr lang="en-US" sz="1800" dirty="0" err="1"/>
              <a:t>i</a:t>
            </a:r>
            <a:r>
              <a:rPr lang="en-US" sz="1800" dirty="0"/>
              <a:t> </a:t>
            </a:r>
            <a:r>
              <a:rPr lang="en-US" sz="1800" dirty="0" err="1"/>
              <a:t>fakteve</a:t>
            </a:r>
            <a:r>
              <a:rPr lang="en-US" sz="1800" dirty="0"/>
              <a:t> ka </a:t>
            </a:r>
            <a:r>
              <a:rPr lang="en-US" sz="1800" dirty="0" err="1"/>
              <a:t>rëndësi</a:t>
            </a:r>
            <a:r>
              <a:rPr lang="en-US" sz="1800" dirty="0"/>
              <a:t> </a:t>
            </a:r>
            <a:r>
              <a:rPr lang="en-US" sz="1800" dirty="0" err="1"/>
              <a:t>esenciale</a:t>
            </a:r>
            <a:r>
              <a:rPr lang="en-US" sz="1800" dirty="0"/>
              <a:t> </a:t>
            </a:r>
            <a:r>
              <a:rPr lang="en-US" sz="1800" dirty="0" err="1"/>
              <a:t>për</a:t>
            </a:r>
            <a:r>
              <a:rPr lang="en-US" sz="1800" dirty="0"/>
              <a:t> </a:t>
            </a:r>
            <a:r>
              <a:rPr lang="en-US" sz="1800" dirty="0" err="1"/>
              <a:t>zgjidhjen</a:t>
            </a:r>
            <a:r>
              <a:rPr lang="en-US" sz="1800" dirty="0"/>
              <a:t> e </a:t>
            </a:r>
            <a:r>
              <a:rPr lang="en-US" sz="1800" dirty="0" err="1"/>
              <a:t>duhur</a:t>
            </a:r>
            <a:r>
              <a:rPr lang="en-US" sz="1800" dirty="0"/>
              <a:t> </a:t>
            </a:r>
            <a:r>
              <a:rPr lang="en-US" sz="1800" dirty="0" err="1"/>
              <a:t>të</a:t>
            </a:r>
            <a:r>
              <a:rPr lang="en-US" sz="1800" dirty="0"/>
              <a:t> </a:t>
            </a:r>
            <a:r>
              <a:rPr lang="en-US" sz="1800" dirty="0" err="1"/>
              <a:t>mosmarrëveshjes</a:t>
            </a:r>
            <a:r>
              <a:rPr lang="en-US" sz="1800" dirty="0"/>
              <a:t> </a:t>
            </a:r>
            <a:r>
              <a:rPr lang="en-US" sz="1800" dirty="0" err="1"/>
              <a:t>pasi</a:t>
            </a:r>
            <a:r>
              <a:rPr lang="en-US" sz="1800" dirty="0"/>
              <a:t> </a:t>
            </a:r>
            <a:r>
              <a:rPr lang="en-US" sz="1800" dirty="0" err="1"/>
              <a:t>vlerësimi</a:t>
            </a:r>
            <a:r>
              <a:rPr lang="en-US" sz="1800" dirty="0"/>
              <a:t> </a:t>
            </a:r>
            <a:r>
              <a:rPr lang="en-US" sz="1800" dirty="0" err="1"/>
              <a:t>i</a:t>
            </a:r>
            <a:r>
              <a:rPr lang="en-US" sz="1800" dirty="0"/>
              <a:t> </a:t>
            </a:r>
            <a:r>
              <a:rPr lang="en-US" sz="1800" dirty="0" err="1"/>
              <a:t>gabuar</a:t>
            </a:r>
            <a:r>
              <a:rPr lang="en-US" sz="1800" dirty="0"/>
              <a:t> </a:t>
            </a:r>
            <a:r>
              <a:rPr lang="en-US" sz="1800" dirty="0" err="1"/>
              <a:t>i</a:t>
            </a:r>
            <a:r>
              <a:rPr lang="en-US" sz="1800" dirty="0"/>
              <a:t> </a:t>
            </a:r>
            <a:r>
              <a:rPr lang="en-US" sz="1800" dirty="0" err="1"/>
              <a:t>tij</a:t>
            </a:r>
            <a:r>
              <a:rPr lang="en-US" sz="1800" dirty="0"/>
              <a:t> </a:t>
            </a:r>
            <a:r>
              <a:rPr lang="en-US" sz="1800" dirty="0" err="1"/>
              <a:t>mund</a:t>
            </a:r>
            <a:r>
              <a:rPr lang="en-US" sz="1800" dirty="0"/>
              <a:t> </a:t>
            </a:r>
            <a:r>
              <a:rPr lang="en-US" sz="1800" dirty="0" err="1"/>
              <a:t>të</a:t>
            </a:r>
            <a:r>
              <a:rPr lang="en-US" sz="1800" dirty="0"/>
              <a:t> </a:t>
            </a:r>
            <a:r>
              <a:rPr lang="en-US" sz="1800" dirty="0" err="1"/>
              <a:t>cojë</a:t>
            </a:r>
            <a:r>
              <a:rPr lang="en-US" sz="1800" dirty="0"/>
              <a:t> </a:t>
            </a:r>
            <a:r>
              <a:rPr lang="en-US" sz="1800" dirty="0" err="1"/>
              <a:t>në</a:t>
            </a:r>
            <a:r>
              <a:rPr lang="en-US" sz="1800" dirty="0"/>
              <a:t> </a:t>
            </a:r>
            <a:r>
              <a:rPr lang="en-US" sz="1800" dirty="0" err="1"/>
              <a:t>deformim</a:t>
            </a:r>
            <a:r>
              <a:rPr lang="en-US" sz="1800" dirty="0"/>
              <a:t> </a:t>
            </a:r>
            <a:r>
              <a:rPr lang="en-US" sz="1800" dirty="0" err="1"/>
              <a:t>të</a:t>
            </a:r>
            <a:r>
              <a:rPr lang="en-US" sz="1800" dirty="0"/>
              <a:t> </a:t>
            </a:r>
            <a:r>
              <a:rPr lang="en-US" sz="1800" dirty="0" err="1"/>
              <a:t>faktit</a:t>
            </a:r>
            <a:r>
              <a:rPr lang="en-US" sz="1800" dirty="0"/>
              <a:t> </a:t>
            </a:r>
            <a:r>
              <a:rPr lang="en-US" sz="1800" dirty="0" err="1"/>
              <a:t>dhe</a:t>
            </a:r>
            <a:r>
              <a:rPr lang="en-US" sz="1800" dirty="0"/>
              <a:t> </a:t>
            </a:r>
            <a:r>
              <a:rPr lang="en-US" sz="1800" dirty="0" err="1"/>
              <a:t>për</a:t>
            </a:r>
            <a:r>
              <a:rPr lang="en-US" sz="1800" dirty="0"/>
              <a:t> </a:t>
            </a:r>
            <a:r>
              <a:rPr lang="en-US" sz="1800" dirty="0" err="1"/>
              <a:t>rrjedhojë</a:t>
            </a:r>
            <a:r>
              <a:rPr lang="en-US" sz="1800" dirty="0"/>
              <a:t> </a:t>
            </a:r>
            <a:r>
              <a:rPr lang="en-US" sz="1800" dirty="0" err="1"/>
              <a:t>në</a:t>
            </a:r>
            <a:r>
              <a:rPr lang="en-US" sz="1800" dirty="0"/>
              <a:t> </a:t>
            </a:r>
            <a:r>
              <a:rPr lang="en-US" sz="1800" dirty="0" err="1"/>
              <a:t>zgjidhje</a:t>
            </a:r>
            <a:r>
              <a:rPr lang="en-US" sz="1800" dirty="0"/>
              <a:t> jo </a:t>
            </a:r>
            <a:r>
              <a:rPr lang="en-US" sz="1800" dirty="0" err="1"/>
              <a:t>të</a:t>
            </a:r>
            <a:r>
              <a:rPr lang="en-US" sz="1800" dirty="0"/>
              <a:t> </a:t>
            </a:r>
            <a:r>
              <a:rPr lang="en-US" sz="1800" dirty="0" err="1"/>
              <a:t>drejtë</a:t>
            </a:r>
            <a:r>
              <a:rPr lang="en-US" sz="1800" dirty="0"/>
              <a:t> </a:t>
            </a:r>
            <a:r>
              <a:rPr lang="en-US" sz="1800" dirty="0" err="1"/>
              <a:t>të</a:t>
            </a:r>
            <a:r>
              <a:rPr lang="en-US" sz="1800" dirty="0"/>
              <a:t> </a:t>
            </a:r>
            <a:r>
              <a:rPr lang="en-US" sz="1800" dirty="0" err="1"/>
              <a:t>cështjes</a:t>
            </a:r>
            <a:r>
              <a:rPr lang="en-US" sz="1800" dirty="0"/>
              <a:t>.</a:t>
            </a:r>
          </a:p>
        </p:txBody>
      </p:sp>
      <p:sp>
        <p:nvSpPr>
          <p:cNvPr id="3" name="Content Placeholder 2"/>
          <p:cNvSpPr>
            <a:spLocks noGrp="1"/>
          </p:cNvSpPr>
          <p:nvPr>
            <p:ph idx="1"/>
          </p:nvPr>
        </p:nvSpPr>
        <p:spPr/>
        <p:txBody>
          <a:bodyPr>
            <a:normAutofit fontScale="77500" lnSpcReduction="20000"/>
          </a:bodyPr>
          <a:lstStyle/>
          <a:p>
            <a:pPr marL="0" marR="0" algn="just">
              <a:spcBef>
                <a:spcPts val="0"/>
              </a:spcBef>
              <a:spcAft>
                <a:spcPts val="0"/>
              </a:spcAft>
            </a:pPr>
            <a:r>
              <a:rPr lang="en-GB" sz="2000" dirty="0">
                <a:latin typeface="Arial Narrow" pitchFamily="34" charset="0"/>
              </a:rPr>
              <a:t> </a:t>
            </a:r>
            <a:r>
              <a:rPr lang="sq-AL" sz="1800" dirty="0">
                <a:effectLst/>
                <a:latin typeface="Times New Roman" panose="02020603050405020304" pitchFamily="18" charset="0"/>
                <a:ea typeface="MS Mincho" panose="02020609040205080304" pitchFamily="49" charset="-128"/>
              </a:rPr>
              <a:t>Neni 10</a:t>
            </a:r>
            <a:r>
              <a:rPr lang="en-US" sz="1800" dirty="0">
                <a:latin typeface="Times New Roman" panose="02020603050405020304" pitchFamily="18" charset="0"/>
                <a:ea typeface="MS Mincho" panose="02020609040205080304" pitchFamily="49" charset="-128"/>
              </a:rPr>
              <a:t> KPC -</a:t>
            </a:r>
            <a:r>
              <a:rPr lang="sq-AL" sz="1800" dirty="0">
                <a:effectLst/>
                <a:latin typeface="Times New Roman" panose="02020603050405020304" pitchFamily="18" charset="0"/>
                <a:ea typeface="MS Mincho" panose="02020609040205080304" pitchFamily="49" charset="-128"/>
              </a:rPr>
              <a:t>Gjykata mbështet vendimin e saj vetëm mbi faktet, që janë paraqitur gjatë procesit gjyqësor.</a:t>
            </a:r>
            <a:endParaRPr lang="en-US" sz="1800" dirty="0">
              <a:effectLst/>
              <a:latin typeface="Times New Roman" panose="02020603050405020304" pitchFamily="18" charset="0"/>
              <a:ea typeface="MS Mincho" panose="02020609040205080304" pitchFamily="49" charset="-128"/>
            </a:endParaRPr>
          </a:p>
          <a:p>
            <a:pPr marL="0" marR="0" algn="just">
              <a:spcBef>
                <a:spcPts val="0"/>
              </a:spcBef>
              <a:spcAft>
                <a:spcPts val="0"/>
              </a:spcAft>
            </a:pPr>
            <a:r>
              <a:rPr lang="sq-AL" sz="1800" dirty="0">
                <a:effectLst/>
                <a:latin typeface="Times New Roman" panose="02020603050405020304" pitchFamily="18" charset="0"/>
                <a:ea typeface="MS Mincho" panose="02020609040205080304" pitchFamily="49" charset="-128"/>
              </a:rPr>
              <a:t> Neni 12 </a:t>
            </a:r>
            <a:r>
              <a:rPr lang="en-US" sz="1800" dirty="0">
                <a:effectLst/>
                <a:latin typeface="Times New Roman" panose="02020603050405020304" pitchFamily="18" charset="0"/>
                <a:ea typeface="MS Mincho" panose="02020609040205080304" pitchFamily="49" charset="-128"/>
              </a:rPr>
              <a:t>KPC - </a:t>
            </a:r>
            <a:r>
              <a:rPr lang="sq-AL" sz="1800" dirty="0">
                <a:effectLst/>
                <a:latin typeface="Times New Roman" panose="02020603050405020304" pitchFamily="18" charset="0"/>
                <a:ea typeface="MS Mincho" panose="02020609040205080304" pitchFamily="49" charset="-128"/>
              </a:rPr>
              <a:t>Pala që pretendon një të drejtë, ka detyrim që, në përputhje me ligjin, të provojë faktet mbi të cilët bazon pretendimin e saj.</a:t>
            </a:r>
            <a:endParaRPr lang="en-US" sz="1800" dirty="0">
              <a:effectLst/>
              <a:latin typeface="Times New Roman" panose="02020603050405020304" pitchFamily="18" charset="0"/>
              <a:ea typeface="MS Mincho" panose="02020609040205080304" pitchFamily="49" charset="-128"/>
            </a:endParaRPr>
          </a:p>
          <a:p>
            <a:pPr marL="0" marR="0" algn="just">
              <a:spcBef>
                <a:spcPts val="0"/>
              </a:spcBef>
              <a:spcAft>
                <a:spcPts val="0"/>
              </a:spcAft>
            </a:pPr>
            <a:r>
              <a:rPr lang="sq-AL" sz="1800" dirty="0">
                <a:effectLst/>
                <a:latin typeface="Times New Roman" panose="02020603050405020304" pitchFamily="18" charset="0"/>
                <a:ea typeface="MS Mincho" panose="02020609040205080304" pitchFamily="49" charset="-128"/>
              </a:rPr>
              <a:t> Neni 11 </a:t>
            </a:r>
            <a:r>
              <a:rPr lang="en-US" sz="1800" dirty="0">
                <a:latin typeface="Times New Roman" panose="02020603050405020304" pitchFamily="18" charset="0"/>
                <a:ea typeface="MS Mincho" panose="02020609040205080304" pitchFamily="49" charset="-128"/>
              </a:rPr>
              <a:t>-</a:t>
            </a:r>
            <a:r>
              <a:rPr lang="sq-AL" sz="1800" dirty="0">
                <a:effectLst/>
                <a:latin typeface="Times New Roman" panose="02020603050405020304" pitchFamily="18" charset="0"/>
                <a:ea typeface="MS Mincho" panose="02020609040205080304" pitchFamily="49" charset="-128"/>
              </a:rPr>
              <a:t>Provat janë të dhëna që merren prej burimeve dhe sipas rregullave të parashikuara në këtë Kod dhe ligje të tjera, të cilat vërtetojnë ose rrëzojnë pretendimet ose prapësimet e pjesëmarrësve në proces.</a:t>
            </a:r>
            <a:endParaRPr lang="en-US" sz="1800" dirty="0">
              <a:effectLst/>
              <a:latin typeface="Times New Roman" panose="02020603050405020304" pitchFamily="18" charset="0"/>
              <a:ea typeface="MS Mincho" panose="02020609040205080304" pitchFamily="49" charset="-128"/>
            </a:endParaRPr>
          </a:p>
          <a:p>
            <a:pPr marL="0" marR="0" indent="0" algn="just">
              <a:spcBef>
                <a:spcPts val="0"/>
              </a:spcBef>
              <a:spcAft>
                <a:spcPts val="0"/>
              </a:spcAft>
              <a:buNone/>
            </a:pP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Në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unitet</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të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këtyre</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dispozitave</a:t>
            </a:r>
            <a:r>
              <a:rPr lang="en-US" sz="1800" dirty="0">
                <a:effectLst/>
                <a:latin typeface="Times New Roman" panose="02020603050405020304" pitchFamily="18" charset="0"/>
                <a:ea typeface="MS Mincho" panose="02020609040205080304" pitchFamily="49" charset="-128"/>
              </a:rPr>
              <a:t> del se </a:t>
            </a:r>
            <a:r>
              <a:rPr lang="en-US" sz="1800" dirty="0" err="1">
                <a:effectLst/>
                <a:latin typeface="Times New Roman" panose="02020603050405020304" pitchFamily="18" charset="0"/>
                <a:ea typeface="MS Mincho" panose="02020609040205080304" pitchFamily="49" charset="-128"/>
              </a:rPr>
              <a:t>fakte</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janë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vetëm</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ato</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të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dhëna</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të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marra</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sipas</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burimeve</a:t>
            </a:r>
            <a:r>
              <a:rPr lang="en-US" sz="1800" dirty="0">
                <a:effectLst/>
                <a:latin typeface="Times New Roman" panose="02020603050405020304" pitchFamily="18" charset="0"/>
                <a:ea typeface="MS Mincho" panose="02020609040205080304" pitchFamily="49" charset="-128"/>
              </a:rPr>
              <a:t> e </a:t>
            </a:r>
            <a:r>
              <a:rPr lang="en-US" sz="1800" dirty="0" err="1">
                <a:effectLst/>
                <a:latin typeface="Times New Roman" panose="02020603050405020304" pitchFamily="18" charset="0"/>
                <a:ea typeface="MS Mincho" panose="02020609040205080304" pitchFamily="49" charset="-128"/>
              </a:rPr>
              <a:t>rregullave</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të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parashikuara</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në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ligj</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prej</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të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cilave</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vërtetohet</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ose</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rrëzohet</a:t>
            </a:r>
            <a:r>
              <a:rPr lang="en-US" sz="1800" dirty="0">
                <a:effectLst/>
                <a:latin typeface="Times New Roman" panose="02020603050405020304" pitchFamily="18" charset="0"/>
                <a:ea typeface="MS Mincho" panose="02020609040205080304" pitchFamily="49" charset="-128"/>
              </a:rPr>
              <a:t> e </a:t>
            </a:r>
            <a:r>
              <a:rPr lang="en-US" sz="1800" dirty="0" err="1">
                <a:effectLst/>
                <a:latin typeface="Times New Roman" panose="02020603050405020304" pitchFamily="18" charset="0"/>
                <a:ea typeface="MS Mincho" panose="02020609040205080304" pitchFamily="49" charset="-128"/>
              </a:rPr>
              <a:t>drejta</a:t>
            </a:r>
            <a:r>
              <a:rPr lang="en-US" sz="1800" dirty="0">
                <a:effectLst/>
                <a:latin typeface="Times New Roman" panose="02020603050405020304" pitchFamily="18" charset="0"/>
                <a:ea typeface="MS Mincho" panose="02020609040205080304" pitchFamily="49" charset="-128"/>
              </a:rPr>
              <a:t> e </a:t>
            </a:r>
            <a:r>
              <a:rPr lang="en-US" sz="1800" dirty="0" err="1">
                <a:effectLst/>
                <a:latin typeface="Times New Roman" panose="02020603050405020304" pitchFamily="18" charset="0"/>
                <a:ea typeface="MS Mincho" panose="02020609040205080304" pitchFamily="49" charset="-128"/>
              </a:rPr>
              <a:t>pretenduar</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nga</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pala</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paditëse</a:t>
            </a:r>
            <a:r>
              <a:rPr lang="en-US" sz="1800" dirty="0">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objekt</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gjykimi</a:t>
            </a:r>
            <a:r>
              <a:rPr lang="en-US" sz="1800" dirty="0">
                <a:effectLst/>
                <a:latin typeface="Times New Roman" panose="02020603050405020304" pitchFamily="18" charset="0"/>
                <a:ea typeface="MS Mincho" panose="02020609040205080304" pitchFamily="49" charset="-128"/>
              </a:rPr>
              <a:t>. </a:t>
            </a:r>
          </a:p>
          <a:p>
            <a:pPr marL="0" marR="0" indent="0" algn="just">
              <a:spcBef>
                <a:spcPts val="0"/>
              </a:spcBef>
              <a:spcAft>
                <a:spcPts val="0"/>
              </a:spcAft>
              <a:buNone/>
            </a:pPr>
            <a:endParaRPr lang="en-US" sz="1800" dirty="0">
              <a:latin typeface="Times New Roman" panose="02020603050405020304" pitchFamily="18" charset="0"/>
              <a:ea typeface="MS Mincho" panose="02020609040205080304" pitchFamily="49" charset="-128"/>
            </a:endParaRPr>
          </a:p>
          <a:p>
            <a:pPr marL="0" marR="0" indent="0" algn="just">
              <a:spcBef>
                <a:spcPts val="0"/>
              </a:spcBef>
              <a:spcAft>
                <a:spcPts val="0"/>
              </a:spcAft>
              <a:buNone/>
            </a:pPr>
            <a:r>
              <a:rPr lang="en-US" sz="1800" dirty="0">
                <a:effectLst/>
                <a:latin typeface="Times New Roman" panose="02020603050405020304" pitchFamily="18" charset="0"/>
                <a:ea typeface="MS Mincho" panose="02020609040205080304" pitchFamily="49" charset="-128"/>
              </a:rPr>
              <a:t>    </a:t>
            </a:r>
            <a:r>
              <a:rPr lang="sq-AL" sz="1800" dirty="0">
                <a:effectLst/>
                <a:latin typeface="Times New Roman" panose="02020603050405020304" pitchFamily="18" charset="0"/>
                <a:ea typeface="MS Mincho" panose="02020609040205080304" pitchFamily="49" charset="-128"/>
              </a:rPr>
              <a:t>Neni 7 -Fakt quhet çdo sjellje e njeriut, ngjarje shoqërore ose fenomen i natyrës, </a:t>
            </a:r>
            <a:r>
              <a:rPr lang="sq-AL" sz="1800" u="sng" dirty="0">
                <a:effectLst/>
                <a:latin typeface="Times New Roman" panose="02020603050405020304" pitchFamily="18" charset="0"/>
                <a:ea typeface="MS Mincho" panose="02020609040205080304" pitchFamily="49" charset="-128"/>
              </a:rPr>
              <a:t>të cilit ligji i ngarkon një pasojë juridike</a:t>
            </a:r>
            <a:endParaRPr lang="en-US" sz="1800" u="sng" dirty="0">
              <a:effectLst/>
              <a:latin typeface="Times New Roman" panose="02020603050405020304" pitchFamily="18" charset="0"/>
              <a:ea typeface="MS Mincho" panose="02020609040205080304" pitchFamily="49" charset="-128"/>
            </a:endParaRPr>
          </a:p>
          <a:p>
            <a:pPr>
              <a:lnSpc>
                <a:spcPct val="120000"/>
              </a:lnSpc>
            </a:pPr>
            <a:r>
              <a:rPr lang="en-GB" sz="1800" dirty="0">
                <a:latin typeface="Times New Roman" panose="02020603050405020304" pitchFamily="18" charset="0"/>
                <a:cs typeface="Times New Roman" panose="02020603050405020304" pitchFamily="18" charset="0"/>
              </a:rPr>
              <a:t>Nga </a:t>
            </a:r>
            <a:r>
              <a:rPr lang="en-GB" sz="1800" dirty="0" err="1">
                <a:latin typeface="Times New Roman" panose="02020603050405020304" pitchFamily="18" charset="0"/>
                <a:cs typeface="Times New Roman" panose="02020603050405020304" pitchFamily="18" charset="0"/>
              </a:rPr>
              <a:t>kjo</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dispozitë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kuptohet</a:t>
            </a:r>
            <a:r>
              <a:rPr lang="en-GB" sz="1800" dirty="0">
                <a:latin typeface="Times New Roman" panose="02020603050405020304" pitchFamily="18" charset="0"/>
                <a:cs typeface="Times New Roman" panose="02020603050405020304" pitchFamily="18" charset="0"/>
              </a:rPr>
              <a:t> se </a:t>
            </a:r>
            <a:r>
              <a:rPr lang="en-GB" sz="1800" dirty="0" err="1">
                <a:latin typeface="Times New Roman" panose="02020603050405020304" pitchFamily="18" charset="0"/>
                <a:cs typeface="Times New Roman" panose="02020603050405020304" pitchFamily="18" charset="0"/>
              </a:rPr>
              <a:t>lindja</a:t>
            </a:r>
            <a:r>
              <a:rPr lang="en-GB" sz="1800" dirty="0">
                <a:latin typeface="Times New Roman" panose="02020603050405020304" pitchFamily="18" charset="0"/>
                <a:cs typeface="Times New Roman" panose="02020603050405020304" pitchFamily="18" charset="0"/>
              </a:rPr>
              <a:t> e </a:t>
            </a:r>
            <a:r>
              <a:rPr lang="en-GB" sz="1800" dirty="0" err="1">
                <a:latin typeface="Times New Roman" panose="02020603050405020304" pitchFamily="18" charset="0"/>
                <a:cs typeface="Times New Roman" panose="02020603050405020304" pitchFamily="18" charset="0"/>
              </a:rPr>
              <a:t>një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pasoje</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juridike</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kërkon</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ekzistencën</a:t>
            </a:r>
            <a:r>
              <a:rPr lang="en-GB" sz="1800" dirty="0">
                <a:latin typeface="Times New Roman" panose="02020603050405020304" pitchFamily="18" charset="0"/>
                <a:cs typeface="Times New Roman" panose="02020603050405020304" pitchFamily="18" charset="0"/>
              </a:rPr>
              <a:t> e </a:t>
            </a:r>
            <a:r>
              <a:rPr lang="en-GB" sz="1800" dirty="0" err="1">
                <a:latin typeface="Times New Roman" panose="02020603050405020304" pitchFamily="18" charset="0"/>
                <a:cs typeface="Times New Roman" panose="02020603050405020304" pitchFamily="18" charset="0"/>
              </a:rPr>
              <a:t>faktit</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dhe</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në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mungesë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të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këtij</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të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fundit</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padisë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i</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mungon</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shkaku</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ligjor</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Interpretimi</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i</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ligjit</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si</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domen</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i</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gjykatës</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së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lartë</a:t>
            </a:r>
            <a:r>
              <a:rPr lang="en-GB" sz="1800" dirty="0">
                <a:latin typeface="Times New Roman" panose="02020603050405020304" pitchFamily="18" charset="0"/>
                <a:cs typeface="Times New Roman" panose="02020603050405020304" pitchFamily="18" charset="0"/>
              </a:rPr>
              <a:t> ka </a:t>
            </a:r>
            <a:r>
              <a:rPr lang="en-GB" sz="1800" dirty="0" err="1">
                <a:latin typeface="Times New Roman" panose="02020603050405020304" pitchFamily="18" charset="0"/>
                <a:cs typeface="Times New Roman" panose="02020603050405020304" pitchFamily="18" charset="0"/>
              </a:rPr>
              <a:t>të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bëjë</a:t>
            </a:r>
            <a:r>
              <a:rPr lang="en-GB" sz="1800" dirty="0">
                <a:latin typeface="Times New Roman" panose="02020603050405020304" pitchFamily="18" charset="0"/>
                <a:cs typeface="Times New Roman" panose="02020603050405020304" pitchFamily="18" charset="0"/>
              </a:rPr>
              <a:t> me </a:t>
            </a:r>
            <a:r>
              <a:rPr lang="en-GB" sz="1800" dirty="0" err="1">
                <a:latin typeface="Times New Roman" panose="02020603050405020304" pitchFamily="18" charset="0"/>
                <a:cs typeface="Times New Roman" panose="02020603050405020304" pitchFamily="18" charset="0"/>
              </a:rPr>
              <a:t>zgjidhjen</a:t>
            </a:r>
            <a:r>
              <a:rPr lang="en-GB" sz="1800" dirty="0">
                <a:latin typeface="Times New Roman" panose="02020603050405020304" pitchFamily="18" charset="0"/>
                <a:cs typeface="Times New Roman" panose="02020603050405020304" pitchFamily="18" charset="0"/>
              </a:rPr>
              <a:t> e </a:t>
            </a:r>
            <a:r>
              <a:rPr lang="en-GB" sz="1800" dirty="0" err="1">
                <a:latin typeface="Times New Roman" panose="02020603050405020304" pitchFamily="18" charset="0"/>
                <a:cs typeface="Times New Roman" panose="02020603050405020304" pitchFamily="18" charset="0"/>
              </a:rPr>
              <a:t>mosmarrëveshjes</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për</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një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pasojë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juridike</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të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provuar</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dhe</a:t>
            </a:r>
            <a:r>
              <a:rPr lang="en-GB" sz="1800" dirty="0">
                <a:latin typeface="Times New Roman" panose="02020603050405020304" pitchFamily="18" charset="0"/>
                <a:cs typeface="Times New Roman" panose="02020603050405020304" pitchFamily="18" charset="0"/>
              </a:rPr>
              <a:t> jo </a:t>
            </a:r>
            <a:r>
              <a:rPr lang="en-GB" sz="1800" dirty="0" err="1">
                <a:latin typeface="Times New Roman" panose="02020603050405020304" pitchFamily="18" charset="0"/>
                <a:cs typeface="Times New Roman" panose="02020603050405020304" pitchFamily="18" charset="0"/>
              </a:rPr>
              <a:t>hipotetike</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Parregullsitë</a:t>
            </a:r>
            <a:r>
              <a:rPr lang="en-GB" sz="1800" dirty="0">
                <a:latin typeface="Times New Roman" panose="02020603050405020304" pitchFamily="18" charset="0"/>
                <a:cs typeface="Times New Roman" panose="02020603050405020304" pitchFamily="18" charset="0"/>
              </a:rPr>
              <a:t> e </a:t>
            </a:r>
            <a:r>
              <a:rPr lang="en-GB" sz="1800" dirty="0" err="1">
                <a:latin typeface="Times New Roman" panose="02020603050405020304" pitchFamily="18" charset="0"/>
                <a:cs typeface="Times New Roman" panose="02020603050405020304" pitchFamily="18" charset="0"/>
              </a:rPr>
              <a:t>vërtetimit</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të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faktit</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vënë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në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dyshim</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dhe</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vetë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pasojën</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juridike</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Pra</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fakti</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përbën</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kushtin</a:t>
            </a:r>
            <a:r>
              <a:rPr lang="en-GB" sz="1800" dirty="0">
                <a:latin typeface="Times New Roman" panose="02020603050405020304" pitchFamily="18" charset="0"/>
                <a:cs typeface="Times New Roman" panose="02020603050405020304" pitchFamily="18" charset="0"/>
              </a:rPr>
              <a:t> sine qua non pa </a:t>
            </a:r>
            <a:r>
              <a:rPr lang="en-GB" sz="1800" dirty="0" err="1">
                <a:latin typeface="Times New Roman" panose="02020603050405020304" pitchFamily="18" charset="0"/>
                <a:cs typeface="Times New Roman" panose="02020603050405020304" pitchFamily="18" charset="0"/>
              </a:rPr>
              <a:t>të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cilin</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nuk</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mund</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të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qëndrojë</a:t>
            </a:r>
            <a:r>
              <a:rPr lang="en-GB" sz="1800" dirty="0">
                <a:latin typeface="Times New Roman" panose="02020603050405020304" pitchFamily="18" charset="0"/>
                <a:cs typeface="Times New Roman" panose="02020603050405020304" pitchFamily="18" charset="0"/>
              </a:rPr>
              <a:t> e </a:t>
            </a:r>
            <a:r>
              <a:rPr lang="en-GB" sz="1800" dirty="0" err="1">
                <a:latin typeface="Times New Roman" panose="02020603050405020304" pitchFamily="18" charset="0"/>
                <a:cs typeface="Times New Roman" panose="02020603050405020304" pitchFamily="18" charset="0"/>
              </a:rPr>
              <a:t>të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sjellë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efekte</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asnjë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interpretim</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ligjor</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i</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aspektit</a:t>
            </a:r>
            <a:r>
              <a:rPr lang="en-GB" sz="1800" dirty="0">
                <a:latin typeface="Times New Roman" panose="02020603050405020304" pitchFamily="18" charset="0"/>
                <a:cs typeface="Times New Roman" panose="02020603050405020304" pitchFamily="18" charset="0"/>
              </a:rPr>
              <a:t> material </a:t>
            </a:r>
            <a:r>
              <a:rPr lang="en-GB" sz="1800" dirty="0" err="1">
                <a:latin typeface="Times New Roman" panose="02020603050405020304" pitchFamily="18" charset="0"/>
                <a:cs typeface="Times New Roman" panose="02020603050405020304" pitchFamily="18" charset="0"/>
              </a:rPr>
              <a:t>për</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zgjidhjen</a:t>
            </a:r>
            <a:r>
              <a:rPr lang="en-GB" sz="1800" dirty="0">
                <a:latin typeface="Times New Roman" panose="02020603050405020304" pitchFamily="18" charset="0"/>
                <a:cs typeface="Times New Roman" panose="02020603050405020304" pitchFamily="18" charset="0"/>
              </a:rPr>
              <a:t> e </a:t>
            </a:r>
            <a:r>
              <a:rPr lang="en-GB" sz="1800" dirty="0" err="1">
                <a:latin typeface="Times New Roman" panose="02020603050405020304" pitchFamily="18" charset="0"/>
                <a:cs typeface="Times New Roman" panose="02020603050405020304" pitchFamily="18" charset="0"/>
              </a:rPr>
              <a:t>cështjes</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sado</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i</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saktë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qoftë</a:t>
            </a:r>
            <a:r>
              <a:rPr lang="en-GB" sz="1800" dirty="0">
                <a:latin typeface="Times New Roman" panose="02020603050405020304" pitchFamily="18" charset="0"/>
                <a:cs typeface="Times New Roman" panose="02020603050405020304" pitchFamily="18" charset="0"/>
              </a:rPr>
              <a:t>.</a:t>
            </a:r>
          </a:p>
          <a:p>
            <a:pPr>
              <a:lnSpc>
                <a:spcPct val="120000"/>
              </a:lnSpc>
            </a:pP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Interpretimi</a:t>
            </a:r>
            <a:r>
              <a:rPr lang="en-GB" sz="1800" dirty="0">
                <a:latin typeface="Times New Roman" panose="02020603050405020304" pitchFamily="18" charset="0"/>
                <a:cs typeface="Times New Roman" panose="02020603050405020304" pitchFamily="18" charset="0"/>
              </a:rPr>
              <a:t> I </a:t>
            </a:r>
            <a:r>
              <a:rPr lang="en-GB" sz="1800" dirty="0" err="1">
                <a:latin typeface="Times New Roman" panose="02020603050405020304" pitchFamily="18" charset="0"/>
                <a:cs typeface="Times New Roman" panose="02020603050405020304" pitchFamily="18" charset="0"/>
              </a:rPr>
              <a:t>ligjit</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nga</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gjykata</a:t>
            </a:r>
            <a:r>
              <a:rPr lang="en-GB" sz="1800" dirty="0">
                <a:latin typeface="Times New Roman" panose="02020603050405020304" pitchFamily="18" charset="0"/>
                <a:cs typeface="Times New Roman" panose="02020603050405020304" pitchFamily="18" charset="0"/>
              </a:rPr>
              <a:t> e </a:t>
            </a:r>
            <a:r>
              <a:rPr lang="en-GB" sz="1800" dirty="0" err="1">
                <a:latin typeface="Times New Roman" panose="02020603050405020304" pitchFamily="18" charset="0"/>
                <a:cs typeface="Times New Roman" panose="02020603050405020304" pitchFamily="18" charset="0"/>
              </a:rPr>
              <a:t>lartë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nuk</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mund</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të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bëhet</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në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boshllëk</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dhe</a:t>
            </a:r>
            <a:r>
              <a:rPr lang="en-GB" sz="1800" dirty="0">
                <a:latin typeface="Times New Roman" panose="02020603050405020304" pitchFamily="18" charset="0"/>
                <a:cs typeface="Times New Roman" panose="02020603050405020304" pitchFamily="18" charset="0"/>
              </a:rPr>
              <a:t> as </a:t>
            </a:r>
            <a:r>
              <a:rPr lang="en-GB" sz="1800" dirty="0" err="1">
                <a:latin typeface="Times New Roman" panose="02020603050405020304" pitchFamily="18" charset="0"/>
                <a:cs typeface="Times New Roman" panose="02020603050405020304" pitchFamily="18" charset="0"/>
              </a:rPr>
              <a:t>në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një</a:t>
            </a:r>
            <a:r>
              <a:rPr lang="en-GB" sz="1800" dirty="0">
                <a:latin typeface="Times New Roman" panose="02020603050405020304" pitchFamily="18" charset="0"/>
                <a:cs typeface="Times New Roman" panose="02020603050405020304" pitchFamily="18" charset="0"/>
              </a:rPr>
              <a:t> quasi </a:t>
            </a:r>
            <a:r>
              <a:rPr lang="en-GB" sz="1800" dirty="0" err="1">
                <a:latin typeface="Times New Roman" panose="02020603050405020304" pitchFamily="18" charset="0"/>
                <a:cs typeface="Times New Roman" panose="02020603050405020304" pitchFamily="18" charset="0"/>
              </a:rPr>
              <a:t>fakt</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ose</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fakt</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të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tjetërsuar</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Prandaj</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juridiksioni</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i</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saj</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ligjor</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pikësëpari</a:t>
            </a:r>
            <a:r>
              <a:rPr lang="en-GB" sz="1800" dirty="0">
                <a:latin typeface="Times New Roman" panose="02020603050405020304" pitchFamily="18" charset="0"/>
                <a:cs typeface="Times New Roman" panose="02020603050405020304" pitchFamily="18" charset="0"/>
              </a:rPr>
              <a:t> I </a:t>
            </a:r>
            <a:r>
              <a:rPr lang="en-GB" sz="1800" dirty="0" err="1">
                <a:latin typeface="Times New Roman" panose="02020603050405020304" pitchFamily="18" charset="0"/>
                <a:cs typeface="Times New Roman" panose="02020603050405020304" pitchFamily="18" charset="0"/>
              </a:rPr>
              <a:t>referohet</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kontrollit</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të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zbatueshmërisë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së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rregullave</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proceduriale</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të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marrjes</a:t>
            </a:r>
            <a:r>
              <a:rPr lang="en-GB" sz="1800" dirty="0">
                <a:latin typeface="Times New Roman" panose="02020603050405020304" pitchFamily="18" charset="0"/>
                <a:cs typeface="Times New Roman" panose="02020603050405020304" pitchFamily="18" charset="0"/>
              </a:rPr>
              <a:t> e </a:t>
            </a:r>
            <a:r>
              <a:rPr lang="en-GB" sz="1800" dirty="0" err="1">
                <a:latin typeface="Times New Roman" panose="02020603050405020304" pitchFamily="18" charset="0"/>
                <a:cs typeface="Times New Roman" panose="02020603050405020304" pitchFamily="18" charset="0"/>
              </a:rPr>
              <a:t>vlerësimit</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të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provave</a:t>
            </a:r>
            <a:r>
              <a:rPr lang="en-GB" sz="1800" dirty="0">
                <a:latin typeface="Times New Roman" panose="02020603050405020304" pitchFamily="18" charset="0"/>
                <a:cs typeface="Times New Roman" panose="02020603050405020304" pitchFamily="18" charset="0"/>
              </a:rPr>
              <a:t> me </a:t>
            </a:r>
            <a:r>
              <a:rPr lang="en-GB" sz="1800" dirty="0" err="1">
                <a:latin typeface="Times New Roman" panose="02020603050405020304" pitchFamily="18" charset="0"/>
                <a:cs typeface="Times New Roman" panose="02020603050405020304" pitchFamily="18" charset="0"/>
              </a:rPr>
              <a:t>qëllim</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që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fakti</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si</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shkak</a:t>
            </a:r>
            <a:r>
              <a:rPr lang="en-GB" sz="1800" dirty="0">
                <a:latin typeface="Times New Roman" panose="02020603050405020304" pitchFamily="18" charset="0"/>
                <a:cs typeface="Times New Roman" panose="02020603050405020304" pitchFamily="18" charset="0"/>
              </a:rPr>
              <a:t> I </a:t>
            </a:r>
            <a:r>
              <a:rPr lang="en-GB" sz="1800" dirty="0" err="1">
                <a:latin typeface="Times New Roman" panose="02020603050405020304" pitchFamily="18" charset="0"/>
                <a:cs typeface="Times New Roman" panose="02020603050405020304" pitchFamily="18" charset="0"/>
              </a:rPr>
              <a:t>lindjes</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së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pasojës</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juridike</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të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pretenduar</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në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gjykim</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të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jetë</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i</a:t>
            </a:r>
            <a:r>
              <a:rPr lang="en-GB"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padiskutueshëm</a:t>
            </a:r>
            <a:endParaRPr lang="en-GB"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800" dirty="0">
                <a:latin typeface="Times New Roman" panose="02020603050405020304" pitchFamily="18" charset="0"/>
                <a:ea typeface="MS Mincho" panose="02020609040205080304" pitchFamily="49" charset="-128"/>
              </a:rPr>
              <a:t>L</a:t>
            </a:r>
            <a:r>
              <a:rPr lang="sq-AL" sz="1800" dirty="0">
                <a:effectLst/>
                <a:latin typeface="Times New Roman" panose="02020603050405020304" pitchFamily="18" charset="0"/>
                <a:ea typeface="MS Mincho" panose="02020609040205080304" pitchFamily="49" charset="-128"/>
              </a:rPr>
              <a:t>igji </a:t>
            </a:r>
            <a:r>
              <a:rPr lang="en-US" sz="1800" dirty="0" err="1">
                <a:effectLst/>
                <a:latin typeface="Times New Roman" panose="02020603050405020304" pitchFamily="18" charset="0"/>
                <a:ea typeface="MS Mincho" panose="02020609040205080304" pitchFamily="49" charset="-128"/>
              </a:rPr>
              <a:t>procedurial</a:t>
            </a:r>
            <a:r>
              <a:rPr lang="en-US" sz="1800" dirty="0">
                <a:effectLst/>
                <a:latin typeface="Times New Roman" panose="02020603050405020304" pitchFamily="18" charset="0"/>
                <a:ea typeface="MS Mincho" panose="02020609040205080304" pitchFamily="49" charset="-128"/>
              </a:rPr>
              <a:t> civil </a:t>
            </a:r>
            <a:r>
              <a:rPr lang="sq-AL" sz="1800" dirty="0">
                <a:effectLst/>
                <a:latin typeface="Times New Roman" panose="02020603050405020304" pitchFamily="18" charset="0"/>
                <a:ea typeface="MS Mincho" panose="02020609040205080304" pitchFamily="49" charset="-128"/>
              </a:rPr>
              <a:t>është akti rregullator i marrjes dhe i vlerësimit të provave</a:t>
            </a:r>
            <a:r>
              <a:rPr lang="en-US" sz="1800" dirty="0">
                <a:effectLst/>
                <a:latin typeface="Times New Roman" panose="02020603050405020304" pitchFamily="18" charset="0"/>
                <a:ea typeface="MS Mincho" panose="02020609040205080304" pitchFamily="49" charset="-128"/>
              </a:rPr>
              <a:t>. Duke </a:t>
            </a:r>
            <a:r>
              <a:rPr lang="en-US" sz="1800" dirty="0" err="1">
                <a:effectLst/>
                <a:latin typeface="Times New Roman" panose="02020603050405020304" pitchFamily="18" charset="0"/>
                <a:ea typeface="MS Mincho" panose="02020609040205080304" pitchFamily="49" charset="-128"/>
              </a:rPr>
              <a:t>qënë</a:t>
            </a:r>
            <a:r>
              <a:rPr lang="en-US" sz="1800" dirty="0">
                <a:effectLst/>
                <a:latin typeface="Times New Roman" panose="02020603050405020304" pitchFamily="18" charset="0"/>
                <a:ea typeface="MS Mincho" panose="02020609040205080304" pitchFamily="49" charset="-128"/>
              </a:rPr>
              <a:t> se </a:t>
            </a:r>
            <a:r>
              <a:rPr lang="en-US" sz="1800" dirty="0" err="1">
                <a:latin typeface="Times New Roman" panose="02020603050405020304" pitchFamily="18" charset="0"/>
                <a:ea typeface="MS Mincho" panose="02020609040205080304" pitchFamily="49" charset="-128"/>
              </a:rPr>
              <a:t>G</a:t>
            </a:r>
            <a:r>
              <a:rPr lang="en-US" sz="1800" dirty="0" err="1">
                <a:effectLst/>
                <a:latin typeface="Times New Roman" panose="02020603050405020304" pitchFamily="18" charset="0"/>
                <a:ea typeface="MS Mincho" panose="02020609040205080304" pitchFamily="49" charset="-128"/>
              </a:rPr>
              <a:t>jykata</a:t>
            </a:r>
            <a:r>
              <a:rPr lang="en-US" sz="1800" dirty="0">
                <a:effectLst/>
                <a:latin typeface="Times New Roman" panose="02020603050405020304" pitchFamily="18" charset="0"/>
                <a:ea typeface="MS Mincho" panose="02020609040205080304" pitchFamily="49" charset="-128"/>
              </a:rPr>
              <a:t> e </a:t>
            </a:r>
            <a:r>
              <a:rPr lang="en-US" sz="1800" dirty="0" err="1">
                <a:latin typeface="Times New Roman" panose="02020603050405020304" pitchFamily="18" charset="0"/>
                <a:ea typeface="MS Mincho" panose="02020609040205080304" pitchFamily="49" charset="-128"/>
              </a:rPr>
              <a:t>L</a:t>
            </a:r>
            <a:r>
              <a:rPr lang="en-US" sz="1800" dirty="0" err="1">
                <a:effectLst/>
                <a:latin typeface="Times New Roman" panose="02020603050405020304" pitchFamily="18" charset="0"/>
                <a:ea typeface="MS Mincho" panose="02020609040205080304" pitchFamily="49" charset="-128"/>
              </a:rPr>
              <a:t>artë</a:t>
            </a:r>
            <a:r>
              <a:rPr lang="en-US" sz="1800" dirty="0">
                <a:effectLst/>
                <a:latin typeface="Times New Roman" panose="02020603050405020304" pitchFamily="18" charset="0"/>
                <a:ea typeface="MS Mincho" panose="02020609040205080304" pitchFamily="49" charset="-128"/>
              </a:rPr>
              <a:t> ka </a:t>
            </a:r>
            <a:r>
              <a:rPr lang="en-US" sz="1800" dirty="0" err="1">
                <a:effectLst/>
                <a:latin typeface="Times New Roman" panose="02020603050405020304" pitchFamily="18" charset="0"/>
                <a:ea typeface="MS Mincho" panose="02020609040205080304" pitchFamily="49" charset="-128"/>
              </a:rPr>
              <a:t>juridiksion</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rishikues</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ligjor</a:t>
            </a:r>
            <a:r>
              <a:rPr lang="en-US" sz="1800" dirty="0">
                <a:effectLst/>
                <a:latin typeface="Times New Roman" panose="02020603050405020304" pitchFamily="18" charset="0"/>
                <a:ea typeface="MS Mincho" panose="02020609040205080304" pitchFamily="49" charset="-128"/>
              </a:rPr>
              <a:t> </a:t>
            </a:r>
            <a:r>
              <a:rPr lang="sq-AL" sz="1800" dirty="0">
                <a:effectLst/>
                <a:latin typeface="Times New Roman" panose="02020603050405020304" pitchFamily="18" charset="0"/>
                <a:ea typeface="MS Mincho" panose="02020609040205080304" pitchFamily="49" charset="-128"/>
              </a:rPr>
              <a:t>atëherë vendimet e gjykatave të faktit nuk janë të imunizuara nga kontrolli i gjykatës së lartë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në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këtë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drejtim</a:t>
            </a:r>
            <a:r>
              <a:rPr lang="sq-AL" sz="1800" dirty="0">
                <a:effectLst/>
                <a:latin typeface="Times New Roman" panose="02020603050405020304" pitchFamily="18" charset="0"/>
                <a:ea typeface="MS Mincho" panose="02020609040205080304" pitchFamily="49" charset="-128"/>
              </a:rPr>
              <a:t>. </a:t>
            </a:r>
            <a:br>
              <a:rPr lang="en-US" sz="1800" dirty="0">
                <a:effectLst/>
                <a:latin typeface="Times New Roman" panose="02020603050405020304" pitchFamily="18" charset="0"/>
                <a:ea typeface="MS Mincho" panose="02020609040205080304" pitchFamily="49" charset="-128"/>
              </a:rPr>
            </a:br>
            <a:endParaRPr lang="en-US" sz="1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sq-AL" sz="1600" dirty="0">
                <a:effectLst/>
                <a:latin typeface="Times New Roman" panose="02020603050405020304" pitchFamily="18" charset="0"/>
                <a:ea typeface="MS Mincho" panose="02020609040205080304" pitchFamily="49" charset="-128"/>
              </a:rPr>
              <a:t>Kufizimi i juridiksionit të gjykatës së lartë ka të bëjë me rivlerësimin e provave në mënyrë të ndryshme nga gjykatat e faktit, por jo për të kontrolluar burimet dhe mënyrën se si gjykatat i kanë marrë e vlerësuar këto prova.</a:t>
            </a:r>
            <a:endParaRPr lang="en-US" sz="1600" dirty="0">
              <a:effectLst/>
              <a:latin typeface="Times New Roman" panose="02020603050405020304" pitchFamily="18" charset="0"/>
              <a:ea typeface="MS Mincho" panose="02020609040205080304" pitchFamily="49" charset="-128"/>
            </a:endParaRPr>
          </a:p>
          <a:p>
            <a:pPr algn="just"/>
            <a:r>
              <a:rPr lang="sq-AL" sz="1600" dirty="0">
                <a:effectLst/>
                <a:latin typeface="Times New Roman" panose="02020603050405020304" pitchFamily="18" charset="0"/>
                <a:ea typeface="MS Mincho" panose="02020609040205080304" pitchFamily="49" charset="-128"/>
              </a:rPr>
              <a:t>Duke qënë se si burimi i provave dhe mënyra e vlerësimit të tyre bëhet sipas ligjit, atëherë gjykata e Lartë ka juridiksion të analizojë nëse gjykata e faktit e ka respektuar ligjin procedurial në marrjen e në vlerësimin e provave. Psh. nëse gjykata i </a:t>
            </a:r>
            <a:r>
              <a:rPr lang="en-US" sz="1600" dirty="0">
                <a:effectLst/>
                <a:latin typeface="Times New Roman" panose="02020603050405020304" pitchFamily="18" charset="0"/>
                <a:ea typeface="MS Mincho" panose="02020609040205080304" pitchFamily="49" charset="-128"/>
              </a:rPr>
              <a:t>ka </a:t>
            </a:r>
            <a:r>
              <a:rPr lang="en-US" sz="1600" dirty="0" err="1">
                <a:effectLst/>
                <a:latin typeface="Times New Roman" panose="02020603050405020304" pitchFamily="18" charset="0"/>
                <a:ea typeface="MS Mincho" panose="02020609040205080304" pitchFamily="49" charset="-128"/>
              </a:rPr>
              <a:t>dhënë</a:t>
            </a:r>
            <a:r>
              <a:rPr lang="en-US" sz="1600" dirty="0">
                <a:effectLst/>
                <a:latin typeface="Times New Roman" panose="02020603050405020304" pitchFamily="18" charset="0"/>
                <a:ea typeface="MS Mincho" panose="02020609040205080304" pitchFamily="49" charset="-128"/>
              </a:rPr>
              <a:t> </a:t>
            </a:r>
            <a:r>
              <a:rPr lang="sq-AL" sz="1600" dirty="0">
                <a:effectLst/>
                <a:latin typeface="Times New Roman" panose="02020603050405020304" pitchFamily="18" charset="0"/>
                <a:ea typeface="MS Mincho" panose="02020609040205080304" pitchFamily="49" charset="-128"/>
              </a:rPr>
              <a:t>vlerë provuese pretendimit të palës</a:t>
            </a:r>
            <a:r>
              <a:rPr lang="en-US" sz="1600" dirty="0">
                <a:effectLst/>
                <a:latin typeface="Times New Roman" panose="02020603050405020304" pitchFamily="18" charset="0"/>
                <a:ea typeface="MS Mincho" panose="02020609040205080304" pitchFamily="49" charset="-128"/>
              </a:rPr>
              <a:t>; </a:t>
            </a:r>
            <a:r>
              <a:rPr lang="sq-AL" sz="1600" dirty="0">
                <a:effectLst/>
                <a:latin typeface="Times New Roman" panose="02020603050405020304" pitchFamily="18" charset="0"/>
                <a:ea typeface="MS Mincho" panose="02020609040205080304" pitchFamily="49" charset="-128"/>
              </a:rPr>
              <a:t> një shkresë të thjeshtë të panënshkruar nga pala e paditur, një certifikate pronësie </a:t>
            </a:r>
            <a:r>
              <a:rPr lang="en-US" sz="1600" dirty="0">
                <a:effectLst/>
                <a:latin typeface="Times New Roman" panose="02020603050405020304" pitchFamily="18" charset="0"/>
                <a:ea typeface="MS Mincho" panose="02020609040205080304" pitchFamily="49" charset="-128"/>
              </a:rPr>
              <a:t>duke e </a:t>
            </a:r>
            <a:r>
              <a:rPr lang="en-US" sz="1600" dirty="0" err="1">
                <a:effectLst/>
                <a:latin typeface="Times New Roman" panose="02020603050405020304" pitchFamily="18" charset="0"/>
                <a:ea typeface="MS Mincho" panose="02020609040205080304" pitchFamily="49" charset="-128"/>
              </a:rPr>
              <a:t>vlerësuar</a:t>
            </a:r>
            <a:r>
              <a:rPr lang="en-US" sz="1600" dirty="0">
                <a:effectLst/>
                <a:latin typeface="Times New Roman" panose="02020603050405020304" pitchFamily="18" charset="0"/>
                <a:ea typeface="MS Mincho" panose="02020609040205080304" pitchFamily="49" charset="-128"/>
              </a:rPr>
              <a:t> </a:t>
            </a:r>
            <a:r>
              <a:rPr lang="en-US" sz="1600" dirty="0" err="1">
                <a:effectLst/>
                <a:latin typeface="Times New Roman" panose="02020603050405020304" pitchFamily="18" charset="0"/>
                <a:ea typeface="MS Mincho" panose="02020609040205080304" pitchFamily="49" charset="-128"/>
              </a:rPr>
              <a:t>atë</a:t>
            </a:r>
            <a:r>
              <a:rPr lang="en-US" sz="1600" dirty="0">
                <a:effectLst/>
                <a:latin typeface="Times New Roman" panose="02020603050405020304" pitchFamily="18" charset="0"/>
                <a:ea typeface="MS Mincho" panose="02020609040205080304" pitchFamily="49" charset="-128"/>
              </a:rPr>
              <a:t> </a:t>
            </a:r>
            <a:r>
              <a:rPr lang="en-US" sz="1600" dirty="0" err="1">
                <a:effectLst/>
                <a:latin typeface="Times New Roman" panose="02020603050405020304" pitchFamily="18" charset="0"/>
                <a:ea typeface="MS Mincho" panose="02020609040205080304" pitchFamily="49" charset="-128"/>
              </a:rPr>
              <a:t>titull</a:t>
            </a:r>
            <a:r>
              <a:rPr lang="en-US" sz="1600" dirty="0">
                <a:effectLst/>
                <a:latin typeface="Times New Roman" panose="02020603050405020304" pitchFamily="18" charset="0"/>
                <a:ea typeface="MS Mincho" panose="02020609040205080304" pitchFamily="49" charset="-128"/>
              </a:rPr>
              <a:t> </a:t>
            </a:r>
            <a:r>
              <a:rPr lang="en-US" sz="1600" dirty="0" err="1">
                <a:effectLst/>
                <a:latin typeface="Times New Roman" panose="02020603050405020304" pitchFamily="18" charset="0"/>
                <a:ea typeface="MS Mincho" panose="02020609040205080304" pitchFamily="49" charset="-128"/>
              </a:rPr>
              <a:t>pronësie</a:t>
            </a:r>
            <a:r>
              <a:rPr lang="sq-AL" sz="1600" dirty="0">
                <a:effectLst/>
                <a:latin typeface="Times New Roman" panose="02020603050405020304" pitchFamily="18" charset="0"/>
                <a:ea typeface="MS Mincho" panose="02020609040205080304" pitchFamily="49" charset="-128"/>
              </a:rPr>
              <a:t>, ose </a:t>
            </a:r>
            <a:r>
              <a:rPr lang="en-US" sz="1600" dirty="0">
                <a:effectLst/>
                <a:latin typeface="Times New Roman" panose="02020603050405020304" pitchFamily="18" charset="0"/>
                <a:ea typeface="MS Mincho" panose="02020609040205080304" pitchFamily="49" charset="-128"/>
              </a:rPr>
              <a:t>ka </a:t>
            </a:r>
            <a:r>
              <a:rPr lang="en-US" sz="1600" dirty="0" err="1">
                <a:effectLst/>
                <a:latin typeface="Times New Roman" panose="02020603050405020304" pitchFamily="18" charset="0"/>
                <a:ea typeface="MS Mincho" panose="02020609040205080304" pitchFamily="49" charset="-128"/>
              </a:rPr>
              <a:t>shkelur</a:t>
            </a:r>
            <a:r>
              <a:rPr lang="en-US" sz="1600" dirty="0">
                <a:effectLst/>
                <a:latin typeface="Times New Roman" panose="02020603050405020304" pitchFamily="18" charset="0"/>
                <a:ea typeface="MS Mincho" panose="02020609040205080304" pitchFamily="49" charset="-128"/>
              </a:rPr>
              <a:t> </a:t>
            </a:r>
            <a:r>
              <a:rPr lang="en-US" sz="1600" dirty="0" err="1">
                <a:effectLst/>
                <a:latin typeface="Times New Roman" panose="02020603050405020304" pitchFamily="18" charset="0"/>
                <a:ea typeface="MS Mincho" panose="02020609040205080304" pitchFamily="49" charset="-128"/>
              </a:rPr>
              <a:t>dispozitat</a:t>
            </a:r>
            <a:r>
              <a:rPr lang="en-US" sz="1600" dirty="0">
                <a:effectLst/>
                <a:latin typeface="Times New Roman" panose="02020603050405020304" pitchFamily="18" charset="0"/>
                <a:ea typeface="MS Mincho" panose="02020609040205080304" pitchFamily="49" charset="-128"/>
              </a:rPr>
              <a:t> me </a:t>
            </a:r>
            <a:r>
              <a:rPr lang="sq-AL" sz="1600" dirty="0">
                <a:effectLst/>
                <a:latin typeface="Times New Roman" panose="02020603050405020304" pitchFamily="18" charset="0"/>
                <a:ea typeface="MS Mincho" panose="02020609040205080304" pitchFamily="49" charset="-128"/>
              </a:rPr>
              <a:t>mënyra e marrjes së provës me ekpert, i deklarimeve të dëshmitarëve etj.</a:t>
            </a:r>
            <a:endParaRPr lang="en-US" sz="1600" dirty="0">
              <a:effectLst/>
              <a:latin typeface="Times New Roman" panose="02020603050405020304" pitchFamily="18" charset="0"/>
              <a:ea typeface="MS Mincho" panose="02020609040205080304" pitchFamily="49" charset="-128"/>
            </a:endParaRPr>
          </a:p>
          <a:p>
            <a:pPr algn="just"/>
            <a:r>
              <a:rPr lang="sq-AL" sz="1600" dirty="0">
                <a:effectLst/>
                <a:latin typeface="Times New Roman" panose="02020603050405020304" pitchFamily="18" charset="0"/>
                <a:ea typeface="MS Mincho" panose="02020609040205080304" pitchFamily="49" charset="-128"/>
              </a:rPr>
              <a:t> </a:t>
            </a:r>
            <a:r>
              <a:rPr lang="en-US" sz="1600" dirty="0">
                <a:latin typeface="Times New Roman" panose="02020603050405020304" pitchFamily="18" charset="0"/>
                <a:ea typeface="MS Mincho" panose="02020609040205080304" pitchFamily="49" charset="-128"/>
              </a:rPr>
              <a:t>K</a:t>
            </a:r>
            <a:r>
              <a:rPr lang="sq-AL" sz="1600" dirty="0">
                <a:effectLst/>
                <a:latin typeface="Times New Roman" panose="02020603050405020304" pitchFamily="18" charset="0"/>
                <a:ea typeface="MS Mincho" panose="02020609040205080304" pitchFamily="49" charset="-128"/>
              </a:rPr>
              <a:t>onstatimi i shkeljes së ligjit në mënyrën e marrjes</a:t>
            </a:r>
            <a:r>
              <a:rPr lang="en-US" sz="1600" dirty="0">
                <a:effectLst/>
                <a:latin typeface="Times New Roman" panose="02020603050405020304" pitchFamily="18" charset="0"/>
                <a:ea typeface="MS Mincho" panose="02020609040205080304" pitchFamily="49" charset="-128"/>
              </a:rPr>
              <a:t> </a:t>
            </a:r>
            <a:r>
              <a:rPr lang="en-US" sz="1600" dirty="0" err="1">
                <a:effectLst/>
                <a:latin typeface="Times New Roman" panose="02020603050405020304" pitchFamily="18" charset="0"/>
                <a:ea typeface="MS Mincho" panose="02020609040205080304" pitchFamily="49" charset="-128"/>
              </a:rPr>
              <a:t>dhe</a:t>
            </a:r>
            <a:r>
              <a:rPr lang="en-US" sz="1600" dirty="0">
                <a:effectLst/>
                <a:latin typeface="Times New Roman" panose="02020603050405020304" pitchFamily="18" charset="0"/>
                <a:ea typeface="MS Mincho" panose="02020609040205080304" pitchFamily="49" charset="-128"/>
              </a:rPr>
              <a:t> </a:t>
            </a:r>
            <a:r>
              <a:rPr lang="en-US" sz="1600" dirty="0" err="1">
                <a:effectLst/>
                <a:latin typeface="Times New Roman" panose="02020603050405020304" pitchFamily="18" charset="0"/>
                <a:ea typeface="MS Mincho" panose="02020609040205080304" pitchFamily="49" charset="-128"/>
              </a:rPr>
              <a:t>të</a:t>
            </a:r>
            <a:r>
              <a:rPr lang="en-US" sz="1600" dirty="0">
                <a:effectLst/>
                <a:latin typeface="Times New Roman" panose="02020603050405020304" pitchFamily="18" charset="0"/>
                <a:ea typeface="MS Mincho" panose="02020609040205080304" pitchFamily="49" charset="-128"/>
              </a:rPr>
              <a:t> </a:t>
            </a:r>
            <a:r>
              <a:rPr lang="en-US" sz="1600" dirty="0" err="1">
                <a:effectLst/>
                <a:latin typeface="Times New Roman" panose="02020603050405020304" pitchFamily="18" charset="0"/>
                <a:ea typeface="MS Mincho" panose="02020609040205080304" pitchFamily="49" charset="-128"/>
              </a:rPr>
              <a:t>vlerësimit</a:t>
            </a:r>
            <a:r>
              <a:rPr lang="en-US" sz="1600" dirty="0">
                <a:effectLst/>
                <a:latin typeface="Times New Roman" panose="02020603050405020304" pitchFamily="18" charset="0"/>
                <a:ea typeface="MS Mincho" panose="02020609040205080304" pitchFamily="49" charset="-128"/>
              </a:rPr>
              <a:t> </a:t>
            </a:r>
            <a:r>
              <a:rPr lang="sq-AL" sz="1600" dirty="0">
                <a:effectLst/>
                <a:latin typeface="Times New Roman" panose="02020603050405020304" pitchFamily="18" charset="0"/>
                <a:ea typeface="MS Mincho" panose="02020609040205080304" pitchFamily="49" charset="-128"/>
              </a:rPr>
              <a:t> </a:t>
            </a:r>
            <a:r>
              <a:rPr lang="en-US" sz="1600" dirty="0">
                <a:latin typeface="Times New Roman" panose="02020603050405020304" pitchFamily="18" charset="0"/>
                <a:ea typeface="MS Mincho" panose="02020609040205080304" pitchFamily="49" charset="-128"/>
              </a:rPr>
              <a:t>t</a:t>
            </a:r>
            <a:r>
              <a:rPr lang="sq-AL" sz="1600" dirty="0">
                <a:effectLst/>
                <a:latin typeface="Times New Roman" panose="02020603050405020304" pitchFamily="18" charset="0"/>
                <a:ea typeface="MS Mincho" panose="02020609040205080304" pitchFamily="49" charset="-128"/>
              </a:rPr>
              <a:t>ë këtyre provave është pjesë e juridiksionit rishikues ligjor i gjykatës së lartë. Megjithatë pasojë e konstatimit të këtyre shkeljeve është përjashtimi i tyre nga provat</a:t>
            </a:r>
            <a:r>
              <a:rPr lang="en-US" sz="1600" dirty="0">
                <a:effectLst/>
                <a:latin typeface="Times New Roman" panose="02020603050405020304" pitchFamily="18" charset="0"/>
                <a:ea typeface="MS Mincho" panose="02020609040205080304" pitchFamily="49" charset="-128"/>
              </a:rPr>
              <a:t>,</a:t>
            </a:r>
            <a:r>
              <a:rPr lang="sq-AL" sz="1600" dirty="0">
                <a:effectLst/>
                <a:latin typeface="Times New Roman" panose="02020603050405020304" pitchFamily="18" charset="0"/>
                <a:ea typeface="MS Mincho" panose="02020609040205080304" pitchFamily="49" charset="-128"/>
              </a:rPr>
              <a:t> gjë që mund të ndikojë në ndryshimin e rrethanave të faktit në raport me atë të caktuara nga gjykatat e faktit. </a:t>
            </a:r>
            <a:endParaRPr lang="en-US" sz="1600" dirty="0">
              <a:effectLst/>
              <a:latin typeface="Times New Roman" panose="02020603050405020304" pitchFamily="18" charset="0"/>
              <a:ea typeface="MS Mincho" panose="02020609040205080304" pitchFamily="49" charset="-128"/>
            </a:endParaRPr>
          </a:p>
          <a:p>
            <a:pPr algn="just"/>
            <a:r>
              <a:rPr lang="sq-AL" sz="1600" dirty="0">
                <a:effectLst/>
                <a:latin typeface="Times New Roman" panose="02020603050405020304" pitchFamily="18" charset="0"/>
                <a:ea typeface="MS Mincho" panose="02020609040205080304" pitchFamily="49" charset="-128"/>
              </a:rPr>
              <a:t>Ajo që lind për diskutim a mund të quhet kjo situatë një rivlerësim provash</a:t>
            </a:r>
            <a:r>
              <a:rPr lang="en-US" sz="1600" dirty="0">
                <a:effectLst/>
                <a:latin typeface="Times New Roman" panose="02020603050405020304" pitchFamily="18" charset="0"/>
                <a:ea typeface="MS Mincho" panose="02020609040205080304" pitchFamily="49" charset="-128"/>
              </a:rPr>
              <a:t>  </a:t>
            </a:r>
            <a:r>
              <a:rPr lang="en-US" sz="1600" dirty="0" err="1">
                <a:effectLst/>
                <a:latin typeface="Times New Roman" panose="02020603050405020304" pitchFamily="18" charset="0"/>
                <a:ea typeface="MS Mincho" panose="02020609040205080304" pitchFamily="49" charset="-128"/>
              </a:rPr>
              <a:t>dhe</a:t>
            </a:r>
            <a:r>
              <a:rPr lang="en-US" sz="1600" dirty="0">
                <a:effectLst/>
                <a:latin typeface="Times New Roman" panose="02020603050405020304" pitchFamily="18" charset="0"/>
                <a:ea typeface="MS Mincho" panose="02020609040205080304" pitchFamily="49" charset="-128"/>
              </a:rPr>
              <a:t> </a:t>
            </a:r>
            <a:r>
              <a:rPr lang="en-US" sz="1600" dirty="0" err="1">
                <a:effectLst/>
                <a:latin typeface="Times New Roman" panose="02020603050405020304" pitchFamily="18" charset="0"/>
                <a:ea typeface="MS Mincho" panose="02020609040205080304" pitchFamily="49" charset="-128"/>
              </a:rPr>
              <a:t>cila</a:t>
            </a:r>
            <a:r>
              <a:rPr lang="en-US" sz="1600" dirty="0">
                <a:effectLst/>
                <a:latin typeface="Times New Roman" panose="02020603050405020304" pitchFamily="18" charset="0"/>
                <a:ea typeface="MS Mincho" panose="02020609040205080304" pitchFamily="49" charset="-128"/>
              </a:rPr>
              <a:t> </a:t>
            </a:r>
            <a:r>
              <a:rPr lang="en-US" sz="1600" dirty="0" err="1">
                <a:effectLst/>
                <a:latin typeface="Times New Roman" panose="02020603050405020304" pitchFamily="18" charset="0"/>
                <a:ea typeface="MS Mincho" panose="02020609040205080304" pitchFamily="49" charset="-128"/>
              </a:rPr>
              <a:t>është</a:t>
            </a:r>
            <a:r>
              <a:rPr lang="en-US" sz="1600" dirty="0">
                <a:effectLst/>
                <a:latin typeface="Times New Roman" panose="02020603050405020304" pitchFamily="18" charset="0"/>
                <a:ea typeface="MS Mincho" panose="02020609040205080304" pitchFamily="49" charset="-128"/>
              </a:rPr>
              <a:t> </a:t>
            </a:r>
            <a:r>
              <a:rPr lang="en-US" sz="1600" dirty="0" err="1">
                <a:effectLst/>
                <a:latin typeface="Times New Roman" panose="02020603050405020304" pitchFamily="18" charset="0"/>
                <a:ea typeface="MS Mincho" panose="02020609040205080304" pitchFamily="49" charset="-128"/>
              </a:rPr>
              <a:t>pasoja</a:t>
            </a:r>
            <a:r>
              <a:rPr lang="en-US" sz="1600" dirty="0">
                <a:effectLst/>
                <a:latin typeface="Times New Roman" panose="02020603050405020304" pitchFamily="18" charset="0"/>
                <a:ea typeface="MS Mincho" panose="02020609040205080304" pitchFamily="49" charset="-128"/>
              </a:rPr>
              <a:t> e </a:t>
            </a:r>
            <a:r>
              <a:rPr lang="en-US" sz="1600" dirty="0" err="1">
                <a:effectLst/>
                <a:latin typeface="Times New Roman" panose="02020603050405020304" pitchFamily="18" charset="0"/>
                <a:ea typeface="MS Mincho" panose="02020609040205080304" pitchFamily="49" charset="-128"/>
              </a:rPr>
              <a:t>saj</a:t>
            </a:r>
            <a:r>
              <a:rPr lang="en-US" sz="1600" dirty="0">
                <a:effectLst/>
                <a:latin typeface="Times New Roman" panose="02020603050405020304" pitchFamily="18" charset="0"/>
                <a:ea typeface="MS Mincho" panose="02020609040205080304" pitchFamily="49" charset="-128"/>
              </a:rPr>
              <a:t> </a:t>
            </a:r>
            <a:r>
              <a:rPr lang="sq-AL" sz="1600" dirty="0">
                <a:effectLst/>
                <a:latin typeface="Times New Roman" panose="02020603050405020304" pitchFamily="18" charset="0"/>
                <a:ea typeface="MS Mincho" panose="02020609040205080304" pitchFamily="49" charset="-128"/>
              </a:rPr>
              <a:t>mbi vendimmarrjen e gjykatës së lartë</a:t>
            </a:r>
            <a:r>
              <a:rPr lang="en-US" sz="1600" dirty="0">
                <a:latin typeface="Times New Roman" panose="02020603050405020304" pitchFamily="18" charset="0"/>
                <a:ea typeface="MS Mincho" panose="02020609040205080304" pitchFamily="49" charset="-128"/>
              </a:rPr>
              <a:t>? </a:t>
            </a:r>
            <a:r>
              <a:rPr lang="sq-AL" sz="1600" dirty="0">
                <a:effectLst/>
                <a:latin typeface="Times New Roman" panose="02020603050405020304" pitchFamily="18" charset="0"/>
                <a:ea typeface="MS Mincho" panose="02020609040205080304" pitchFamily="49" charset="-128"/>
              </a:rPr>
              <a:t>Pra a mund të marrë vendim përfundimtar </a:t>
            </a:r>
            <a:r>
              <a:rPr lang="en-US" sz="1600" dirty="0" err="1">
                <a:effectLst/>
                <a:latin typeface="Times New Roman" panose="02020603050405020304" pitchFamily="18" charset="0"/>
                <a:ea typeface="MS Mincho" panose="02020609040205080304" pitchFamily="49" charset="-128"/>
              </a:rPr>
              <a:t>Gjykata</a:t>
            </a:r>
            <a:r>
              <a:rPr lang="en-US" sz="1600" dirty="0">
                <a:effectLst/>
                <a:latin typeface="Times New Roman" panose="02020603050405020304" pitchFamily="18" charset="0"/>
                <a:ea typeface="MS Mincho" panose="02020609040205080304" pitchFamily="49" charset="-128"/>
              </a:rPr>
              <a:t> e </a:t>
            </a:r>
            <a:r>
              <a:rPr lang="en-US" sz="1600" dirty="0" err="1">
                <a:effectLst/>
                <a:latin typeface="Times New Roman" panose="02020603050405020304" pitchFamily="18" charset="0"/>
                <a:ea typeface="MS Mincho" panose="02020609040205080304" pitchFamily="49" charset="-128"/>
              </a:rPr>
              <a:t>Lartë</a:t>
            </a:r>
            <a:r>
              <a:rPr lang="en-US" sz="1600" dirty="0">
                <a:effectLst/>
                <a:latin typeface="Times New Roman" panose="02020603050405020304" pitchFamily="18" charset="0"/>
                <a:ea typeface="MS Mincho" panose="02020609040205080304" pitchFamily="49" charset="-128"/>
              </a:rPr>
              <a:t> </a:t>
            </a:r>
            <a:r>
              <a:rPr lang="en-US" sz="1600" dirty="0" err="1">
                <a:effectLst/>
                <a:latin typeface="Times New Roman" panose="02020603050405020304" pitchFamily="18" charset="0"/>
                <a:ea typeface="MS Mincho" panose="02020609040205080304" pitchFamily="49" charset="-128"/>
              </a:rPr>
              <a:t>mbi</a:t>
            </a:r>
            <a:r>
              <a:rPr lang="en-US" sz="1600" dirty="0">
                <a:effectLst/>
                <a:latin typeface="Times New Roman" panose="02020603050405020304" pitchFamily="18" charset="0"/>
                <a:ea typeface="MS Mincho" panose="02020609040205080304" pitchFamily="49" charset="-128"/>
              </a:rPr>
              <a:t> </a:t>
            </a:r>
            <a:r>
              <a:rPr lang="en-US" sz="1600" dirty="0" err="1">
                <a:effectLst/>
                <a:latin typeface="Times New Roman" panose="02020603050405020304" pitchFamily="18" charset="0"/>
                <a:ea typeface="MS Mincho" panose="02020609040205080304" pitchFamily="49" charset="-128"/>
              </a:rPr>
              <a:t>cështjen</a:t>
            </a:r>
            <a:r>
              <a:rPr lang="en-US" sz="1600" dirty="0">
                <a:effectLst/>
                <a:latin typeface="Times New Roman" panose="02020603050405020304" pitchFamily="18" charset="0"/>
                <a:ea typeface="MS Mincho" panose="02020609040205080304" pitchFamily="49" charset="-128"/>
              </a:rPr>
              <a:t> </a:t>
            </a:r>
            <a:r>
              <a:rPr lang="sq-AL" sz="1600" dirty="0">
                <a:effectLst/>
                <a:latin typeface="Times New Roman" panose="02020603050405020304" pitchFamily="18" charset="0"/>
                <a:ea typeface="MS Mincho" panose="02020609040205080304" pitchFamily="49" charset="-128"/>
              </a:rPr>
              <a:t>apo duhet ta kthejë cështjen për rigjykim? </a:t>
            </a:r>
            <a:endParaRPr lang="en-US" sz="1600" dirty="0">
              <a:effectLst/>
              <a:latin typeface="Times New Roman" panose="02020603050405020304" pitchFamily="18" charset="0"/>
              <a:ea typeface="MS Mincho" panose="02020609040205080304" pitchFamily="49" charset="-128"/>
            </a:endParaRPr>
          </a:p>
          <a:p>
            <a:endParaRPr lang="en-US" sz="1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2209800"/>
          </a:xfrm>
        </p:spPr>
        <p:txBody>
          <a:bodyPr>
            <a:normAutofit fontScale="90000"/>
          </a:bodyPr>
          <a:lstStyle/>
          <a:p>
            <a:pPr algn="just"/>
            <a:r>
              <a:rPr lang="en-US" sz="1800" dirty="0">
                <a:latin typeface="Times New Roman" panose="02020603050405020304" pitchFamily="18" charset="0"/>
                <a:ea typeface="MS Mincho" panose="02020609040205080304" pitchFamily="49" charset="-128"/>
              </a:rPr>
              <a:t>N</a:t>
            </a:r>
            <a:r>
              <a:rPr lang="sq-AL" sz="1800" dirty="0">
                <a:effectLst/>
                <a:latin typeface="Times New Roman" panose="02020603050405020304" pitchFamily="18" charset="0"/>
                <a:ea typeface="MS Mincho" panose="02020609040205080304" pitchFamily="49" charset="-128"/>
              </a:rPr>
              <a:t>ë kuptim të nenit 42 të Kushtetutës, Kolegji Civil i Gjykatës së Lartë, mbi të njëjtat prova e fakte të vlerësuara në gjykimet e mëparshme, </a:t>
            </a:r>
            <a:r>
              <a:rPr lang="en-US" sz="1800" dirty="0" err="1">
                <a:effectLst/>
                <a:latin typeface="Times New Roman" panose="02020603050405020304" pitchFamily="18" charset="0"/>
                <a:ea typeface="MS Mincho" panose="02020609040205080304" pitchFamily="49" charset="-128"/>
              </a:rPr>
              <a:t>mund</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të</a:t>
            </a:r>
            <a:r>
              <a:rPr lang="en-US" sz="1800" dirty="0">
                <a:effectLst/>
                <a:latin typeface="Times New Roman" panose="02020603050405020304" pitchFamily="18" charset="0"/>
                <a:ea typeface="MS Mincho" panose="02020609040205080304" pitchFamily="49" charset="-128"/>
              </a:rPr>
              <a:t> </a:t>
            </a:r>
            <a:r>
              <a:rPr lang="sq-AL" sz="1800" dirty="0">
                <a:effectLst/>
                <a:latin typeface="Times New Roman" panose="02020603050405020304" pitchFamily="18" charset="0"/>
                <a:ea typeface="MS Mincho" panose="02020609040205080304" pitchFamily="49" charset="-128"/>
              </a:rPr>
              <a:t>vendos të prishë vendimet dhe të zgjidhë vetë çështjen, për shkak të zbatimit të gabuar të ligjit. Nisur nga natyra e veçantë e këtij gjykimi, Kolegji Civil i Gjykatës së Lartë nuk e ka kompetencën të konkludojë për provat, duke u nisur nga një tjetër vlerësim që kanë bërë gjykata e shkallës së parë dhe e apelit (shih vendimet nr. 7, datë 09.03.2009;</a:t>
            </a:r>
            <a:r>
              <a:rPr lang="en-US" sz="1800" dirty="0">
                <a:effectLst/>
                <a:latin typeface="Times New Roman" panose="02020603050405020304" pitchFamily="18" charset="0"/>
                <a:ea typeface="MS Mincho" panose="02020609040205080304" pitchFamily="49" charset="-128"/>
              </a:rPr>
              <a:t> </a:t>
            </a:r>
            <a:r>
              <a:rPr lang="sq-AL" sz="1800" dirty="0">
                <a:effectLst/>
                <a:latin typeface="Times New Roman" panose="02020603050405020304" pitchFamily="18" charset="0"/>
                <a:ea typeface="MS Mincho" panose="02020609040205080304" pitchFamily="49" charset="-128"/>
              </a:rPr>
              <a:t>nr. 17, datë, 30.04.2007; nr. 31, datë 01.12.2005 të GJK-së).</a:t>
            </a:r>
            <a:br>
              <a:rPr lang="en-US" sz="1800" dirty="0">
                <a:effectLst/>
                <a:latin typeface="Times New Roman" panose="02020603050405020304" pitchFamily="18" charset="0"/>
                <a:ea typeface="MS Mincho" panose="02020609040205080304" pitchFamily="49" charset="-128"/>
              </a:rPr>
            </a:br>
            <a:endParaRPr lang="en-US" sz="1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2590800"/>
            <a:ext cx="8229600" cy="3535363"/>
          </a:xfrm>
        </p:spPr>
        <p:txBody>
          <a:bodyPr>
            <a:normAutofit/>
          </a:bodyPr>
          <a:lstStyle/>
          <a:p>
            <a:pPr algn="just"/>
            <a:r>
              <a:rPr lang="en-US" sz="2000" dirty="0">
                <a:latin typeface="Times New Roman" panose="02020603050405020304" pitchFamily="18" charset="0"/>
                <a:cs typeface="Times New Roman" panose="02020603050405020304" pitchFamily="18" charset="0"/>
              </a:rPr>
              <a:t>Duke </a:t>
            </a:r>
            <a:r>
              <a:rPr lang="en-US" sz="2000" dirty="0" err="1">
                <a:latin typeface="Times New Roman" panose="02020603050405020304" pitchFamily="18" charset="0"/>
                <a:cs typeface="Times New Roman" panose="02020603050405020304" pitchFamily="18" charset="0"/>
              </a:rPr>
              <a:t>mbajtur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konsideratë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këtë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disponim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gjykatës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kushtetuese</a:t>
            </a:r>
            <a:r>
              <a:rPr lang="en-US" sz="2000" dirty="0">
                <a:latin typeface="Times New Roman" panose="02020603050405020304" pitchFamily="18" charset="0"/>
                <a:cs typeface="Times New Roman" panose="02020603050405020304" pitchFamily="18" charset="0"/>
              </a:rPr>
              <a:t> a ka </a:t>
            </a:r>
            <a:r>
              <a:rPr lang="en-US" sz="2000" dirty="0" err="1">
                <a:latin typeface="Times New Roman" panose="02020603050405020304" pitchFamily="18" charset="0"/>
                <a:cs typeface="Times New Roman" panose="02020603050405020304" pitchFamily="18" charset="0"/>
              </a:rPr>
              <a:t>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drejtë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gjykata</a:t>
            </a:r>
            <a:r>
              <a:rPr lang="en-US" sz="2000" dirty="0">
                <a:latin typeface="Times New Roman" panose="02020603050405020304" pitchFamily="18" charset="0"/>
                <a:cs typeface="Times New Roman" panose="02020603050405020304" pitchFamily="18" charset="0"/>
              </a:rPr>
              <a:t> e </a:t>
            </a:r>
            <a:r>
              <a:rPr lang="en-US" sz="2000" dirty="0" err="1">
                <a:latin typeface="Times New Roman" panose="02020603050405020304" pitchFamily="18" charset="0"/>
                <a:cs typeface="Times New Roman" panose="02020603050405020304" pitchFamily="18" charset="0"/>
              </a:rPr>
              <a:t>lartë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konstatojë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zbatim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gabuar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ligjit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vlerësimin</a:t>
            </a:r>
            <a:r>
              <a:rPr lang="en-US" sz="2000" dirty="0">
                <a:latin typeface="Times New Roman" panose="02020603050405020304" pitchFamily="18" charset="0"/>
                <a:cs typeface="Times New Roman" panose="02020603050405020304" pitchFamily="18" charset="0"/>
              </a:rPr>
              <a:t> e </a:t>
            </a:r>
            <a:r>
              <a:rPr lang="en-US" sz="2000" dirty="0" err="1">
                <a:latin typeface="Times New Roman" panose="02020603050405020304" pitchFamily="18" charset="0"/>
                <a:cs typeface="Times New Roman" panose="02020603050405020304" pitchFamily="18" charset="0"/>
              </a:rPr>
              <a:t>një</a:t>
            </a:r>
            <a:r>
              <a:rPr lang="en-US" sz="2000" dirty="0">
                <a:latin typeface="Times New Roman" panose="02020603050405020304" pitchFamily="18" charset="0"/>
                <a:cs typeface="Times New Roman" panose="02020603050405020304" pitchFamily="18" charset="0"/>
              </a:rPr>
              <a:t> prove </a:t>
            </a:r>
            <a:r>
              <a:rPr lang="en-US" sz="2000" dirty="0" err="1">
                <a:latin typeface="Times New Roman" panose="02020603050405020304" pitchFamily="18" charset="0"/>
                <a:cs typeface="Times New Roman" panose="02020603050405020304" pitchFamily="18" charset="0"/>
              </a:rPr>
              <a:t>dhe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për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rrjedhojë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shprehet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për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vlerën</a:t>
            </a:r>
            <a:r>
              <a:rPr lang="en-US" sz="2000" dirty="0">
                <a:latin typeface="Times New Roman" panose="02020603050405020304" pitchFamily="18" charset="0"/>
                <a:cs typeface="Times New Roman" panose="02020603050405020304" pitchFamily="18" charset="0"/>
              </a:rPr>
              <a:t> e </a:t>
            </a:r>
            <a:r>
              <a:rPr lang="en-US" sz="2000" dirty="0" err="1">
                <a:latin typeface="Times New Roman" panose="02020603050405020304" pitchFamily="18" charset="0"/>
                <a:cs typeface="Times New Roman" panose="02020603050405020304" pitchFamily="18" charset="0"/>
              </a:rPr>
              <a:t>saj</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provë</a:t>
            </a:r>
            <a:r>
              <a:rPr lang="en-US" sz="2000" dirty="0">
                <a:latin typeface="Times New Roman" panose="02020603050405020304" pitchFamily="18" charset="0"/>
                <a:cs typeface="Times New Roman" panose="02020603050405020304" pitchFamily="18" charset="0"/>
              </a:rPr>
              <a:t>, apo </a:t>
            </a:r>
            <a:r>
              <a:rPr lang="en-US" sz="2000" dirty="0" err="1">
                <a:latin typeface="Times New Roman" panose="02020603050405020304" pitchFamily="18" charset="0"/>
                <a:cs typeface="Times New Roman" panose="02020603050405020304" pitchFamily="18" charset="0"/>
              </a:rPr>
              <a:t>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evidentojë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vetëm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kriteret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ligjore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shkelura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gjykata</a:t>
            </a:r>
            <a:r>
              <a:rPr lang="en-US" sz="2000" dirty="0">
                <a:latin typeface="Times New Roman" panose="02020603050405020304" pitchFamily="18" charset="0"/>
                <a:cs typeface="Times New Roman" panose="02020603050405020304" pitchFamily="18" charset="0"/>
              </a:rPr>
              <a:t> e </a:t>
            </a:r>
            <a:r>
              <a:rPr lang="en-US" sz="2000" dirty="0" err="1">
                <a:latin typeface="Times New Roman" panose="02020603050405020304" pitchFamily="18" charset="0"/>
                <a:cs typeface="Times New Roman" panose="02020603050405020304" pitchFamily="18" charset="0"/>
              </a:rPr>
              <a:t>Apelit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marrjen</a:t>
            </a:r>
            <a:r>
              <a:rPr lang="en-US" sz="2000" dirty="0">
                <a:latin typeface="Times New Roman" panose="02020603050405020304" pitchFamily="18" charset="0"/>
                <a:cs typeface="Times New Roman" panose="02020603050405020304" pitchFamily="18" charset="0"/>
              </a:rPr>
              <a:t> e </a:t>
            </a:r>
            <a:r>
              <a:rPr lang="en-US" sz="2000" dirty="0" err="1">
                <a:latin typeface="Times New Roman" panose="02020603050405020304" pitchFamily="18" charset="0"/>
                <a:cs typeface="Times New Roman" panose="02020603050405020304" pitchFamily="18" charset="0"/>
              </a:rPr>
              <a:t>vlerësimin</a:t>
            </a:r>
            <a:r>
              <a:rPr lang="en-US" sz="2000" dirty="0">
                <a:latin typeface="Times New Roman" panose="02020603050405020304" pitchFamily="18" charset="0"/>
                <a:cs typeface="Times New Roman" panose="02020603050405020304" pitchFamily="18" charset="0"/>
              </a:rPr>
              <a:t> e </a:t>
            </a:r>
            <a:r>
              <a:rPr lang="en-US" sz="2000" dirty="0" err="1">
                <a:latin typeface="Times New Roman" panose="02020603050405020304" pitchFamily="18" charset="0"/>
                <a:cs typeface="Times New Roman" panose="02020603050405020304" pitchFamily="18" charset="0"/>
              </a:rPr>
              <a:t>kësaj</a:t>
            </a:r>
            <a:r>
              <a:rPr lang="en-US" sz="2000" dirty="0">
                <a:latin typeface="Times New Roman" panose="02020603050405020304" pitchFamily="18" charset="0"/>
                <a:cs typeface="Times New Roman" panose="02020603050405020304" pitchFamily="18" charset="0"/>
              </a:rPr>
              <a:t> prove </a:t>
            </a:r>
            <a:r>
              <a:rPr lang="en-US" sz="2000" dirty="0" err="1">
                <a:latin typeface="Times New Roman" panose="02020603050405020304" pitchFamily="18" charset="0"/>
                <a:cs typeface="Times New Roman" panose="02020603050405020304" pitchFamily="18" charset="0"/>
              </a:rPr>
              <a:t>dhe</a:t>
            </a:r>
            <a:r>
              <a:rPr lang="en-US" sz="2000" dirty="0">
                <a:latin typeface="Times New Roman" panose="02020603050405020304" pitchFamily="18" charset="0"/>
                <a:cs typeface="Times New Roman" panose="02020603050405020304" pitchFamily="18" charset="0"/>
              </a:rPr>
              <a:t> ta </a:t>
            </a:r>
            <a:r>
              <a:rPr lang="en-US" sz="2000" dirty="0" err="1">
                <a:latin typeface="Times New Roman" panose="02020603050405020304" pitchFamily="18" charset="0"/>
                <a:cs typeface="Times New Roman" panose="02020603050405020304" pitchFamily="18" charset="0"/>
              </a:rPr>
              <a:t>kthejë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cështjen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mënyrë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kjo</a:t>
            </a:r>
            <a:r>
              <a:rPr lang="en-US" sz="2000" dirty="0">
                <a:latin typeface="Times New Roman" panose="02020603050405020304" pitchFamily="18" charset="0"/>
                <a:cs typeface="Times New Roman" panose="02020603050405020304" pitchFamily="18" charset="0"/>
              </a:rPr>
              <a:t> e </a:t>
            </a:r>
            <a:r>
              <a:rPr lang="en-US" sz="2000" dirty="0" err="1">
                <a:latin typeface="Times New Roman" panose="02020603050405020304" pitchFamily="18" charset="0"/>
                <a:cs typeface="Times New Roman" panose="02020603050405020304" pitchFamily="18" charset="0"/>
              </a:rPr>
              <a:t>fundit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bëjë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rivlerësimin</a:t>
            </a:r>
            <a:r>
              <a:rPr lang="en-US" sz="2000" dirty="0">
                <a:latin typeface="Times New Roman" panose="02020603050405020304" pitchFamily="18" charset="0"/>
                <a:cs typeface="Times New Roman" panose="02020603050405020304" pitchFamily="18" charset="0"/>
              </a:rPr>
              <a:t> e </a:t>
            </a:r>
            <a:r>
              <a:rPr lang="en-US" sz="2000" dirty="0" err="1">
                <a:latin typeface="Times New Roman" panose="02020603050405020304" pitchFamily="18" charset="0"/>
                <a:cs typeface="Times New Roman" panose="02020603050405020304" pitchFamily="18" charset="0"/>
              </a:rPr>
              <a:t>saj</a:t>
            </a:r>
            <a:r>
              <a:rPr lang="en-US" sz="2000" dirty="0">
                <a:latin typeface="Times New Roman" panose="02020603050405020304" pitchFamily="18" charset="0"/>
                <a:cs typeface="Times New Roman" panose="02020603050405020304" pitchFamily="18" charset="0"/>
              </a:rPr>
              <a:t> ? Apo </a:t>
            </a:r>
            <a:r>
              <a:rPr lang="en-US" sz="2000" dirty="0" err="1">
                <a:latin typeface="Times New Roman" panose="02020603050405020304" pitchFamily="18" charset="0"/>
                <a:cs typeface="Times New Roman" panose="02020603050405020304" pitchFamily="18" charset="0"/>
              </a:rPr>
              <a:t>sipas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ligjit</a:t>
            </a:r>
            <a:r>
              <a:rPr lang="en-US" sz="2000" dirty="0">
                <a:latin typeface="Times New Roman" panose="02020603050405020304" pitchFamily="18" charset="0"/>
                <a:cs typeface="Times New Roman" panose="02020603050405020304" pitchFamily="18" charset="0"/>
              </a:rPr>
              <a:t> ka </a:t>
            </a:r>
            <a:r>
              <a:rPr lang="en-US" sz="2000" dirty="0" err="1">
                <a:latin typeface="Times New Roman" panose="02020603050405020304" pitchFamily="18" charset="0"/>
                <a:cs typeface="Times New Roman" panose="02020603050405020304" pitchFamily="18" charset="0"/>
              </a:rPr>
              <a:t>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drejtë</a:t>
            </a:r>
            <a:r>
              <a:rPr lang="en-US" sz="2000" dirty="0">
                <a:latin typeface="Times New Roman" panose="02020603050405020304" pitchFamily="18" charset="0"/>
                <a:cs typeface="Times New Roman" panose="02020603050405020304" pitchFamily="18" charset="0"/>
              </a:rPr>
              <a:t> ta </a:t>
            </a:r>
            <a:r>
              <a:rPr lang="en-US" sz="2000" dirty="0" err="1">
                <a:latin typeface="Times New Roman" panose="02020603050405020304" pitchFamily="18" charset="0"/>
                <a:cs typeface="Times New Roman" panose="02020603050405020304" pitchFamily="18" charset="0"/>
              </a:rPr>
              <a:t>përjashtojë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provat</a:t>
            </a:r>
            <a:r>
              <a:rPr lang="en-US" sz="2000" dirty="0">
                <a:latin typeface="Times New Roman" panose="02020603050405020304" pitchFamily="18" charset="0"/>
                <a:cs typeface="Times New Roman" panose="02020603050405020304" pitchFamily="18" charset="0"/>
              </a:rPr>
              <a:t> e </a:t>
            </a:r>
            <a:r>
              <a:rPr lang="en-US" sz="2000" dirty="0" err="1">
                <a:latin typeface="Times New Roman" panose="02020603050405020304" pitchFamily="18" charset="0"/>
                <a:cs typeface="Times New Roman" panose="02020603050405020304" pitchFamily="18" charset="0"/>
              </a:rPr>
              <a:t>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reflektojë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këtë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qëndrim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ligjor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saj</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zgjidhjen</a:t>
            </a:r>
            <a:r>
              <a:rPr lang="en-US" sz="2000" dirty="0">
                <a:latin typeface="Times New Roman" panose="02020603050405020304" pitchFamily="18" charset="0"/>
                <a:cs typeface="Times New Roman" panose="02020603050405020304" pitchFamily="18" charset="0"/>
              </a:rPr>
              <a:t> e </a:t>
            </a:r>
            <a:r>
              <a:rPr lang="en-US" sz="2000" dirty="0" err="1">
                <a:latin typeface="Times New Roman" panose="02020603050405020304" pitchFamily="18" charset="0"/>
                <a:cs typeface="Times New Roman" panose="02020603050405020304" pitchFamily="18" charset="0"/>
              </a:rPr>
              <a:t>cështjes</a:t>
            </a:r>
            <a:r>
              <a:rPr lang="en-US" sz="2000" dirty="0">
                <a:latin typeface="Times New Roman" panose="02020603050405020304" pitchFamily="18" charset="0"/>
                <a:cs typeface="Times New Roman" panose="02020603050405020304" pitchFamily="18" charset="0"/>
              </a:rPr>
              <a:t>, pa e </a:t>
            </a:r>
            <a:r>
              <a:rPr lang="en-US" sz="2000" dirty="0" err="1">
                <a:latin typeface="Times New Roman" panose="02020603050405020304" pitchFamily="18" charset="0"/>
                <a:cs typeface="Times New Roman" panose="02020603050405020304" pitchFamily="18" charset="0"/>
              </a:rPr>
              <a:t>kthyer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për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rigjykim</a:t>
            </a:r>
            <a:r>
              <a:rPr lang="en-US" sz="2000"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2000" dirty="0" err="1">
                <a:latin typeface="Times New Roman" pitchFamily="18" charset="0"/>
                <a:cs typeface="Times New Roman" pitchFamily="18" charset="0"/>
              </a:rPr>
              <a:t>Vendime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gjykates</a:t>
            </a:r>
            <a:r>
              <a:rPr lang="en-US" sz="2000" dirty="0">
                <a:latin typeface="Times New Roman" pitchFamily="18" charset="0"/>
                <a:cs typeface="Times New Roman" pitchFamily="18" charset="0"/>
              </a:rPr>
              <a:t> se </a:t>
            </a:r>
            <a:r>
              <a:rPr lang="en-US" sz="2000" dirty="0" err="1">
                <a:latin typeface="Times New Roman" pitchFamily="18" charset="0"/>
                <a:cs typeface="Times New Roman" pitchFamily="18" charset="0"/>
              </a:rPr>
              <a:t>Lartë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evidentojnë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parregullsi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proceduriale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procesin</a:t>
            </a:r>
            <a:r>
              <a:rPr lang="en-US" sz="2000" dirty="0">
                <a:latin typeface="Times New Roman" pitchFamily="18" charset="0"/>
                <a:cs typeface="Times New Roman" pitchFamily="18" charset="0"/>
              </a:rPr>
              <a:t> e </a:t>
            </a:r>
            <a:r>
              <a:rPr lang="en-US" sz="2000" dirty="0" err="1">
                <a:latin typeface="Times New Roman" pitchFamily="18" charset="0"/>
                <a:cs typeface="Times New Roman" pitchFamily="18" charset="0"/>
              </a:rPr>
              <a:t>marrjes</a:t>
            </a:r>
            <a:r>
              <a:rPr lang="en-US" sz="2000" dirty="0">
                <a:latin typeface="Times New Roman" pitchFamily="18" charset="0"/>
                <a:cs typeface="Times New Roman" pitchFamily="18" charset="0"/>
              </a:rPr>
              <a:t> e </a:t>
            </a:r>
            <a:r>
              <a:rPr lang="en-US" sz="2000" dirty="0" err="1">
                <a:latin typeface="Times New Roman" pitchFamily="18" charset="0"/>
                <a:cs typeface="Times New Roman" pitchFamily="18" charset="0"/>
              </a:rPr>
              <a:t>të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vlerësimit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provave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gjykatat</a:t>
            </a:r>
            <a:r>
              <a:rPr lang="en-US" sz="2000" dirty="0">
                <a:latin typeface="Times New Roman" pitchFamily="18" charset="0"/>
                <a:cs typeface="Times New Roman" pitchFamily="18" charset="0"/>
              </a:rPr>
              <a:t> e </a:t>
            </a:r>
            <a:r>
              <a:rPr lang="en-US" sz="2000" dirty="0" err="1">
                <a:latin typeface="Times New Roman" pitchFamily="18" charset="0"/>
                <a:cs typeface="Times New Roman" pitchFamily="18" charset="0"/>
              </a:rPr>
              <a:t>faktit</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4724401"/>
          </a:xfrm>
        </p:spPr>
        <p:txBody>
          <a:bodyPr>
            <a:normAutofit fontScale="85000" lnSpcReduction="10000"/>
          </a:bodyPr>
          <a:lstStyle/>
          <a:p>
            <a:pPr algn="just">
              <a:lnSpc>
                <a:spcPct val="120000"/>
              </a:lnSpc>
            </a:pPr>
            <a:r>
              <a:rPr lang="en-US" sz="1700" dirty="0" err="1">
                <a:latin typeface="Times New Roman" pitchFamily="18" charset="0"/>
                <a:cs typeface="Times New Roman" pitchFamily="18" charset="0"/>
              </a:rPr>
              <a:t>Në</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vendimin</a:t>
            </a:r>
            <a:r>
              <a:rPr lang="en-US" sz="1700" dirty="0">
                <a:latin typeface="Times New Roman" pitchFamily="18" charset="0"/>
                <a:cs typeface="Times New Roman" pitchFamily="18" charset="0"/>
              </a:rPr>
              <a:t>  dt.12.10.2022 </a:t>
            </a:r>
            <a:r>
              <a:rPr lang="en-US" sz="1700" dirty="0" err="1">
                <a:latin typeface="Times New Roman" pitchFamily="18" charset="0"/>
                <a:cs typeface="Times New Roman" pitchFamily="18" charset="0"/>
              </a:rPr>
              <a:t>në</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cështjen</a:t>
            </a:r>
            <a:r>
              <a:rPr lang="en-US" sz="1700" dirty="0">
                <a:latin typeface="Times New Roman" pitchFamily="18" charset="0"/>
                <a:cs typeface="Times New Roman" pitchFamily="18" charset="0"/>
              </a:rPr>
              <a:t> </a:t>
            </a:r>
            <a:r>
              <a:rPr lang="es-ES" sz="1700" dirty="0">
                <a:solidFill>
                  <a:srgbClr val="000000"/>
                </a:solidFill>
                <a:effectLst/>
                <a:latin typeface="Times New Roman" panose="02020603050405020304" pitchFamily="18" charset="0"/>
                <a:ea typeface="Times New Roman" panose="02020603050405020304" pitchFamily="18" charset="0"/>
              </a:rPr>
              <a:t>11241-03303-2014 </a:t>
            </a:r>
            <a:r>
              <a:rPr lang="en-US" sz="1700" dirty="0" err="1">
                <a:solidFill>
                  <a:srgbClr val="000000"/>
                </a:solidFill>
                <a:effectLst/>
                <a:latin typeface="Times New Roman" pitchFamily="18" charset="0"/>
                <a:ea typeface="Times New Roman" panose="02020603050405020304" pitchFamily="18" charset="0"/>
                <a:cs typeface="Times New Roman" pitchFamily="18" charset="0"/>
              </a:rPr>
              <a:t>G</a:t>
            </a:r>
            <a:r>
              <a:rPr lang="en-US" sz="1700" dirty="0" err="1">
                <a:latin typeface="Times New Roman" pitchFamily="18" charset="0"/>
                <a:cs typeface="Times New Roman" pitchFamily="18" charset="0"/>
              </a:rPr>
              <a:t>jykata</a:t>
            </a:r>
            <a:r>
              <a:rPr lang="en-US" sz="1700" dirty="0">
                <a:latin typeface="Times New Roman" pitchFamily="18" charset="0"/>
                <a:cs typeface="Times New Roman" pitchFamily="18" charset="0"/>
              </a:rPr>
              <a:t> e </a:t>
            </a:r>
            <a:r>
              <a:rPr lang="en-US" sz="1700" dirty="0" err="1">
                <a:latin typeface="Times New Roman" pitchFamily="18" charset="0"/>
                <a:cs typeface="Times New Roman" pitchFamily="18" charset="0"/>
              </a:rPr>
              <a:t>lartë</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evidentoi</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parregullsi</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proceduriale</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të</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gjykatave</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të</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faktit</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në</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përjashtimin</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si</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provë</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të</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komunikimeve</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elektrinike</a:t>
            </a:r>
            <a:r>
              <a:rPr lang="en-US" sz="1700" dirty="0">
                <a:latin typeface="Times New Roman" pitchFamily="18" charset="0"/>
                <a:cs typeface="Times New Roman" pitchFamily="18" charset="0"/>
              </a:rPr>
              <a:t>.</a:t>
            </a:r>
          </a:p>
          <a:p>
            <a:pPr algn="just">
              <a:lnSpc>
                <a:spcPct val="120000"/>
              </a:lnSpc>
            </a:pPr>
            <a:r>
              <a:rPr lang="en-US" sz="1700" dirty="0" err="1">
                <a:latin typeface="Times New Roman" pitchFamily="18" charset="0"/>
                <a:ea typeface="Times New Roman" panose="02020603050405020304" pitchFamily="18" charset="0"/>
                <a:cs typeface="Times New Roman" pitchFamily="18" charset="0"/>
              </a:rPr>
              <a:t>G</a:t>
            </a:r>
            <a:r>
              <a:rPr lang="en-US" sz="1700" dirty="0" err="1">
                <a:latin typeface="Times New Roman" panose="02020603050405020304" pitchFamily="18" charset="0"/>
                <a:ea typeface="Times New Roman" panose="02020603050405020304" pitchFamily="18" charset="0"/>
              </a:rPr>
              <a:t>jykata</a:t>
            </a:r>
            <a:r>
              <a:rPr lang="en-US" sz="1700" dirty="0">
                <a:latin typeface="Times New Roman" panose="02020603050405020304" pitchFamily="18" charset="0"/>
                <a:ea typeface="Times New Roman" panose="02020603050405020304" pitchFamily="18" charset="0"/>
              </a:rPr>
              <a:t> e </a:t>
            </a:r>
            <a:r>
              <a:rPr lang="en-US" sz="1700" dirty="0" err="1">
                <a:latin typeface="Times New Roman" panose="02020603050405020304" pitchFamily="18" charset="0"/>
                <a:ea typeface="Times New Roman" panose="02020603050405020304" pitchFamily="18" charset="0"/>
              </a:rPr>
              <a:t>lartë</a:t>
            </a:r>
            <a:r>
              <a:rPr lang="en-US" sz="1700" dirty="0">
                <a:latin typeface="Times New Roman" panose="02020603050405020304" pitchFamily="18" charset="0"/>
                <a:ea typeface="Times New Roman" panose="02020603050405020304" pitchFamily="18" charset="0"/>
              </a:rPr>
              <a:t> ka </a:t>
            </a:r>
            <a:r>
              <a:rPr lang="en-US" sz="1700" dirty="0" err="1">
                <a:latin typeface="Times New Roman" panose="02020603050405020304" pitchFamily="18" charset="0"/>
                <a:ea typeface="Times New Roman" panose="02020603050405020304" pitchFamily="18" charset="0"/>
              </a:rPr>
              <a:t>prishur</a:t>
            </a:r>
            <a:r>
              <a:rPr lang="en-US" sz="1700" dirty="0">
                <a:latin typeface="Times New Roman" panose="02020603050405020304" pitchFamily="18" charset="0"/>
                <a:ea typeface="Times New Roman" panose="02020603050405020304" pitchFamily="18" charset="0"/>
              </a:rPr>
              <a:t> </a:t>
            </a:r>
            <a:r>
              <a:rPr lang="en-US" sz="1700" dirty="0" err="1">
                <a:latin typeface="Times New Roman" panose="02020603050405020304" pitchFamily="18" charset="0"/>
                <a:ea typeface="Times New Roman" panose="02020603050405020304" pitchFamily="18" charset="0"/>
              </a:rPr>
              <a:t>vendimin</a:t>
            </a:r>
            <a:r>
              <a:rPr lang="en-US" sz="1700" dirty="0">
                <a:latin typeface="Times New Roman" panose="02020603050405020304" pitchFamily="18" charset="0"/>
                <a:ea typeface="Times New Roman" panose="02020603050405020304" pitchFamily="18" charset="0"/>
              </a:rPr>
              <a:t> </a:t>
            </a:r>
            <a:r>
              <a:rPr lang="en-US" sz="1700" dirty="0" err="1">
                <a:latin typeface="Times New Roman" panose="02020603050405020304" pitchFamily="18" charset="0"/>
                <a:ea typeface="Times New Roman" panose="02020603050405020304" pitchFamily="18" charset="0"/>
              </a:rPr>
              <a:t>dhe</a:t>
            </a:r>
            <a:r>
              <a:rPr lang="en-US" sz="1700" dirty="0">
                <a:latin typeface="Times New Roman" panose="02020603050405020304" pitchFamily="18" charset="0"/>
                <a:ea typeface="Times New Roman" panose="02020603050405020304" pitchFamily="18" charset="0"/>
              </a:rPr>
              <a:t> e ka </a:t>
            </a:r>
            <a:r>
              <a:rPr lang="en-US" sz="1700" dirty="0" err="1">
                <a:latin typeface="Times New Roman" panose="02020603050405020304" pitchFamily="18" charset="0"/>
                <a:ea typeface="Times New Roman" panose="02020603050405020304" pitchFamily="18" charset="0"/>
              </a:rPr>
              <a:t>dërguar</a:t>
            </a:r>
            <a:r>
              <a:rPr lang="en-US" sz="1700" dirty="0">
                <a:latin typeface="Times New Roman" panose="02020603050405020304" pitchFamily="18" charset="0"/>
                <a:ea typeface="Times New Roman" panose="02020603050405020304" pitchFamily="18" charset="0"/>
              </a:rPr>
              <a:t> </a:t>
            </a:r>
            <a:r>
              <a:rPr lang="en-US" sz="1700" dirty="0" err="1">
                <a:latin typeface="Times New Roman" panose="02020603050405020304" pitchFamily="18" charset="0"/>
                <a:ea typeface="Times New Roman" panose="02020603050405020304" pitchFamily="18" charset="0"/>
              </a:rPr>
              <a:t>cështjen</a:t>
            </a:r>
            <a:r>
              <a:rPr lang="en-US" sz="1700" dirty="0">
                <a:latin typeface="Times New Roman" panose="02020603050405020304" pitchFamily="18" charset="0"/>
                <a:ea typeface="Times New Roman" panose="02020603050405020304" pitchFamily="18" charset="0"/>
              </a:rPr>
              <a:t> </a:t>
            </a:r>
            <a:r>
              <a:rPr lang="en-US" sz="1700" dirty="0" err="1">
                <a:latin typeface="Times New Roman" panose="02020603050405020304" pitchFamily="18" charset="0"/>
                <a:ea typeface="Times New Roman" panose="02020603050405020304" pitchFamily="18" charset="0"/>
              </a:rPr>
              <a:t>për</a:t>
            </a:r>
            <a:r>
              <a:rPr lang="en-US" sz="1700" dirty="0">
                <a:latin typeface="Times New Roman" panose="02020603050405020304" pitchFamily="18" charset="0"/>
                <a:ea typeface="Times New Roman" panose="02020603050405020304" pitchFamily="18" charset="0"/>
              </a:rPr>
              <a:t> </a:t>
            </a:r>
            <a:r>
              <a:rPr lang="en-US" sz="1700" dirty="0" err="1">
                <a:latin typeface="Times New Roman" panose="02020603050405020304" pitchFamily="18" charset="0"/>
                <a:ea typeface="Times New Roman" panose="02020603050405020304" pitchFamily="18" charset="0"/>
              </a:rPr>
              <a:t>rishqyrtim</a:t>
            </a:r>
            <a:r>
              <a:rPr lang="en-US" sz="1700" dirty="0">
                <a:latin typeface="Times New Roman" panose="02020603050405020304" pitchFamily="18" charset="0"/>
                <a:ea typeface="Times New Roman" panose="02020603050405020304" pitchFamily="18" charset="0"/>
              </a:rPr>
              <a:t> </a:t>
            </a:r>
            <a:r>
              <a:rPr lang="en-US" sz="1700" dirty="0" err="1">
                <a:latin typeface="Times New Roman" panose="02020603050405020304" pitchFamily="18" charset="0"/>
                <a:ea typeface="Times New Roman" panose="02020603050405020304" pitchFamily="18" charset="0"/>
              </a:rPr>
              <a:t>në</a:t>
            </a:r>
            <a:r>
              <a:rPr lang="en-US" sz="1700" dirty="0">
                <a:latin typeface="Times New Roman" panose="02020603050405020304" pitchFamily="18" charset="0"/>
                <a:ea typeface="Times New Roman" panose="02020603050405020304" pitchFamily="18" charset="0"/>
              </a:rPr>
              <a:t> </a:t>
            </a:r>
            <a:r>
              <a:rPr lang="en-US" sz="1700" dirty="0" err="1">
                <a:latin typeface="Times New Roman" panose="02020603050405020304" pitchFamily="18" charset="0"/>
                <a:ea typeface="Times New Roman" panose="02020603050405020304" pitchFamily="18" charset="0"/>
              </a:rPr>
              <a:t>apel</a:t>
            </a:r>
            <a:r>
              <a:rPr lang="en-US" sz="1700" dirty="0">
                <a:latin typeface="Times New Roman" panose="02020603050405020304" pitchFamily="18" charset="0"/>
                <a:ea typeface="Times New Roman" panose="02020603050405020304" pitchFamily="18" charset="0"/>
              </a:rPr>
              <a:t> duke </a:t>
            </a:r>
            <a:r>
              <a:rPr lang="en-US" sz="1700" dirty="0" err="1">
                <a:latin typeface="Times New Roman" panose="02020603050405020304" pitchFamily="18" charset="0"/>
                <a:ea typeface="Times New Roman" panose="02020603050405020304" pitchFamily="18" charset="0"/>
              </a:rPr>
              <a:t>arsyetuar</a:t>
            </a:r>
            <a:r>
              <a:rPr lang="en-US" sz="1700" dirty="0">
                <a:latin typeface="Times New Roman" panose="02020603050405020304" pitchFamily="18" charset="0"/>
                <a:ea typeface="Times New Roman" panose="02020603050405020304" pitchFamily="18" charset="0"/>
              </a:rPr>
              <a:t> se </a:t>
            </a:r>
            <a:r>
              <a:rPr lang="en-US" sz="1700" dirty="0">
                <a:latin typeface="Times New Roman" pitchFamily="18" charset="0"/>
                <a:cs typeface="Times New Roman" pitchFamily="18" charset="0"/>
              </a:rPr>
              <a:t>;..</a:t>
            </a:r>
            <a:r>
              <a:rPr lang="it-IT" sz="1700" dirty="0">
                <a:effectLst/>
                <a:latin typeface="Times New Roman" panose="02020603050405020304" pitchFamily="18" charset="0"/>
                <a:ea typeface="Times New Roman" panose="02020603050405020304" pitchFamily="18" charset="0"/>
              </a:rPr>
              <a:t> përmbajtja e emailit e dërguar nga adresa e pretenduar e paditëses përbën shfaqje të një mendimi me shkrim dhe si i tillë ky lloj komunikimi elektronik përfshihet te provat shkresore të përdorshme në procesin civil. Kolegji vlerëson se kjo lloj prove nisur nga karakteri privat i komunikimit dhe mungesa e të dhënave zyrtare të tij përfshihet në llojet e provave shkresë e thjeshtë ose private që rregullohen nga nenet 259 e vijues të K.Pr.Civile. Në interpretim të kësaj dispozite emaili i nisur nga adresa elektronike e  paditëses do të kishte vlerë provuese kundër saj, në rast se paditësja do të pranonte se nisja e këtij emaili në gjëndjen, që paraqitet nga i padituri ishte bërë prej saj ose në rast se pala që e paraqet atë provon autenticitetin e këtij emaili të rrjedhur nga paditësja me cdo provë tjetër. Një gjë e tillë gjen mbështetje në nenin</a:t>
            </a:r>
            <a:r>
              <a:rPr lang="en-US" sz="1700" dirty="0">
                <a:effectLst/>
                <a:latin typeface="Times New Roman" panose="02020603050405020304" pitchFamily="18" charset="0"/>
                <a:ea typeface="Times New Roman" panose="02020603050405020304" pitchFamily="18" charset="0"/>
              </a:rPr>
              <a:t> 267/1 </a:t>
            </a:r>
            <a:r>
              <a:rPr lang="en-US" sz="1700" dirty="0" err="1">
                <a:effectLst/>
                <a:latin typeface="Times New Roman" panose="02020603050405020304" pitchFamily="18" charset="0"/>
                <a:ea typeface="Times New Roman" panose="02020603050405020304" pitchFamily="18" charset="0"/>
              </a:rPr>
              <a:t>të</a:t>
            </a:r>
            <a:r>
              <a:rPr lang="en-US" sz="1700" dirty="0">
                <a:effectLst/>
                <a:latin typeface="Times New Roman" panose="02020603050405020304" pitchFamily="18" charset="0"/>
                <a:ea typeface="Times New Roman" panose="02020603050405020304" pitchFamily="18" charset="0"/>
              </a:rPr>
              <a:t> KPC </a:t>
            </a:r>
            <a:r>
              <a:rPr lang="en-US" sz="1700" dirty="0" err="1">
                <a:effectLst/>
                <a:latin typeface="Times New Roman" panose="02020603050405020304" pitchFamily="18" charset="0"/>
                <a:ea typeface="Times New Roman" panose="02020603050405020304" pitchFamily="18" charset="0"/>
              </a:rPr>
              <a:t>sipas</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të</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cilit</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kur</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origjinaliteti</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i</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shkresës</a:t>
            </a:r>
            <a:r>
              <a:rPr lang="en-US" sz="1700" dirty="0">
                <a:effectLst/>
                <a:latin typeface="Times New Roman" panose="02020603050405020304" pitchFamily="18" charset="0"/>
                <a:ea typeface="Times New Roman" panose="02020603050405020304" pitchFamily="18" charset="0"/>
              </a:rPr>
              <a:t> private </a:t>
            </a:r>
            <a:r>
              <a:rPr lang="en-US" sz="1700" dirty="0" err="1">
                <a:effectLst/>
                <a:latin typeface="Times New Roman" panose="02020603050405020304" pitchFamily="18" charset="0"/>
                <a:ea typeface="Times New Roman" panose="02020603050405020304" pitchFamily="18" charset="0"/>
              </a:rPr>
              <a:t>vihet</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në</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dyshim</a:t>
            </a:r>
            <a:r>
              <a:rPr lang="en-US" sz="1700" dirty="0">
                <a:effectLst/>
                <a:latin typeface="Times New Roman" panose="02020603050405020304" pitchFamily="18" charset="0"/>
                <a:ea typeface="Times New Roman" panose="02020603050405020304" pitchFamily="18" charset="0"/>
              </a:rPr>
              <a:t>, ai </a:t>
            </a:r>
            <a:r>
              <a:rPr lang="en-US" sz="1700" dirty="0" err="1">
                <a:effectLst/>
                <a:latin typeface="Times New Roman" panose="02020603050405020304" pitchFamily="18" charset="0"/>
                <a:ea typeface="Times New Roman" panose="02020603050405020304" pitchFamily="18" charset="0"/>
              </a:rPr>
              <a:t>që</a:t>
            </a:r>
            <a:r>
              <a:rPr lang="en-US" sz="1700" dirty="0">
                <a:effectLst/>
                <a:latin typeface="Times New Roman" panose="02020603050405020304" pitchFamily="18" charset="0"/>
                <a:ea typeface="Times New Roman" panose="02020603050405020304" pitchFamily="18" charset="0"/>
              </a:rPr>
              <a:t> e </a:t>
            </a:r>
            <a:r>
              <a:rPr lang="en-US" sz="1700" dirty="0" err="1">
                <a:effectLst/>
                <a:latin typeface="Times New Roman" panose="02020603050405020304" pitchFamily="18" charset="0"/>
                <a:ea typeface="Times New Roman" panose="02020603050405020304" pitchFamily="18" charset="0"/>
              </a:rPr>
              <a:t>paraqet</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duhet</a:t>
            </a:r>
            <a:r>
              <a:rPr lang="en-US" sz="1700" dirty="0">
                <a:effectLst/>
                <a:latin typeface="Times New Roman" panose="02020603050405020304" pitchFamily="18" charset="0"/>
                <a:ea typeface="Times New Roman" panose="02020603050405020304" pitchFamily="18" charset="0"/>
              </a:rPr>
              <a:t> ta </a:t>
            </a:r>
            <a:r>
              <a:rPr lang="en-US" sz="1700" dirty="0" err="1">
                <a:effectLst/>
                <a:latin typeface="Times New Roman" panose="02020603050405020304" pitchFamily="18" charset="0"/>
                <a:ea typeface="Times New Roman" panose="02020603050405020304" pitchFamily="18" charset="0"/>
              </a:rPr>
              <a:t>provojë</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atë</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përveç</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kur</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shkresa</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është</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aq</a:t>
            </a:r>
            <a:r>
              <a:rPr lang="en-US" sz="1700" dirty="0">
                <a:effectLst/>
                <a:latin typeface="Times New Roman" panose="02020603050405020304" pitchFamily="18" charset="0"/>
                <a:ea typeface="Times New Roman" panose="02020603050405020304" pitchFamily="18" charset="0"/>
              </a:rPr>
              <a:t> e </a:t>
            </a:r>
            <a:r>
              <a:rPr lang="en-US" sz="1700" dirty="0" err="1">
                <a:effectLst/>
                <a:latin typeface="Times New Roman" panose="02020603050405020304" pitchFamily="18" charset="0"/>
                <a:ea typeface="Times New Roman" panose="02020603050405020304" pitchFamily="18" charset="0"/>
              </a:rPr>
              <a:t>ndryshuar</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sa</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gjykata</a:t>
            </a:r>
            <a:r>
              <a:rPr lang="en-US" sz="1700" dirty="0">
                <a:effectLst/>
                <a:latin typeface="Times New Roman" panose="02020603050405020304" pitchFamily="18" charset="0"/>
                <a:ea typeface="Times New Roman" panose="02020603050405020304" pitchFamily="18" charset="0"/>
              </a:rPr>
              <a:t> e ka </a:t>
            </a:r>
            <a:r>
              <a:rPr lang="en-US" sz="1700" dirty="0" err="1">
                <a:effectLst/>
                <a:latin typeface="Times New Roman" panose="02020603050405020304" pitchFamily="18" charset="0"/>
                <a:ea typeface="Times New Roman" panose="02020603050405020304" pitchFamily="18" charset="0"/>
              </a:rPr>
              <a:t>të</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vështirë</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të</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konstatojë</a:t>
            </a:r>
            <a:r>
              <a:rPr lang="en-US" sz="1700" dirty="0">
                <a:effectLst/>
                <a:latin typeface="Times New Roman" panose="02020603050405020304" pitchFamily="18" charset="0"/>
                <a:ea typeface="Times New Roman" panose="02020603050405020304" pitchFamily="18" charset="0"/>
              </a:rPr>
              <a:t> se </a:t>
            </a:r>
            <a:r>
              <a:rPr lang="en-US" sz="1700" dirty="0" err="1">
                <a:effectLst/>
                <a:latin typeface="Times New Roman" panose="02020603050405020304" pitchFamily="18" charset="0"/>
                <a:ea typeface="Times New Roman" panose="02020603050405020304" pitchFamily="18" charset="0"/>
              </a:rPr>
              <a:t>është</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origjinale</a:t>
            </a:r>
            <a:r>
              <a:rPr lang="en-US" sz="1700" dirty="0">
                <a:effectLst/>
                <a:latin typeface="Times New Roman" panose="02020603050405020304" pitchFamily="18" charset="0"/>
                <a:ea typeface="Times New Roman" panose="02020603050405020304" pitchFamily="18" charset="0"/>
              </a:rPr>
              <a:t>. Po </a:t>
            </a:r>
            <a:r>
              <a:rPr lang="en-US" sz="1700" dirty="0" err="1">
                <a:effectLst/>
                <a:latin typeface="Times New Roman" panose="02020603050405020304" pitchFamily="18" charset="0"/>
                <a:ea typeface="Times New Roman" panose="02020603050405020304" pitchFamily="18" charset="0"/>
              </a:rPr>
              <a:t>ashtu</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neni</a:t>
            </a:r>
            <a:r>
              <a:rPr lang="en-US" sz="1700" dirty="0">
                <a:effectLst/>
                <a:latin typeface="Times New Roman" panose="02020603050405020304" pitchFamily="18" charset="0"/>
                <a:ea typeface="Times New Roman" panose="02020603050405020304" pitchFamily="18" charset="0"/>
              </a:rPr>
              <a:t> 268 </a:t>
            </a:r>
            <a:r>
              <a:rPr lang="en-US" sz="1700" dirty="0" err="1">
                <a:effectLst/>
                <a:latin typeface="Times New Roman" panose="02020603050405020304" pitchFamily="18" charset="0"/>
                <a:ea typeface="Times New Roman" panose="02020603050405020304" pitchFamily="18" charset="0"/>
              </a:rPr>
              <a:t>i</a:t>
            </a:r>
            <a:r>
              <a:rPr lang="en-US" sz="1700" dirty="0">
                <a:effectLst/>
                <a:latin typeface="Times New Roman" panose="02020603050405020304" pitchFamily="18" charset="0"/>
                <a:ea typeface="Times New Roman" panose="02020603050405020304" pitchFamily="18" charset="0"/>
              </a:rPr>
              <a:t> KPC ka </a:t>
            </a:r>
            <a:r>
              <a:rPr lang="en-US" sz="1700" dirty="0" err="1">
                <a:effectLst/>
                <a:latin typeface="Times New Roman" panose="02020603050405020304" pitchFamily="18" charset="0"/>
                <a:ea typeface="Times New Roman" panose="02020603050405020304" pitchFamily="18" charset="0"/>
              </a:rPr>
              <a:t>parashikuar</a:t>
            </a:r>
            <a:r>
              <a:rPr lang="en-US" sz="1700" dirty="0">
                <a:effectLst/>
                <a:latin typeface="Times New Roman" panose="02020603050405020304" pitchFamily="18" charset="0"/>
                <a:ea typeface="Times New Roman" panose="02020603050405020304" pitchFamily="18" charset="0"/>
              </a:rPr>
              <a:t> se </a:t>
            </a:r>
            <a:r>
              <a:rPr lang="en-US" sz="1700" dirty="0" err="1">
                <a:effectLst/>
                <a:latin typeface="Times New Roman" panose="02020603050405020304" pitchFamily="18" charset="0"/>
                <a:ea typeface="Times New Roman" panose="02020603050405020304" pitchFamily="18" charset="0"/>
              </a:rPr>
              <a:t>shkresa</a:t>
            </a:r>
            <a:r>
              <a:rPr lang="en-US" sz="1700" dirty="0">
                <a:effectLst/>
                <a:latin typeface="Times New Roman" panose="02020603050405020304" pitchFamily="18" charset="0"/>
                <a:ea typeface="Times New Roman" panose="02020603050405020304" pitchFamily="18" charset="0"/>
              </a:rPr>
              <a:t> private </a:t>
            </a:r>
            <a:r>
              <a:rPr lang="en-US" sz="1700" dirty="0" err="1">
                <a:effectLst/>
                <a:latin typeface="Times New Roman" panose="02020603050405020304" pitchFamily="18" charset="0"/>
                <a:ea typeface="Times New Roman" panose="02020603050405020304" pitchFamily="18" charset="0"/>
              </a:rPr>
              <a:t>mund</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të</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provohet</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si</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origjinale</a:t>
            </a:r>
            <a:r>
              <a:rPr lang="en-US" sz="1700" dirty="0">
                <a:effectLst/>
                <a:latin typeface="Times New Roman" panose="02020603050405020304" pitchFamily="18" charset="0"/>
                <a:ea typeface="Times New Roman" panose="02020603050405020304" pitchFamily="18" charset="0"/>
              </a:rPr>
              <a:t> me </a:t>
            </a:r>
            <a:r>
              <a:rPr lang="en-US" sz="1700" dirty="0" err="1">
                <a:effectLst/>
                <a:latin typeface="Times New Roman" panose="02020603050405020304" pitchFamily="18" charset="0"/>
                <a:ea typeface="Times New Roman" panose="02020603050405020304" pitchFamily="18" charset="0"/>
              </a:rPr>
              <a:t>çdo</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lloj</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mjeti</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provues</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Në</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rastin</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konkret</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gjykatat</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i</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kanë</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mohuar</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palës</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së</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paditur</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që</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të</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vërtetojë</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origjinalitetin</a:t>
            </a:r>
            <a:r>
              <a:rPr lang="en-US" sz="1700" dirty="0">
                <a:effectLst/>
                <a:latin typeface="Times New Roman" panose="02020603050405020304" pitchFamily="18" charset="0"/>
                <a:ea typeface="Times New Roman" panose="02020603050405020304" pitchFamily="18" charset="0"/>
              </a:rPr>
              <a:t> e </a:t>
            </a:r>
            <a:r>
              <a:rPr lang="en-US" sz="1700" dirty="0" err="1">
                <a:effectLst/>
                <a:latin typeface="Times New Roman" panose="02020603050405020304" pitchFamily="18" charset="0"/>
                <a:ea typeface="Times New Roman" panose="02020603050405020304" pitchFamily="18" charset="0"/>
              </a:rPr>
              <a:t>emailit</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pasi</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nuk</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i</a:t>
            </a:r>
            <a:r>
              <a:rPr lang="en-US" sz="1700" dirty="0">
                <a:effectLst/>
                <a:latin typeface="Times New Roman" panose="02020603050405020304" pitchFamily="18" charset="0"/>
                <a:ea typeface="Times New Roman" panose="02020603050405020304" pitchFamily="18" charset="0"/>
              </a:rPr>
              <a:t> ka </a:t>
            </a:r>
            <a:r>
              <a:rPr lang="en-US" sz="1700" dirty="0" err="1">
                <a:effectLst/>
                <a:latin typeface="Times New Roman" panose="02020603050405020304" pitchFamily="18" charset="0"/>
                <a:ea typeface="Times New Roman" panose="02020603050405020304" pitchFamily="18" charset="0"/>
              </a:rPr>
              <a:t>dhënë</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mundësinë</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asaj</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të</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paraqes</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prova</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shtesë</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ose</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të</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vijojë</a:t>
            </a:r>
            <a:r>
              <a:rPr lang="en-US" sz="1700" dirty="0">
                <a:effectLst/>
                <a:latin typeface="Times New Roman" panose="02020603050405020304" pitchFamily="18" charset="0"/>
                <a:ea typeface="Times New Roman" panose="02020603050405020304" pitchFamily="18" charset="0"/>
              </a:rPr>
              <a:t> me </a:t>
            </a:r>
            <a:r>
              <a:rPr lang="en-US" sz="1700" dirty="0" err="1">
                <a:effectLst/>
                <a:latin typeface="Times New Roman" panose="02020603050405020304" pitchFamily="18" charset="0"/>
                <a:ea typeface="Times New Roman" panose="02020603050405020304" pitchFamily="18" charset="0"/>
              </a:rPr>
              <a:t>caktimin</a:t>
            </a:r>
            <a:r>
              <a:rPr lang="en-US" sz="1700" dirty="0">
                <a:effectLst/>
                <a:latin typeface="Times New Roman" panose="02020603050405020304" pitchFamily="18" charset="0"/>
                <a:ea typeface="Times New Roman" panose="02020603050405020304" pitchFamily="18" charset="0"/>
              </a:rPr>
              <a:t> e </a:t>
            </a:r>
            <a:r>
              <a:rPr lang="en-US" sz="1700" dirty="0" err="1">
                <a:effectLst/>
                <a:latin typeface="Times New Roman" panose="02020603050405020304" pitchFamily="18" charset="0"/>
                <a:ea typeface="Times New Roman" panose="02020603050405020304" pitchFamily="18" charset="0"/>
              </a:rPr>
              <a:t>një</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eksperti</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të</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fushës</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përkatëse</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megjithëse</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është</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kërkuar</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nga</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i</a:t>
            </a:r>
            <a:r>
              <a:rPr lang="en-US"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padituri</a:t>
            </a:r>
            <a:r>
              <a:rPr lang="en-US" sz="1700" dirty="0">
                <a:effectLst/>
                <a:latin typeface="Times New Roman" panose="02020603050405020304" pitchFamily="18" charset="0"/>
                <a:ea typeface="Times New Roman" panose="02020603050405020304" pitchFamily="18" charset="0"/>
              </a:rPr>
              <a:t>.. </a:t>
            </a:r>
            <a:r>
              <a:rPr lang="en-US" sz="1700" u="sng" dirty="0">
                <a:effectLst/>
                <a:latin typeface="Times New Roman" panose="02020603050405020304" pitchFamily="18" charset="0"/>
                <a:ea typeface="Times New Roman" panose="02020603050405020304" pitchFamily="18" charset="0"/>
              </a:rPr>
              <a:t>E </a:t>
            </a:r>
            <a:r>
              <a:rPr lang="en-US" sz="1700" u="sng" dirty="0" err="1">
                <a:effectLst/>
                <a:latin typeface="Times New Roman" panose="02020603050405020304" pitchFamily="18" charset="0"/>
                <a:ea typeface="Times New Roman" panose="02020603050405020304" pitchFamily="18" charset="0"/>
              </a:rPr>
              <a:t>drejta</a:t>
            </a:r>
            <a:r>
              <a:rPr lang="en-US" sz="1700" u="sng" dirty="0">
                <a:effectLst/>
                <a:latin typeface="Times New Roman" panose="02020603050405020304" pitchFamily="18" charset="0"/>
                <a:ea typeface="Times New Roman" panose="02020603050405020304" pitchFamily="18" charset="0"/>
              </a:rPr>
              <a:t> e </a:t>
            </a:r>
            <a:r>
              <a:rPr lang="en-US" sz="1700" u="sng" dirty="0" err="1">
                <a:effectLst/>
                <a:latin typeface="Times New Roman" panose="02020603050405020304" pitchFamily="18" charset="0"/>
                <a:ea typeface="Times New Roman" panose="02020603050405020304" pitchFamily="18" charset="0"/>
              </a:rPr>
              <a:t>palës</a:t>
            </a:r>
            <a:r>
              <a:rPr lang="en-US" sz="1700" u="sng" dirty="0">
                <a:effectLst/>
                <a:latin typeface="Times New Roman" panose="02020603050405020304" pitchFamily="18" charset="0"/>
                <a:ea typeface="Times New Roman" panose="02020603050405020304" pitchFamily="18" charset="0"/>
              </a:rPr>
              <a:t> </a:t>
            </a:r>
            <a:r>
              <a:rPr lang="en-US" sz="1700" u="sng" dirty="0" err="1">
                <a:effectLst/>
                <a:latin typeface="Times New Roman" panose="02020603050405020304" pitchFamily="18" charset="0"/>
                <a:ea typeface="Times New Roman" panose="02020603050405020304" pitchFamily="18" charset="0"/>
              </a:rPr>
              <a:t>ndërgjyqëse</a:t>
            </a:r>
            <a:r>
              <a:rPr lang="en-US" sz="1700" u="sng" dirty="0">
                <a:effectLst/>
                <a:latin typeface="Times New Roman" panose="02020603050405020304" pitchFamily="18" charset="0"/>
                <a:ea typeface="Times New Roman" panose="02020603050405020304" pitchFamily="18" charset="0"/>
              </a:rPr>
              <a:t> </a:t>
            </a:r>
            <a:r>
              <a:rPr lang="en-US" sz="1700" u="sng" dirty="0" err="1">
                <a:effectLst/>
                <a:latin typeface="Times New Roman" panose="02020603050405020304" pitchFamily="18" charset="0"/>
                <a:ea typeface="Times New Roman" panose="02020603050405020304" pitchFamily="18" charset="0"/>
              </a:rPr>
              <a:t>për</a:t>
            </a:r>
            <a:r>
              <a:rPr lang="en-US" sz="1700" u="sng" dirty="0">
                <a:effectLst/>
                <a:latin typeface="Times New Roman" panose="02020603050405020304" pitchFamily="18" charset="0"/>
                <a:ea typeface="Times New Roman" panose="02020603050405020304" pitchFamily="18" charset="0"/>
              </a:rPr>
              <a:t> </a:t>
            </a:r>
            <a:r>
              <a:rPr lang="en-US" sz="1700" u="sng" dirty="0" err="1">
                <a:effectLst/>
                <a:latin typeface="Times New Roman" panose="02020603050405020304" pitchFamily="18" charset="0"/>
                <a:ea typeface="Times New Roman" panose="02020603050405020304" pitchFamily="18" charset="0"/>
              </a:rPr>
              <a:t>të</a:t>
            </a:r>
            <a:r>
              <a:rPr lang="en-US" sz="1700" u="sng" dirty="0">
                <a:effectLst/>
                <a:latin typeface="Times New Roman" panose="02020603050405020304" pitchFamily="18" charset="0"/>
                <a:ea typeface="Times New Roman" panose="02020603050405020304" pitchFamily="18" charset="0"/>
              </a:rPr>
              <a:t> </a:t>
            </a:r>
            <a:r>
              <a:rPr lang="en-US" sz="1700" u="sng" dirty="0" err="1">
                <a:effectLst/>
                <a:latin typeface="Times New Roman" panose="02020603050405020304" pitchFamily="18" charset="0"/>
                <a:ea typeface="Times New Roman" panose="02020603050405020304" pitchFamily="18" charset="0"/>
              </a:rPr>
              <a:t>paraqitur</a:t>
            </a:r>
            <a:r>
              <a:rPr lang="en-US" sz="1700" u="sng" dirty="0">
                <a:effectLst/>
                <a:latin typeface="Times New Roman" panose="02020603050405020304" pitchFamily="18" charset="0"/>
                <a:ea typeface="Times New Roman" panose="02020603050405020304" pitchFamily="18" charset="0"/>
              </a:rPr>
              <a:t> </a:t>
            </a:r>
            <a:r>
              <a:rPr lang="en-US" sz="1700" u="sng" dirty="0" err="1">
                <a:effectLst/>
                <a:latin typeface="Times New Roman" panose="02020603050405020304" pitchFamily="18" charset="0"/>
                <a:ea typeface="Times New Roman" panose="02020603050405020304" pitchFamily="18" charset="0"/>
              </a:rPr>
              <a:t>prova</a:t>
            </a:r>
            <a:r>
              <a:rPr lang="en-US" sz="1700" u="sng" dirty="0">
                <a:effectLst/>
                <a:latin typeface="Times New Roman" panose="02020603050405020304" pitchFamily="18" charset="0"/>
                <a:ea typeface="Times New Roman" panose="02020603050405020304" pitchFamily="18" charset="0"/>
              </a:rPr>
              <a:t> </a:t>
            </a:r>
            <a:r>
              <a:rPr lang="en-US" sz="1700" u="sng" dirty="0" err="1">
                <a:effectLst/>
                <a:latin typeface="Times New Roman" panose="02020603050405020304" pitchFamily="18" charset="0"/>
                <a:ea typeface="Times New Roman" panose="02020603050405020304" pitchFamily="18" charset="0"/>
              </a:rPr>
              <a:t>në</a:t>
            </a:r>
            <a:r>
              <a:rPr lang="en-US" sz="1700" u="sng" dirty="0">
                <a:effectLst/>
                <a:latin typeface="Times New Roman" panose="02020603050405020304" pitchFamily="18" charset="0"/>
                <a:ea typeface="Times New Roman" panose="02020603050405020304" pitchFamily="18" charset="0"/>
              </a:rPr>
              <a:t> </a:t>
            </a:r>
            <a:r>
              <a:rPr lang="en-US" sz="1700" u="sng" dirty="0" err="1">
                <a:effectLst/>
                <a:latin typeface="Times New Roman" panose="02020603050405020304" pitchFamily="18" charset="0"/>
                <a:ea typeface="Times New Roman" panose="02020603050405020304" pitchFamily="18" charset="0"/>
              </a:rPr>
              <a:t>një</a:t>
            </a:r>
            <a:r>
              <a:rPr lang="en-US" sz="1700" u="sng" dirty="0">
                <a:effectLst/>
                <a:latin typeface="Times New Roman" panose="02020603050405020304" pitchFamily="18" charset="0"/>
                <a:ea typeface="Times New Roman" panose="02020603050405020304" pitchFamily="18" charset="0"/>
              </a:rPr>
              <a:t> </a:t>
            </a:r>
            <a:r>
              <a:rPr lang="en-US" sz="1700" u="sng" dirty="0" err="1">
                <a:effectLst/>
                <a:latin typeface="Times New Roman" panose="02020603050405020304" pitchFamily="18" charset="0"/>
                <a:ea typeface="Times New Roman" panose="02020603050405020304" pitchFamily="18" charset="0"/>
              </a:rPr>
              <a:t>proces</a:t>
            </a:r>
            <a:r>
              <a:rPr lang="en-US" sz="1700" u="sng" dirty="0">
                <a:effectLst/>
                <a:latin typeface="Times New Roman" panose="02020603050405020304" pitchFamily="18" charset="0"/>
                <a:ea typeface="Times New Roman" panose="02020603050405020304" pitchFamily="18" charset="0"/>
              </a:rPr>
              <a:t> </a:t>
            </a:r>
            <a:r>
              <a:rPr lang="en-US" sz="1700" u="sng" dirty="0" err="1">
                <a:effectLst/>
                <a:latin typeface="Times New Roman" panose="02020603050405020304" pitchFamily="18" charset="0"/>
                <a:ea typeface="Times New Roman" panose="02020603050405020304" pitchFamily="18" charset="0"/>
              </a:rPr>
              <a:t>gjyqësor</a:t>
            </a:r>
            <a:r>
              <a:rPr lang="en-US" sz="1700" u="sng" dirty="0">
                <a:effectLst/>
                <a:latin typeface="Times New Roman" panose="02020603050405020304" pitchFamily="18" charset="0"/>
                <a:ea typeface="Times New Roman" panose="02020603050405020304" pitchFamily="18" charset="0"/>
              </a:rPr>
              <a:t> </a:t>
            </a:r>
            <a:r>
              <a:rPr lang="en-US" sz="1700" u="sng" dirty="0" err="1">
                <a:effectLst/>
                <a:latin typeface="Times New Roman" panose="02020603050405020304" pitchFamily="18" charset="0"/>
                <a:ea typeface="Times New Roman" panose="02020603050405020304" pitchFamily="18" charset="0"/>
              </a:rPr>
              <a:t>buron</a:t>
            </a:r>
            <a:r>
              <a:rPr lang="en-US" sz="1700" u="sng" dirty="0">
                <a:effectLst/>
                <a:latin typeface="Times New Roman" panose="02020603050405020304" pitchFamily="18" charset="0"/>
                <a:ea typeface="Times New Roman" panose="02020603050405020304" pitchFamily="18" charset="0"/>
              </a:rPr>
              <a:t> </a:t>
            </a:r>
            <a:r>
              <a:rPr lang="en-US" sz="1700" u="sng" dirty="0" err="1">
                <a:effectLst/>
                <a:latin typeface="Times New Roman" panose="02020603050405020304" pitchFamily="18" charset="0"/>
                <a:ea typeface="Times New Roman" panose="02020603050405020304" pitchFamily="18" charset="0"/>
              </a:rPr>
              <a:t>në</a:t>
            </a:r>
            <a:r>
              <a:rPr lang="en-US" sz="1700" u="sng" dirty="0">
                <a:effectLst/>
                <a:latin typeface="Times New Roman" panose="02020603050405020304" pitchFamily="18" charset="0"/>
                <a:ea typeface="Times New Roman" panose="02020603050405020304" pitchFamily="18" charset="0"/>
              </a:rPr>
              <a:t> </a:t>
            </a:r>
            <a:r>
              <a:rPr lang="en-US" sz="1700" u="sng" dirty="0" err="1">
                <a:effectLst/>
                <a:latin typeface="Times New Roman" panose="02020603050405020304" pitchFamily="18" charset="0"/>
                <a:ea typeface="Times New Roman" panose="02020603050405020304" pitchFamily="18" charset="0"/>
              </a:rPr>
              <a:t>thelb</a:t>
            </a:r>
            <a:r>
              <a:rPr lang="en-US" sz="1700" u="sng" dirty="0">
                <a:effectLst/>
                <a:latin typeface="Times New Roman" panose="02020603050405020304" pitchFamily="18" charset="0"/>
                <a:ea typeface="Times New Roman" panose="02020603050405020304" pitchFamily="18" charset="0"/>
              </a:rPr>
              <a:t> </a:t>
            </a:r>
            <a:r>
              <a:rPr lang="en-US" sz="1700" u="sng" dirty="0" err="1">
                <a:effectLst/>
                <a:latin typeface="Times New Roman" panose="02020603050405020304" pitchFamily="18" charset="0"/>
                <a:ea typeface="Times New Roman" panose="02020603050405020304" pitchFamily="18" charset="0"/>
              </a:rPr>
              <a:t>nga</a:t>
            </a:r>
            <a:r>
              <a:rPr lang="en-US" sz="1700" u="sng" dirty="0">
                <a:effectLst/>
                <a:latin typeface="Times New Roman" panose="02020603050405020304" pitchFamily="18" charset="0"/>
                <a:ea typeface="Times New Roman" panose="02020603050405020304" pitchFamily="18" charset="0"/>
              </a:rPr>
              <a:t> e </a:t>
            </a:r>
            <a:r>
              <a:rPr lang="en-US" sz="1700" u="sng" dirty="0" err="1">
                <a:effectLst/>
                <a:latin typeface="Times New Roman" panose="02020603050405020304" pitchFamily="18" charset="0"/>
                <a:ea typeface="Times New Roman" panose="02020603050405020304" pitchFamily="18" charset="0"/>
              </a:rPr>
              <a:t>drejta</a:t>
            </a:r>
            <a:r>
              <a:rPr lang="en-US" sz="1700" u="sng" dirty="0">
                <a:effectLst/>
                <a:latin typeface="Times New Roman" panose="02020603050405020304" pitchFamily="18" charset="0"/>
                <a:ea typeface="Times New Roman" panose="02020603050405020304" pitchFamily="18" charset="0"/>
              </a:rPr>
              <a:t> </a:t>
            </a:r>
            <a:r>
              <a:rPr lang="en-US" sz="1700" u="sng" dirty="0" err="1">
                <a:effectLst/>
                <a:latin typeface="Times New Roman" panose="02020603050405020304" pitchFamily="18" charset="0"/>
                <a:ea typeface="Times New Roman" panose="02020603050405020304" pitchFamily="18" charset="0"/>
              </a:rPr>
              <a:t>për</a:t>
            </a:r>
            <a:r>
              <a:rPr lang="en-US" sz="1700" u="sng" dirty="0">
                <a:effectLst/>
                <a:latin typeface="Times New Roman" panose="02020603050405020304" pitchFamily="18" charset="0"/>
                <a:ea typeface="Times New Roman" panose="02020603050405020304" pitchFamily="18" charset="0"/>
              </a:rPr>
              <a:t> </a:t>
            </a:r>
            <a:r>
              <a:rPr lang="en-US" sz="1700" u="sng" dirty="0" err="1">
                <a:effectLst/>
                <a:latin typeface="Times New Roman" panose="02020603050405020304" pitchFamily="18" charset="0"/>
                <a:ea typeface="Times New Roman" panose="02020603050405020304" pitchFamily="18" charset="0"/>
              </a:rPr>
              <a:t>tu</a:t>
            </a:r>
            <a:r>
              <a:rPr lang="en-US" sz="1700" u="sng" dirty="0">
                <a:effectLst/>
                <a:latin typeface="Times New Roman" panose="02020603050405020304" pitchFamily="18" charset="0"/>
                <a:ea typeface="Times New Roman" panose="02020603050405020304" pitchFamily="18" charset="0"/>
              </a:rPr>
              <a:t> </a:t>
            </a:r>
            <a:r>
              <a:rPr lang="en-US" sz="1700" u="sng" dirty="0" err="1">
                <a:effectLst/>
                <a:latin typeface="Times New Roman" panose="02020603050405020304" pitchFamily="18" charset="0"/>
                <a:ea typeface="Times New Roman" panose="02020603050405020304" pitchFamily="18" charset="0"/>
              </a:rPr>
              <a:t>mbrojtur</a:t>
            </a:r>
            <a:r>
              <a:rPr lang="en-US" sz="1700" u="sng" dirty="0">
                <a:effectLst/>
                <a:latin typeface="Times New Roman" panose="02020603050405020304" pitchFamily="18" charset="0"/>
                <a:ea typeface="Times New Roman" panose="02020603050405020304" pitchFamily="18" charset="0"/>
              </a:rPr>
              <a:t> </a:t>
            </a:r>
            <a:r>
              <a:rPr lang="en-US" sz="1700" u="sng" dirty="0" err="1">
                <a:effectLst/>
                <a:latin typeface="Times New Roman" panose="02020603050405020304" pitchFamily="18" charset="0"/>
                <a:ea typeface="Times New Roman" panose="02020603050405020304" pitchFamily="18" charset="0"/>
              </a:rPr>
              <a:t>dhe</a:t>
            </a:r>
            <a:r>
              <a:rPr lang="en-US" sz="1700" u="sng" dirty="0">
                <a:effectLst/>
                <a:latin typeface="Times New Roman" panose="02020603050405020304" pitchFamily="18" charset="0"/>
                <a:ea typeface="Times New Roman" panose="02020603050405020304" pitchFamily="18" charset="0"/>
              </a:rPr>
              <a:t> </a:t>
            </a:r>
            <a:r>
              <a:rPr lang="en-US" sz="1700" u="sng" dirty="0" err="1">
                <a:effectLst/>
                <a:latin typeface="Times New Roman" panose="02020603050405020304" pitchFamily="18" charset="0"/>
                <a:ea typeface="Times New Roman" panose="02020603050405020304" pitchFamily="18" charset="0"/>
              </a:rPr>
              <a:t>nga</a:t>
            </a:r>
            <a:r>
              <a:rPr lang="en-US" sz="1700" u="sng" dirty="0">
                <a:effectLst/>
                <a:latin typeface="Times New Roman" panose="02020603050405020304" pitchFamily="18" charset="0"/>
                <a:ea typeface="Times New Roman" panose="02020603050405020304" pitchFamily="18" charset="0"/>
              </a:rPr>
              <a:t> e </a:t>
            </a:r>
            <a:r>
              <a:rPr lang="en-US" sz="1700" u="sng" dirty="0" err="1">
                <a:effectLst/>
                <a:latin typeface="Times New Roman" panose="02020603050405020304" pitchFamily="18" charset="0"/>
                <a:ea typeface="Times New Roman" panose="02020603050405020304" pitchFamily="18" charset="0"/>
              </a:rPr>
              <a:t>drejta</a:t>
            </a:r>
            <a:r>
              <a:rPr lang="en-US" sz="1700" u="sng" dirty="0">
                <a:effectLst/>
                <a:latin typeface="Times New Roman" panose="02020603050405020304" pitchFamily="18" charset="0"/>
                <a:ea typeface="Times New Roman" panose="02020603050405020304" pitchFamily="18" charset="0"/>
              </a:rPr>
              <a:t> </a:t>
            </a:r>
            <a:r>
              <a:rPr lang="en-US" sz="1700" u="sng" dirty="0" err="1">
                <a:effectLst/>
                <a:latin typeface="Times New Roman" panose="02020603050405020304" pitchFamily="18" charset="0"/>
                <a:ea typeface="Times New Roman" panose="02020603050405020304" pitchFamily="18" charset="0"/>
              </a:rPr>
              <a:t>për</a:t>
            </a:r>
            <a:r>
              <a:rPr lang="en-US" sz="1700" u="sng" dirty="0">
                <a:effectLst/>
                <a:latin typeface="Times New Roman" panose="02020603050405020304" pitchFamily="18" charset="0"/>
                <a:ea typeface="Times New Roman" panose="02020603050405020304" pitchFamily="18" charset="0"/>
              </a:rPr>
              <a:t> </a:t>
            </a:r>
            <a:r>
              <a:rPr lang="en-US" sz="1700" u="sng" dirty="0" err="1">
                <a:effectLst/>
                <a:latin typeface="Times New Roman" panose="02020603050405020304" pitchFamily="18" charset="0"/>
                <a:ea typeface="Times New Roman" panose="02020603050405020304" pitchFamily="18" charset="0"/>
              </a:rPr>
              <a:t>akses</a:t>
            </a:r>
            <a:r>
              <a:rPr lang="en-US" sz="1700" u="sng" dirty="0">
                <a:effectLst/>
                <a:latin typeface="Times New Roman" panose="02020603050405020304" pitchFamily="18" charset="0"/>
                <a:ea typeface="Times New Roman" panose="02020603050405020304" pitchFamily="18" charset="0"/>
              </a:rPr>
              <a:t> </a:t>
            </a:r>
            <a:r>
              <a:rPr lang="en-US" sz="1700" u="sng" dirty="0" err="1">
                <a:effectLst/>
                <a:latin typeface="Times New Roman" panose="02020603050405020304" pitchFamily="18" charset="0"/>
                <a:ea typeface="Times New Roman" panose="02020603050405020304" pitchFamily="18" charset="0"/>
              </a:rPr>
              <a:t>në</a:t>
            </a:r>
            <a:r>
              <a:rPr lang="en-US" sz="1700" u="sng" dirty="0">
                <a:effectLst/>
                <a:latin typeface="Times New Roman" panose="02020603050405020304" pitchFamily="18" charset="0"/>
                <a:ea typeface="Times New Roman" panose="02020603050405020304" pitchFamily="18" charset="0"/>
              </a:rPr>
              <a:t> </a:t>
            </a:r>
            <a:r>
              <a:rPr lang="en-US" sz="1700" u="sng" dirty="0" err="1">
                <a:effectLst/>
                <a:latin typeface="Times New Roman" panose="02020603050405020304" pitchFamily="18" charset="0"/>
                <a:ea typeface="Times New Roman" panose="02020603050405020304" pitchFamily="18" charset="0"/>
              </a:rPr>
              <a:t>gjykatë</a:t>
            </a:r>
            <a:endParaRPr lang="en-US" sz="1700" u="sng" dirty="0">
              <a:latin typeface="Times New Roman" pitchFamily="18" charset="0"/>
              <a:cs typeface="Times New Roman" pitchFamily="18" charset="0"/>
            </a:endParaRP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D0293-CA48-4D53-93C5-D605814C4B16}"/>
              </a:ext>
            </a:extLst>
          </p:cNvPr>
          <p:cNvSpPr>
            <a:spLocks noGrp="1"/>
          </p:cNvSpPr>
          <p:nvPr>
            <p:ph type="title"/>
          </p:nvPr>
        </p:nvSpPr>
        <p:spPr/>
        <p:txBody>
          <a:bodyPr>
            <a:normAutofit/>
          </a:bodyPr>
          <a:lstStyle/>
          <a:p>
            <a:r>
              <a:rPr lang="en-US" sz="2400" dirty="0" err="1"/>
              <a:t>Vazhdim</a:t>
            </a:r>
            <a:r>
              <a:rPr lang="en-US" sz="2400" dirty="0"/>
              <a:t> </a:t>
            </a:r>
            <a:r>
              <a:rPr lang="en-US" sz="2400" dirty="0" err="1"/>
              <a:t>te</a:t>
            </a:r>
            <a:r>
              <a:rPr lang="en-US" sz="2400" dirty="0"/>
              <a:t> </a:t>
            </a:r>
            <a:r>
              <a:rPr lang="en-US" sz="2400" dirty="0" err="1"/>
              <a:t>procesi</a:t>
            </a:r>
            <a:r>
              <a:rPr lang="en-US" sz="2400" dirty="0"/>
              <a:t> </a:t>
            </a:r>
            <a:r>
              <a:rPr lang="en-US" sz="2400" dirty="0" err="1"/>
              <a:t>i</a:t>
            </a:r>
            <a:r>
              <a:rPr lang="en-US" sz="2400" dirty="0"/>
              <a:t> </a:t>
            </a:r>
            <a:r>
              <a:rPr lang="en-US" sz="2400" dirty="0" err="1"/>
              <a:t>marrjes</a:t>
            </a:r>
            <a:r>
              <a:rPr lang="en-US" sz="2400" dirty="0"/>
              <a:t> </a:t>
            </a:r>
            <a:r>
              <a:rPr lang="en-US" sz="2400" dirty="0" err="1"/>
              <a:t>ose</a:t>
            </a:r>
            <a:r>
              <a:rPr lang="en-US" sz="2400" dirty="0"/>
              <a:t> </a:t>
            </a:r>
            <a:r>
              <a:rPr lang="en-US" sz="2400" dirty="0" err="1"/>
              <a:t>i</a:t>
            </a:r>
            <a:r>
              <a:rPr lang="en-US" sz="2400" dirty="0"/>
              <a:t> </a:t>
            </a:r>
            <a:r>
              <a:rPr lang="en-US" sz="2400" dirty="0" err="1"/>
              <a:t>vlerësimit</a:t>
            </a:r>
            <a:r>
              <a:rPr lang="en-US" sz="2400" dirty="0"/>
              <a:t> </a:t>
            </a:r>
            <a:r>
              <a:rPr lang="en-US" sz="2400" dirty="0" err="1"/>
              <a:t>të</a:t>
            </a:r>
            <a:r>
              <a:rPr lang="en-US" sz="2400" dirty="0"/>
              <a:t> </a:t>
            </a:r>
            <a:r>
              <a:rPr lang="en-US" sz="2400" dirty="0" err="1"/>
              <a:t>provave</a:t>
            </a:r>
            <a:r>
              <a:rPr lang="en-US" sz="2400" dirty="0"/>
              <a:t> </a:t>
            </a:r>
          </a:p>
        </p:txBody>
      </p:sp>
      <p:sp>
        <p:nvSpPr>
          <p:cNvPr id="3" name="Content Placeholder 2">
            <a:extLst>
              <a:ext uri="{FF2B5EF4-FFF2-40B4-BE49-F238E27FC236}">
                <a16:creationId xmlns:a16="http://schemas.microsoft.com/office/drawing/2014/main" id="{8207AB23-5530-43A2-9D7E-8405A08274CF}"/>
              </a:ext>
            </a:extLst>
          </p:cNvPr>
          <p:cNvSpPr>
            <a:spLocks noGrp="1"/>
          </p:cNvSpPr>
          <p:nvPr>
            <p:ph idx="1"/>
          </p:nvPr>
        </p:nvSpPr>
        <p:spPr/>
        <p:txBody>
          <a:bodyPr>
            <a:normAutofit fontScale="85000" lnSpcReduction="20000"/>
          </a:bodyPr>
          <a:lstStyle/>
          <a:p>
            <a:pPr marL="0" marR="0" algn="just">
              <a:lnSpc>
                <a:spcPct val="115000"/>
              </a:lnSpc>
              <a:spcBef>
                <a:spcPts val="0"/>
              </a:spcBef>
              <a:spcAft>
                <a:spcPts val="0"/>
              </a:spcAft>
            </a:pPr>
            <a:r>
              <a:rPr lang="en-US" sz="1600" dirty="0" err="1"/>
              <a:t>Në</a:t>
            </a:r>
            <a:r>
              <a:rPr lang="en-US" sz="1600" dirty="0"/>
              <a:t> </a:t>
            </a:r>
            <a:r>
              <a:rPr lang="en-US" sz="1600" dirty="0" err="1"/>
              <a:t>vendimin</a:t>
            </a:r>
            <a:r>
              <a:rPr lang="en-US" sz="1600" dirty="0"/>
              <a:t> nr.00-2024-716 dt. 22.02.2024 </a:t>
            </a:r>
            <a:r>
              <a:rPr lang="en-US" sz="1600" dirty="0" err="1"/>
              <a:t>Gjykata</a:t>
            </a:r>
            <a:r>
              <a:rPr lang="en-US" sz="1600" dirty="0"/>
              <a:t> e </a:t>
            </a:r>
            <a:r>
              <a:rPr lang="en-US" sz="1600" dirty="0" err="1"/>
              <a:t>Lartë</a:t>
            </a:r>
            <a:r>
              <a:rPr lang="en-US" sz="1600" dirty="0"/>
              <a:t> ka </a:t>
            </a:r>
            <a:r>
              <a:rPr lang="en-US" sz="1600" dirty="0" err="1"/>
              <a:t>theksuar</a:t>
            </a:r>
            <a:r>
              <a:rPr lang="en-US" sz="1600" dirty="0"/>
              <a:t> se;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Në</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drejtim</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të</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provave</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të</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paraqitura</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nga</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pala</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paditëse</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për</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të</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drejtën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pronësisë</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Gjykata</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Apelit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Tiranë</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ka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arsyetuar</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Lidhur</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me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pretendimin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ngritur</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edhe</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në</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shkaqet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ankimit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palës</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paditëse</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se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pronësia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mbi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këto</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mjetë</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detare</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provohet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Çertifikatat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Pronësisë</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të</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lëshuara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Autoriteti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Portual</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Pireut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përkatësisht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me nr. 287, date 24/02/2014, nr. 288, date 24/02/2014, nr. 289, date 24/02/2014,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Gjykata</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Apelit</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Tiranë</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çmon</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se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nuk</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mund</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marrë</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në</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shqyrtim</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për</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kohë</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që</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të</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dhënat</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pasqyruara</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në</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dokumentet</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tenderit</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të</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cilat</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pasqyrojnë</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faktin</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qenies</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pronar</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të</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shoqërisë</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Ionios</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SHA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mbi</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mjetet</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të</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lundrimit</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objekt</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gjykimi</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nuk</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rezultojnë</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të</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jenë</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kundërshtuar</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apo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goditur</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për</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falsitet</a:t>
            </a:r>
            <a:r>
              <a:rPr lang="en-US"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lgn="just">
              <a:lnSpc>
                <a:spcPct val="115000"/>
              </a:lnSpc>
              <a:spcBef>
                <a:spcPts val="0"/>
              </a:spcBef>
            </a:pPr>
            <a:r>
              <a:rPr lang="sq-AL" sz="18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         Kolegji vlerëson se një arsyetim i tillë evidenton </a:t>
            </a:r>
            <a:r>
              <a:rPr lang="sq-AL" sz="1800" u="sng"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pikërisht qëndrimin refuzues të kësaj gjykate për të shqyrtuar provat dhe pretendimet e palës paditëse, në shkelje të parimit të barazisë së armëve</a:t>
            </a:r>
            <a:r>
              <a:rPr lang="sq-AL" sz="18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 pasi refuzimi për shqyrtim, pa arsye ligjore që lidhen me formën apo përmbajtjen e tyre, është i barazvlefshëm me mosmarrjen apo mosadministrimin e këtyre çertifikatave si prova nëpërmjet revokimit faktik të vendimit të ndërmjetëm që ka lejuar marrjen e tyre, sipas neneve 183 dhe 213 të KPC. </a:t>
            </a:r>
            <a:r>
              <a:rPr lang="en-US" sz="18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a:t>
            </a:r>
            <a:r>
              <a:rPr lang="sq-AL" sz="1800" b="0" i="0" u="none" strike="noStrike" spc="-50" dirty="0">
                <a:solidFill>
                  <a:srgbClr val="000000"/>
                </a:solidFill>
                <a:effectLst/>
                <a:latin typeface="Times New Roman" panose="02020603050405020304" pitchFamily="18" charset="0"/>
                <a:ea typeface="Arial Unicode MS"/>
                <a:cs typeface="Arial Unicode MS"/>
              </a:rPr>
              <a:t> Në shkelje të parimi të rëndësishëm </a:t>
            </a:r>
            <a:r>
              <a:rPr lang="en-US" sz="1800" b="0" i="0" u="none" strike="noStrike" spc="-50" dirty="0" err="1">
                <a:solidFill>
                  <a:srgbClr val="000000"/>
                </a:solidFill>
                <a:effectLst/>
                <a:latin typeface="Times New Roman" panose="02020603050405020304" pitchFamily="18" charset="0"/>
                <a:ea typeface="Arial Unicode MS"/>
                <a:cs typeface="Arial Unicode MS"/>
              </a:rPr>
              <a:t>të</a:t>
            </a:r>
            <a:r>
              <a:rPr lang="en-US" sz="1800" b="0" i="0" u="none" strike="noStrike" spc="-50" dirty="0">
                <a:solidFill>
                  <a:srgbClr val="000000"/>
                </a:solidFill>
                <a:effectLst/>
                <a:latin typeface="Times New Roman" panose="02020603050405020304" pitchFamily="18" charset="0"/>
                <a:ea typeface="Arial Unicode MS"/>
                <a:cs typeface="Arial Unicode MS"/>
              </a:rPr>
              <a:t> </a:t>
            </a:r>
            <a:r>
              <a:rPr lang="sq-AL" sz="1800" b="0" i="0" u="none" strike="noStrike" spc="-50" dirty="0">
                <a:solidFill>
                  <a:srgbClr val="000000"/>
                </a:solidFill>
                <a:effectLst/>
                <a:latin typeface="Times New Roman" panose="02020603050405020304" pitchFamily="18" charset="0"/>
                <a:ea typeface="Arial Unicode MS"/>
                <a:cs typeface="Arial Unicode MS"/>
              </a:rPr>
              <a:t>kushtetues </a:t>
            </a:r>
            <a:r>
              <a:rPr lang="en-US" sz="1800" b="0" i="0" u="none" strike="noStrike" spc="-50" dirty="0" err="1">
                <a:solidFill>
                  <a:srgbClr val="000000"/>
                </a:solidFill>
                <a:effectLst/>
                <a:latin typeface="Times New Roman" panose="02020603050405020304" pitchFamily="18" charset="0"/>
                <a:ea typeface="Arial Unicode MS"/>
                <a:cs typeface="Arial Unicode MS"/>
              </a:rPr>
              <a:t>të</a:t>
            </a:r>
            <a:r>
              <a:rPr lang="en-US" sz="1800" b="0" i="0" u="none" strike="noStrike" spc="-50" dirty="0">
                <a:solidFill>
                  <a:srgbClr val="000000"/>
                </a:solidFill>
                <a:effectLst/>
                <a:latin typeface="Times New Roman" panose="02020603050405020304" pitchFamily="18" charset="0"/>
                <a:ea typeface="Arial Unicode MS"/>
                <a:cs typeface="Arial Unicode MS"/>
              </a:rPr>
              <a:t> </a:t>
            </a:r>
            <a:r>
              <a:rPr lang="en-US" sz="1800" b="0" i="0" u="none" strike="noStrike" spc="-50" dirty="0" err="1">
                <a:solidFill>
                  <a:srgbClr val="000000"/>
                </a:solidFill>
                <a:effectLst/>
                <a:latin typeface="Times New Roman" panose="02020603050405020304" pitchFamily="18" charset="0"/>
                <a:ea typeface="Arial Unicode MS"/>
                <a:cs typeface="Arial Unicode MS"/>
              </a:rPr>
              <a:t>garantuar</a:t>
            </a:r>
            <a:r>
              <a:rPr lang="en-US" sz="1800" b="0" i="0" u="none" strike="noStrike" spc="-50" dirty="0">
                <a:solidFill>
                  <a:srgbClr val="000000"/>
                </a:solidFill>
                <a:effectLst/>
                <a:latin typeface="Times New Roman" panose="02020603050405020304" pitchFamily="18" charset="0"/>
                <a:ea typeface="Arial Unicode MS"/>
                <a:cs typeface="Arial Unicode MS"/>
              </a:rPr>
              <a:t> </a:t>
            </a:r>
            <a:r>
              <a:rPr lang="en-US" sz="1800" b="0" i="0" u="none" strike="noStrike" spc="-50" dirty="0" err="1">
                <a:solidFill>
                  <a:srgbClr val="000000"/>
                </a:solidFill>
                <a:effectLst/>
                <a:latin typeface="Times New Roman" panose="02020603050405020304" pitchFamily="18" charset="0"/>
                <a:ea typeface="Arial Unicode MS"/>
                <a:cs typeface="Arial Unicode MS"/>
              </a:rPr>
              <a:t>nga</a:t>
            </a:r>
            <a:r>
              <a:rPr lang="en-US" sz="1800" b="0" i="0" u="none" strike="noStrike" spc="-50" dirty="0">
                <a:solidFill>
                  <a:srgbClr val="000000"/>
                </a:solidFill>
                <a:effectLst/>
                <a:latin typeface="Times New Roman" panose="02020603050405020304" pitchFamily="18" charset="0"/>
                <a:ea typeface="Arial Unicode MS"/>
                <a:cs typeface="Arial Unicode MS"/>
              </a:rPr>
              <a:t> </a:t>
            </a:r>
            <a:r>
              <a:rPr lang="en-US" sz="1800" b="0" i="0" u="none" strike="noStrike" spc="-50" dirty="0" err="1">
                <a:solidFill>
                  <a:srgbClr val="000000"/>
                </a:solidFill>
                <a:effectLst/>
                <a:latin typeface="Times New Roman" panose="02020603050405020304" pitchFamily="18" charset="0"/>
                <a:ea typeface="Arial Unicode MS"/>
                <a:cs typeface="Arial Unicode MS"/>
              </a:rPr>
              <a:t>neni</a:t>
            </a:r>
            <a:r>
              <a:rPr lang="en-US" sz="1800" b="0" i="0" u="none" strike="noStrike" spc="-50" dirty="0">
                <a:solidFill>
                  <a:srgbClr val="000000"/>
                </a:solidFill>
                <a:effectLst/>
                <a:latin typeface="Times New Roman" panose="02020603050405020304" pitchFamily="18" charset="0"/>
                <a:ea typeface="Arial Unicode MS"/>
                <a:cs typeface="Arial Unicode MS"/>
              </a:rPr>
              <a:t> 42 </a:t>
            </a:r>
            <a:r>
              <a:rPr lang="en-US" sz="1800" b="0" i="0" u="none" strike="noStrike" spc="-50" dirty="0" err="1">
                <a:solidFill>
                  <a:srgbClr val="000000"/>
                </a:solidFill>
                <a:effectLst/>
                <a:latin typeface="Times New Roman" panose="02020603050405020304" pitchFamily="18" charset="0"/>
                <a:ea typeface="Arial Unicode MS"/>
                <a:cs typeface="Arial Unicode MS"/>
              </a:rPr>
              <a:t>të</a:t>
            </a:r>
            <a:r>
              <a:rPr lang="en-US" sz="1800" b="0" i="0" u="none" strike="noStrike" spc="-50" dirty="0">
                <a:solidFill>
                  <a:srgbClr val="000000"/>
                </a:solidFill>
                <a:effectLst/>
                <a:latin typeface="Times New Roman" panose="02020603050405020304" pitchFamily="18" charset="0"/>
                <a:ea typeface="Arial Unicode MS"/>
                <a:cs typeface="Arial Unicode MS"/>
              </a:rPr>
              <a:t> </a:t>
            </a:r>
            <a:r>
              <a:rPr lang="en-US" sz="1800" b="0" i="0" u="none" strike="noStrike" spc="-50" dirty="0" err="1">
                <a:solidFill>
                  <a:srgbClr val="000000"/>
                </a:solidFill>
                <a:effectLst/>
                <a:latin typeface="Times New Roman" panose="02020603050405020304" pitchFamily="18" charset="0"/>
                <a:ea typeface="Arial Unicode MS"/>
                <a:cs typeface="Arial Unicode MS"/>
              </a:rPr>
              <a:t>Kushtetutës</a:t>
            </a:r>
            <a:r>
              <a:rPr lang="en-US" sz="1800" b="0" i="0" u="none" strike="noStrike" spc="-50" dirty="0">
                <a:solidFill>
                  <a:srgbClr val="000000"/>
                </a:solidFill>
                <a:effectLst/>
                <a:latin typeface="Times New Roman" panose="02020603050405020304" pitchFamily="18" charset="0"/>
                <a:ea typeface="Arial Unicode MS"/>
                <a:cs typeface="Arial Unicode MS"/>
              </a:rPr>
              <a:t> </a:t>
            </a:r>
            <a:r>
              <a:rPr lang="sq-AL" sz="1800" b="0" i="0" u="none" strike="noStrike" spc="-50" dirty="0">
                <a:solidFill>
                  <a:srgbClr val="000000"/>
                </a:solidFill>
                <a:effectLst/>
                <a:latin typeface="Times New Roman" panose="02020603050405020304" pitchFamily="18" charset="0"/>
                <a:ea typeface="Arial Unicode MS"/>
                <a:cs typeface="Arial Unicode MS"/>
              </a:rPr>
              <a:t>konstatohet se në rastin konkret, gjykata e apelit ka vlerësuar me përparësi provat e paraqitura nga pala e paditur për të kundërshtuar të drejtën e pronësisë së palës paditëse mbi mjetet lundruese objekt gjykimi, pa parashtruar asnjë argument për papërdorshmërinë apo pavlefshmërinë e provave të paraqitura nga pala paditëse për vërtetimin e kësaj të drejte sipas barrës korreponduese të proves, si dhe duke mohuar në këtë mënyrë ekzistencën e tyre faktike, pavarësisht administrimit në dosjen gjyqësore.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sz="1600" dirty="0"/>
          </a:p>
        </p:txBody>
      </p:sp>
    </p:spTree>
    <p:extLst>
      <p:ext uri="{BB962C8B-B14F-4D97-AF65-F5344CB8AC3E}">
        <p14:creationId xmlns:p14="http://schemas.microsoft.com/office/powerpoint/2010/main" val="3810628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a:latin typeface="Times New Roman" pitchFamily="18" charset="0"/>
                <a:cs typeface="Times New Roman" pitchFamily="18" charset="0"/>
              </a:rPr>
              <a:t>Neni 6 </a:t>
            </a:r>
            <a:r>
              <a:rPr lang="en-US" sz="1600" dirty="0" err="1">
                <a:latin typeface="Times New Roman" pitchFamily="18" charset="0"/>
                <a:cs typeface="Times New Roman" pitchFamily="18" charset="0"/>
              </a:rPr>
              <a:t>i</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Konventes</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shpreh</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qëllimin</a:t>
            </a:r>
            <a:r>
              <a:rPr lang="en-US" sz="1600" dirty="0">
                <a:latin typeface="Times New Roman" pitchFamily="18" charset="0"/>
                <a:cs typeface="Times New Roman" pitchFamily="18" charset="0"/>
              </a:rPr>
              <a:t> e </a:t>
            </a:r>
            <a:r>
              <a:rPr lang="en-US" sz="1600" dirty="0" err="1">
                <a:latin typeface="Times New Roman" pitchFamily="18" charset="0"/>
                <a:cs typeface="Times New Roman" pitchFamily="18" charset="0"/>
              </a:rPr>
              <a:t>tij</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që</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në</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titullin</a:t>
            </a:r>
            <a:r>
              <a:rPr lang="en-US" sz="1600" dirty="0">
                <a:latin typeface="Times New Roman" pitchFamily="18" charset="0"/>
                <a:cs typeface="Times New Roman" pitchFamily="18" charset="0"/>
              </a:rPr>
              <a:t> e </a:t>
            </a:r>
            <a:r>
              <a:rPr lang="en-US" sz="1600" dirty="0" err="1">
                <a:latin typeface="Times New Roman" pitchFamily="18" charset="0"/>
                <a:cs typeface="Times New Roman" pitchFamily="18" charset="0"/>
              </a:rPr>
              <a:t>dispozitës</a:t>
            </a:r>
            <a:r>
              <a:rPr lang="en-US" sz="1600" dirty="0">
                <a:latin typeface="Times New Roman" pitchFamily="18" charset="0"/>
                <a:cs typeface="Times New Roman" pitchFamily="18" charset="0"/>
              </a:rPr>
              <a:t> “ E </a:t>
            </a:r>
            <a:r>
              <a:rPr lang="en-US" sz="1600" dirty="0" err="1">
                <a:latin typeface="Times New Roman" pitchFamily="18" charset="0"/>
                <a:cs typeface="Times New Roman" pitchFamily="18" charset="0"/>
              </a:rPr>
              <a:t>drejta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për</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një</a:t>
            </a:r>
            <a:r>
              <a:rPr lang="en-US" sz="1600" dirty="0">
                <a:latin typeface="Times New Roman" pitchFamily="18" charset="0"/>
                <a:cs typeface="Times New Roman" pitchFamily="18" charset="0"/>
              </a:rPr>
              <a:t> process </a:t>
            </a:r>
            <a:r>
              <a:rPr lang="en-US" sz="1600" dirty="0" err="1">
                <a:latin typeface="Times New Roman" pitchFamily="18" charset="0"/>
                <a:cs typeface="Times New Roman" pitchFamily="18" charset="0"/>
              </a:rPr>
              <a:t>të</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rregullt</a:t>
            </a:r>
            <a:r>
              <a:rPr lang="en-US" sz="1600" dirty="0">
                <a:latin typeface="Times New Roman" pitchFamily="18" charset="0"/>
                <a:cs typeface="Times New Roman" pitchFamily="18" charset="0"/>
              </a:rPr>
              <a:t> “. </a:t>
            </a:r>
            <a:r>
              <a:rPr lang="en-US" sz="1600" dirty="0" err="1">
                <a:latin typeface="Times New Roman" pitchFamily="18" charset="0"/>
                <a:cs typeface="Times New Roman" pitchFamily="18" charset="0"/>
              </a:rPr>
              <a:t>Nën</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këtë</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frymë</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duhet</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interpretuar</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teksi</a:t>
            </a:r>
            <a:r>
              <a:rPr lang="en-US" sz="1600" dirty="0">
                <a:latin typeface="Times New Roman" pitchFamily="18" charset="0"/>
                <a:cs typeface="Times New Roman" pitchFamily="18" charset="0"/>
              </a:rPr>
              <a:t> I </a:t>
            </a:r>
            <a:r>
              <a:rPr lang="en-US" sz="1600" dirty="0" err="1">
                <a:latin typeface="Times New Roman" pitchFamily="18" charset="0"/>
                <a:cs typeface="Times New Roman" pitchFamily="18" charset="0"/>
              </a:rPr>
              <a:t>dispozitës</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ku</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parashikohet</a:t>
            </a:r>
            <a:r>
              <a:rPr lang="en-US" sz="1600" dirty="0">
                <a:latin typeface="Times New Roman" pitchFamily="18" charset="0"/>
                <a:cs typeface="Times New Roman" pitchFamily="18" charset="0"/>
              </a:rPr>
              <a:t> se; </a:t>
            </a:r>
            <a:r>
              <a:rPr lang="en-US" sz="800" dirty="0" err="1"/>
              <a:t>Çdo</a:t>
            </a:r>
            <a:r>
              <a:rPr lang="en-US" sz="800" dirty="0"/>
              <a:t> person ka </a:t>
            </a:r>
            <a:r>
              <a:rPr lang="en-US" sz="800" dirty="0" err="1"/>
              <a:t>të</a:t>
            </a:r>
            <a:r>
              <a:rPr lang="en-US" sz="800" dirty="0"/>
              <a:t> </a:t>
            </a:r>
            <a:r>
              <a:rPr lang="en-US" sz="800" dirty="0" err="1"/>
              <a:t>drejtë</a:t>
            </a:r>
            <a:r>
              <a:rPr lang="en-US" sz="800" dirty="0"/>
              <a:t> </a:t>
            </a:r>
            <a:r>
              <a:rPr lang="en-US" sz="800" dirty="0" err="1"/>
              <a:t>që</a:t>
            </a:r>
            <a:r>
              <a:rPr lang="en-US" sz="800" dirty="0"/>
              <a:t> </a:t>
            </a:r>
            <a:r>
              <a:rPr lang="en-US" sz="800" dirty="0" err="1"/>
              <a:t>çështja</a:t>
            </a:r>
            <a:r>
              <a:rPr lang="en-US" sz="800" dirty="0"/>
              <a:t> e </a:t>
            </a:r>
            <a:r>
              <a:rPr lang="en-US" sz="800" dirty="0" err="1"/>
              <a:t>tij</a:t>
            </a:r>
            <a:r>
              <a:rPr lang="en-US" sz="800" dirty="0"/>
              <a:t> </a:t>
            </a:r>
            <a:r>
              <a:rPr lang="en-US" sz="800" dirty="0" err="1"/>
              <a:t>të</a:t>
            </a:r>
            <a:r>
              <a:rPr lang="en-US" sz="800" dirty="0"/>
              <a:t> </a:t>
            </a:r>
            <a:r>
              <a:rPr lang="en-US" sz="800" dirty="0" err="1"/>
              <a:t>dëgjohet</a:t>
            </a:r>
            <a:r>
              <a:rPr lang="en-US" sz="800" dirty="0"/>
              <a:t> </a:t>
            </a:r>
            <a:r>
              <a:rPr lang="en-US" sz="800" dirty="0" err="1"/>
              <a:t>drejtësisht</a:t>
            </a:r>
            <a:r>
              <a:rPr lang="en-US" sz="800" dirty="0"/>
              <a:t>, </a:t>
            </a:r>
            <a:r>
              <a:rPr lang="en-US" sz="800" dirty="0" err="1"/>
              <a:t>publikisht</a:t>
            </a:r>
            <a:r>
              <a:rPr lang="en-US" sz="800" dirty="0"/>
              <a:t> </a:t>
            </a:r>
            <a:r>
              <a:rPr lang="en-US" sz="800" dirty="0" err="1"/>
              <a:t>dhe</a:t>
            </a:r>
            <a:r>
              <a:rPr lang="en-US" sz="800" dirty="0"/>
              <a:t> </a:t>
            </a:r>
            <a:r>
              <a:rPr lang="en-US" sz="800" dirty="0" err="1"/>
              <a:t>brenda</a:t>
            </a:r>
            <a:r>
              <a:rPr lang="en-US" sz="800" dirty="0"/>
              <a:t> </a:t>
            </a:r>
            <a:r>
              <a:rPr lang="en-US" sz="800" dirty="0" err="1"/>
              <a:t>një</a:t>
            </a:r>
            <a:r>
              <a:rPr lang="en-US" sz="800" dirty="0"/>
              <a:t> </a:t>
            </a:r>
            <a:r>
              <a:rPr lang="en-US" sz="800" dirty="0" err="1"/>
              <a:t>afati</a:t>
            </a:r>
            <a:r>
              <a:rPr lang="en-US" sz="800" dirty="0"/>
              <a:t> </a:t>
            </a:r>
            <a:r>
              <a:rPr lang="en-US" sz="800" dirty="0" err="1"/>
              <a:t>të</a:t>
            </a:r>
            <a:r>
              <a:rPr lang="en-US" sz="800" dirty="0"/>
              <a:t> </a:t>
            </a:r>
            <a:r>
              <a:rPr lang="en-US" sz="800" dirty="0" err="1"/>
              <a:t>arsyeshëm</a:t>
            </a:r>
            <a:r>
              <a:rPr lang="en-US" sz="800" dirty="0"/>
              <a:t> </a:t>
            </a:r>
            <a:r>
              <a:rPr lang="en-US" sz="800" dirty="0" err="1"/>
              <a:t>nga</a:t>
            </a:r>
            <a:r>
              <a:rPr lang="en-US" sz="800" dirty="0"/>
              <a:t> </a:t>
            </a:r>
            <a:r>
              <a:rPr lang="en-US" sz="800" dirty="0" err="1"/>
              <a:t>një</a:t>
            </a:r>
            <a:r>
              <a:rPr lang="en-US" sz="800" dirty="0"/>
              <a:t> </a:t>
            </a:r>
            <a:r>
              <a:rPr lang="en-US" sz="800" dirty="0" err="1"/>
              <a:t>gjykatë</a:t>
            </a:r>
            <a:r>
              <a:rPr lang="en-US" sz="800" dirty="0"/>
              <a:t> e </a:t>
            </a:r>
            <a:r>
              <a:rPr lang="en-US" sz="800" dirty="0" err="1"/>
              <a:t>pavarur</a:t>
            </a:r>
            <a:r>
              <a:rPr lang="en-US" sz="800" dirty="0"/>
              <a:t> </a:t>
            </a:r>
            <a:r>
              <a:rPr lang="en-US" sz="800" dirty="0" err="1"/>
              <a:t>dhe</a:t>
            </a:r>
            <a:r>
              <a:rPr lang="en-US" sz="800" dirty="0"/>
              <a:t> e </a:t>
            </a:r>
            <a:r>
              <a:rPr lang="en-US" sz="800" dirty="0" err="1"/>
              <a:t>paanshme</a:t>
            </a:r>
            <a:r>
              <a:rPr lang="en-US" sz="800" dirty="0"/>
              <a:t>, e </a:t>
            </a:r>
            <a:r>
              <a:rPr lang="en-US" sz="800" dirty="0" err="1"/>
              <a:t>krijuar</a:t>
            </a:r>
            <a:r>
              <a:rPr lang="en-US" sz="800" dirty="0"/>
              <a:t> me </a:t>
            </a:r>
            <a:r>
              <a:rPr lang="en-US" sz="800" dirty="0" err="1"/>
              <a:t>ligj</a:t>
            </a:r>
            <a:r>
              <a:rPr lang="en-US" sz="800" dirty="0"/>
              <a:t>, e </a:t>
            </a:r>
            <a:r>
              <a:rPr lang="en-US" sz="800" dirty="0" err="1"/>
              <a:t>cila</a:t>
            </a:r>
            <a:r>
              <a:rPr lang="en-US" sz="800" dirty="0"/>
              <a:t> do </a:t>
            </a:r>
            <a:r>
              <a:rPr lang="en-US" sz="800" dirty="0" err="1"/>
              <a:t>të</a:t>
            </a:r>
            <a:r>
              <a:rPr lang="en-US" sz="800" dirty="0"/>
              <a:t> </a:t>
            </a:r>
            <a:r>
              <a:rPr lang="en-US" sz="800" dirty="0" err="1"/>
              <a:t>vendosë</a:t>
            </a:r>
            <a:r>
              <a:rPr lang="en-US" sz="800" dirty="0"/>
              <a:t> </a:t>
            </a:r>
            <a:r>
              <a:rPr lang="en-US" sz="800" dirty="0" err="1"/>
              <a:t>si</a:t>
            </a:r>
            <a:r>
              <a:rPr lang="en-US" sz="800" dirty="0"/>
              <a:t> </a:t>
            </a:r>
            <a:r>
              <a:rPr lang="en-US" sz="800" dirty="0" err="1"/>
              <a:t>për</a:t>
            </a:r>
            <a:r>
              <a:rPr lang="en-US" sz="800" dirty="0"/>
              <a:t> </a:t>
            </a:r>
            <a:r>
              <a:rPr lang="en-US" sz="800" dirty="0" err="1"/>
              <a:t>mosmarrëveshjet</a:t>
            </a:r>
            <a:r>
              <a:rPr lang="en-US" sz="800" dirty="0"/>
              <a:t> </a:t>
            </a:r>
            <a:r>
              <a:rPr lang="en-US" sz="800" dirty="0" err="1"/>
              <a:t>në</a:t>
            </a:r>
            <a:r>
              <a:rPr lang="en-US" sz="800" dirty="0"/>
              <a:t> </a:t>
            </a:r>
            <a:r>
              <a:rPr lang="en-US" sz="800" dirty="0" err="1"/>
              <a:t>lidhje</a:t>
            </a:r>
            <a:r>
              <a:rPr lang="en-US" sz="800" dirty="0"/>
              <a:t> me </a:t>
            </a:r>
            <a:r>
              <a:rPr lang="en-US" sz="800" dirty="0" err="1"/>
              <a:t>të</a:t>
            </a:r>
            <a:r>
              <a:rPr lang="en-US" sz="800" dirty="0"/>
              <a:t> </a:t>
            </a:r>
            <a:r>
              <a:rPr lang="en-US" sz="800" dirty="0" err="1"/>
              <a:t>drejtat</a:t>
            </a:r>
            <a:r>
              <a:rPr lang="en-US" sz="800" dirty="0"/>
              <a:t> </a:t>
            </a:r>
            <a:r>
              <a:rPr lang="en-US" sz="800" dirty="0" err="1"/>
              <a:t>dhe</a:t>
            </a:r>
            <a:r>
              <a:rPr lang="en-US" sz="800" dirty="0"/>
              <a:t> </a:t>
            </a:r>
            <a:r>
              <a:rPr lang="en-US" sz="800" dirty="0" err="1"/>
              <a:t>detyrimet</a:t>
            </a:r>
            <a:r>
              <a:rPr lang="en-US" sz="800" dirty="0"/>
              <a:t> e </a:t>
            </a:r>
            <a:r>
              <a:rPr lang="en-US" sz="800" dirty="0" err="1"/>
              <a:t>tij</a:t>
            </a:r>
            <a:r>
              <a:rPr lang="en-US" sz="800" dirty="0"/>
              <a:t> </a:t>
            </a:r>
            <a:r>
              <a:rPr lang="en-US" sz="800" dirty="0" err="1"/>
              <a:t>të</a:t>
            </a:r>
            <a:r>
              <a:rPr lang="en-US" sz="800" dirty="0"/>
              <a:t> </a:t>
            </a:r>
            <a:r>
              <a:rPr lang="en-US" sz="800" dirty="0" err="1"/>
              <a:t>natyrës</a:t>
            </a:r>
            <a:r>
              <a:rPr lang="en-US" sz="800" dirty="0"/>
              <a:t> civile, </a:t>
            </a:r>
            <a:r>
              <a:rPr lang="en-US" sz="800" dirty="0" err="1"/>
              <a:t>ashtu</a:t>
            </a:r>
            <a:r>
              <a:rPr lang="en-US" sz="800" dirty="0"/>
              <a:t> </a:t>
            </a:r>
            <a:r>
              <a:rPr lang="en-US" sz="800" dirty="0" err="1"/>
              <a:t>edhe</a:t>
            </a:r>
            <a:r>
              <a:rPr lang="en-US" sz="800" dirty="0"/>
              <a:t> </a:t>
            </a:r>
            <a:r>
              <a:rPr lang="en-US" sz="800" dirty="0" err="1"/>
              <a:t>për</a:t>
            </a:r>
            <a:r>
              <a:rPr lang="en-US" sz="800" dirty="0"/>
              <a:t> </a:t>
            </a:r>
            <a:r>
              <a:rPr lang="en-US" sz="800" dirty="0" err="1"/>
              <a:t>bazueshmërinë</a:t>
            </a:r>
            <a:r>
              <a:rPr lang="en-US" sz="800" dirty="0"/>
              <a:t> e </a:t>
            </a:r>
            <a:r>
              <a:rPr lang="en-US" sz="800" dirty="0" err="1"/>
              <a:t>çdo</a:t>
            </a:r>
            <a:r>
              <a:rPr lang="en-US" sz="800" dirty="0"/>
              <a:t> </a:t>
            </a:r>
            <a:r>
              <a:rPr lang="en-US" sz="800" dirty="0" err="1"/>
              <a:t>akuze</a:t>
            </a:r>
            <a:r>
              <a:rPr lang="en-US" sz="800" dirty="0"/>
              <a:t> </a:t>
            </a:r>
            <a:r>
              <a:rPr lang="en-US" sz="800" dirty="0" err="1"/>
              <a:t>penale</a:t>
            </a:r>
            <a:r>
              <a:rPr lang="en-US" sz="800" dirty="0"/>
              <a:t> </a:t>
            </a:r>
            <a:r>
              <a:rPr lang="en-US" sz="800" dirty="0" err="1"/>
              <a:t>në</a:t>
            </a:r>
            <a:r>
              <a:rPr lang="en-US" sz="800" dirty="0"/>
              <a:t> </a:t>
            </a:r>
            <a:r>
              <a:rPr lang="en-US" sz="800" dirty="0" err="1"/>
              <a:t>ngarkim</a:t>
            </a:r>
            <a:r>
              <a:rPr lang="en-US" sz="800" dirty="0"/>
              <a:t> </a:t>
            </a:r>
            <a:r>
              <a:rPr lang="en-US" sz="800" dirty="0" err="1"/>
              <a:t>të</a:t>
            </a:r>
            <a:r>
              <a:rPr lang="en-US" sz="800" dirty="0"/>
              <a:t> </a:t>
            </a:r>
            <a:r>
              <a:rPr lang="en-US" sz="800" dirty="0" err="1"/>
              <a:t>tij</a:t>
            </a:r>
            <a:r>
              <a:rPr lang="en-US" sz="800" dirty="0"/>
              <a:t>.</a:t>
            </a:r>
            <a:endParaRPr lang="en-US" sz="1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en-US" sz="2000" dirty="0">
                <a:latin typeface="Times New Roman" pitchFamily="18" charset="0"/>
                <a:cs typeface="Times New Roman" pitchFamily="18" charset="0"/>
              </a:rPr>
              <a:t>Ky </a:t>
            </a:r>
            <a:r>
              <a:rPr lang="en-US" sz="2000" dirty="0" err="1">
                <a:latin typeface="Times New Roman" pitchFamily="18" charset="0"/>
                <a:cs typeface="Times New Roman" pitchFamily="18" charset="0"/>
              </a:rPr>
              <a:t>parim</a:t>
            </a:r>
            <a:r>
              <a:rPr lang="en-US" sz="2000" dirty="0">
                <a:latin typeface="Times New Roman" pitchFamily="18" charset="0"/>
                <a:cs typeface="Times New Roman" pitchFamily="18" charset="0"/>
              </a:rPr>
              <a:t> ka </a:t>
            </a:r>
            <a:r>
              <a:rPr lang="en-US" sz="2000" dirty="0" err="1">
                <a:latin typeface="Times New Roman" pitchFamily="18" charset="0"/>
                <a:cs typeface="Times New Roman" pitchFamily="18" charset="0"/>
              </a:rPr>
              <a:t>gjetur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shprehjen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nenin</a:t>
            </a:r>
            <a:r>
              <a:rPr lang="en-US" sz="2000" dirty="0">
                <a:latin typeface="Times New Roman" pitchFamily="18" charset="0"/>
                <a:cs typeface="Times New Roman" pitchFamily="18" charset="0"/>
              </a:rPr>
              <a:t> 42 </a:t>
            </a:r>
            <a:r>
              <a:rPr lang="en-US" sz="2000" dirty="0" err="1">
                <a:latin typeface="Times New Roman" pitchFamily="18" charset="0"/>
                <a:cs typeface="Times New Roman" pitchFamily="18" charset="0"/>
              </a:rPr>
              <a:t>të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Kushtetutës</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përcaktohet</a:t>
            </a:r>
            <a:r>
              <a:rPr lang="en-US" sz="2000" dirty="0">
                <a:latin typeface="Times New Roman" pitchFamily="18" charset="0"/>
                <a:cs typeface="Times New Roman" pitchFamily="18" charset="0"/>
              </a:rPr>
              <a:t> se; </a:t>
            </a:r>
            <a:r>
              <a:rPr lang="sq-AL" sz="1800" dirty="0">
                <a:effectLst/>
                <a:latin typeface="Times New Roman" panose="02020603050405020304" pitchFamily="18" charset="0"/>
                <a:ea typeface="MS Mincho" panose="02020609040205080304" pitchFamily="49" charset="-128"/>
              </a:rPr>
              <a:t>Kushdo, për mbrojtjen e të drejtave, të lirive dhe të interesave të tij kushtetues dhe ligjorë, ose në rastin e akuzave të ngritura kundër tij, ka të drejtën e një gjykimi të drejtë dhe publik brenda një afati të arsyeshëm nga një gjykatë e pavarur dhe e paanshme</a:t>
            </a:r>
            <a:r>
              <a:rPr lang="en-US" sz="1800" dirty="0">
                <a:effectLst/>
                <a:latin typeface="Times New Roman" panose="02020603050405020304" pitchFamily="18" charset="0"/>
                <a:ea typeface="MS Mincho" panose="02020609040205080304" pitchFamily="49" charset="-128"/>
              </a:rPr>
              <a:t>z</a:t>
            </a:r>
            <a:r>
              <a:rPr lang="en-US" sz="1800" u="sng" dirty="0">
                <a:effectLst/>
                <a:latin typeface="Times New Roman" panose="02020603050405020304" pitchFamily="18" charset="0"/>
                <a:ea typeface="MS Mincho" panose="02020609040205080304" pitchFamily="49" charset="-128"/>
              </a:rPr>
              <a:t>,</a:t>
            </a:r>
            <a:r>
              <a:rPr lang="sq-AL" sz="1800" u="sng" dirty="0">
                <a:effectLst/>
                <a:latin typeface="Times New Roman" panose="02020603050405020304" pitchFamily="18" charset="0"/>
                <a:ea typeface="MS Mincho" panose="02020609040205080304" pitchFamily="49" charset="-128"/>
              </a:rPr>
              <a:t> e caktuar me ligj</a:t>
            </a:r>
            <a:endParaRPr lang="en-US" sz="1800" u="sng" dirty="0">
              <a:effectLst/>
              <a:latin typeface="Times New Roman" panose="02020603050405020304" pitchFamily="18" charset="0"/>
              <a:ea typeface="MS Mincho" panose="02020609040205080304" pitchFamily="49" charset="-128"/>
            </a:endParaRPr>
          </a:p>
          <a:p>
            <a:r>
              <a:rPr lang="en-US" sz="2000" dirty="0" err="1">
                <a:latin typeface="Times New Roman" pitchFamily="18" charset="0"/>
                <a:cs typeface="Times New Roman" pitchFamily="18" charset="0"/>
              </a:rPr>
              <a:t>Procesi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rregullt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ligjor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drejtim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aspekteve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provueshmërisë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faktit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mbi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cilin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zgjidhen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pretendimet</a:t>
            </a:r>
            <a:r>
              <a:rPr lang="en-US" sz="2000" dirty="0">
                <a:latin typeface="Times New Roman" pitchFamily="18" charset="0"/>
                <a:cs typeface="Times New Roman" pitchFamily="18" charset="0"/>
              </a:rPr>
              <a:t> e </a:t>
            </a:r>
            <a:r>
              <a:rPr lang="en-US" sz="2000" dirty="0" err="1">
                <a:latin typeface="Times New Roman" pitchFamily="18" charset="0"/>
                <a:cs typeface="Times New Roman" pitchFamily="18" charset="0"/>
              </a:rPr>
              <a:t>prapësimet</a:t>
            </a:r>
            <a:r>
              <a:rPr lang="en-US" sz="2000" dirty="0">
                <a:latin typeface="Times New Roman" pitchFamily="18" charset="0"/>
                <a:cs typeface="Times New Roman" pitchFamily="18" charset="0"/>
              </a:rPr>
              <a:t> e </a:t>
            </a:r>
            <a:r>
              <a:rPr lang="en-US" sz="2000" dirty="0" err="1">
                <a:latin typeface="Times New Roman" pitchFamily="18" charset="0"/>
                <a:cs typeface="Times New Roman" pitchFamily="18" charset="0"/>
              </a:rPr>
              <a:t>palëve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objekt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mosmarrëveshje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gjen</a:t>
            </a:r>
            <a:r>
              <a:rPr lang="en-US" sz="2000" dirty="0">
                <a:latin typeface="Times New Roman" pitchFamily="18" charset="0"/>
                <a:cs typeface="Times New Roman" pitchFamily="18" charset="0"/>
              </a:rPr>
              <a:t> vend </a:t>
            </a:r>
            <a:r>
              <a:rPr lang="en-US" sz="2000" dirty="0" err="1">
                <a:latin typeface="Times New Roman" pitchFamily="18" charset="0"/>
                <a:cs typeface="Times New Roman" pitchFamily="18" charset="0"/>
              </a:rPr>
              <a:t>në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shqyrtimin</a:t>
            </a:r>
            <a:r>
              <a:rPr lang="en-US" sz="2000" dirty="0">
                <a:latin typeface="Times New Roman" pitchFamily="18" charset="0"/>
                <a:cs typeface="Times New Roman" pitchFamily="18" charset="0"/>
              </a:rPr>
              <a:t> e </a:t>
            </a:r>
            <a:r>
              <a:rPr lang="en-US" sz="2000" dirty="0" err="1">
                <a:latin typeface="Times New Roman" pitchFamily="18" charset="0"/>
                <a:cs typeface="Times New Roman" pitchFamily="18" charset="0"/>
              </a:rPr>
              <a:t>cështjes</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Gjykatën</a:t>
            </a:r>
            <a:r>
              <a:rPr lang="en-US" sz="2000" dirty="0">
                <a:latin typeface="Times New Roman" pitchFamily="18" charset="0"/>
                <a:cs typeface="Times New Roman" pitchFamily="18" charset="0"/>
              </a:rPr>
              <a:t> e </a:t>
            </a:r>
            <a:r>
              <a:rPr lang="en-US" sz="2000" dirty="0" err="1">
                <a:latin typeface="Times New Roman" pitchFamily="18" charset="0"/>
                <a:cs typeface="Times New Roman" pitchFamily="18" charset="0"/>
              </a:rPr>
              <a:t>Lartë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këta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drejta</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E </a:t>
            </a:r>
            <a:r>
              <a:rPr lang="en-US" sz="2000" dirty="0" err="1">
                <a:latin typeface="Times New Roman" pitchFamily="18" charset="0"/>
                <a:cs typeface="Times New Roman" pitchFamily="18" charset="0"/>
              </a:rPr>
              <a:t>drejta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për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akses</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drejtësi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për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palët</a:t>
            </a:r>
            <a:endParaRPr lang="en-US" sz="2000" dirty="0">
              <a:latin typeface="Times New Roman" pitchFamily="18" charset="0"/>
              <a:cs typeface="Times New Roman" pitchFamily="18" charset="0"/>
            </a:endParaRPr>
          </a:p>
          <a:p>
            <a:r>
              <a:rPr lang="en-US" sz="2000" dirty="0" err="1">
                <a:latin typeface="Times New Roman" pitchFamily="18" charset="0"/>
                <a:cs typeface="Times New Roman" pitchFamily="18" charset="0"/>
              </a:rPr>
              <a:t>Respektim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dispozitave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proceduriale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për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marrjen</a:t>
            </a:r>
            <a:r>
              <a:rPr lang="en-US" sz="2000" dirty="0">
                <a:latin typeface="Times New Roman" pitchFamily="18" charset="0"/>
                <a:cs typeface="Times New Roman" pitchFamily="18" charset="0"/>
              </a:rPr>
              <a:t> e </a:t>
            </a:r>
            <a:r>
              <a:rPr lang="en-US" sz="2000" dirty="0" err="1">
                <a:latin typeface="Times New Roman" pitchFamily="18" charset="0"/>
                <a:cs typeface="Times New Roman" pitchFamily="18" charset="0"/>
              </a:rPr>
              <a:t>vlerësimin</a:t>
            </a:r>
            <a:r>
              <a:rPr lang="en-US" sz="2000" dirty="0">
                <a:latin typeface="Times New Roman" pitchFamily="18" charset="0"/>
                <a:cs typeface="Times New Roman" pitchFamily="18" charset="0"/>
              </a:rPr>
              <a:t> e </a:t>
            </a:r>
            <a:r>
              <a:rPr lang="en-US" sz="2000" dirty="0" err="1">
                <a:latin typeface="Times New Roman" pitchFamily="18" charset="0"/>
                <a:cs typeface="Times New Roman" pitchFamily="18" charset="0"/>
              </a:rPr>
              <a:t>provave</a:t>
            </a:r>
            <a:r>
              <a:rPr lang="en-US" sz="2000" dirty="0">
                <a:latin typeface="Times New Roman" pitchFamily="18" charset="0"/>
                <a:cs typeface="Times New Roman" pitchFamily="18" charset="0"/>
              </a:rPr>
              <a:t>.</a:t>
            </a:r>
          </a:p>
          <a:p>
            <a:r>
              <a:rPr lang="en-US" sz="2000" dirty="0" err="1">
                <a:latin typeface="Times New Roman" pitchFamily="18" charset="0"/>
                <a:cs typeface="Times New Roman" pitchFamily="18" charset="0"/>
              </a:rPr>
              <a:t>Vendim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arsyetuar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respektim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parimit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kontradiktoritetit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dhe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drejtës</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palëve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për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ankim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efektiv</a:t>
            </a:r>
            <a:endParaRPr lang="en-US" sz="2000" dirty="0">
              <a:latin typeface="Times New Roman" pitchFamily="18" charset="0"/>
              <a:cs typeface="Times New Roman" pitchFamily="18" charset="0"/>
            </a:endParaRPr>
          </a:p>
          <a:p>
            <a:r>
              <a:rPr lang="en-US" sz="2000" dirty="0" err="1">
                <a:latin typeface="Times New Roman" pitchFamily="18" charset="0"/>
                <a:cs typeface="Times New Roman" pitchFamily="18" charset="0"/>
              </a:rPr>
              <a:t>Gjykim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cështjes</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gjykata</a:t>
            </a:r>
            <a:r>
              <a:rPr lang="en-US" sz="2000" dirty="0">
                <a:latin typeface="Times New Roman" pitchFamily="18" charset="0"/>
                <a:cs typeface="Times New Roman" pitchFamily="18" charset="0"/>
              </a:rPr>
              <a:t> e </a:t>
            </a:r>
            <a:r>
              <a:rPr lang="en-US" sz="2000" dirty="0" err="1">
                <a:latin typeface="Times New Roman" pitchFamily="18" charset="0"/>
                <a:cs typeface="Times New Roman" pitchFamily="18" charset="0"/>
              </a:rPr>
              <a:t>caktuar</a:t>
            </a:r>
            <a:r>
              <a:rPr lang="en-US" sz="2000" dirty="0">
                <a:latin typeface="Times New Roman" pitchFamily="18" charset="0"/>
                <a:cs typeface="Times New Roman" pitchFamily="18" charset="0"/>
              </a:rPr>
              <a:t> me </a:t>
            </a:r>
            <a:r>
              <a:rPr lang="en-US" sz="2000" dirty="0" err="1">
                <a:latin typeface="Times New Roman" pitchFamily="18" charset="0"/>
                <a:cs typeface="Times New Roman" pitchFamily="18" charset="0"/>
              </a:rPr>
              <a:t>ligj</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garanton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ushtrimin</a:t>
            </a:r>
            <a:r>
              <a:rPr lang="en-US" sz="2000" dirty="0">
                <a:latin typeface="Times New Roman" pitchFamily="18" charset="0"/>
                <a:cs typeface="Times New Roman" pitchFamily="18" charset="0"/>
              </a:rPr>
              <a:t> e </a:t>
            </a:r>
            <a:r>
              <a:rPr lang="en-US" sz="2000" dirty="0" err="1">
                <a:latin typeface="Times New Roman" pitchFamily="18" charset="0"/>
                <a:cs typeface="Times New Roman" pitchFamily="18" charset="0"/>
              </a:rPr>
              <a:t>kontrollit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rishikues</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brenda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kufijëve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juridiksional</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ligjor</a:t>
            </a:r>
            <a:r>
              <a:rPr lang="en-US" sz="2000" dirty="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err="1">
                <a:latin typeface="Times New Roman" pitchFamily="18" charset="0"/>
                <a:cs typeface="Times New Roman" pitchFamily="18" charset="0"/>
              </a:rPr>
              <a:t>Gjykata</a:t>
            </a:r>
            <a:r>
              <a:rPr lang="en-US" sz="1800" dirty="0">
                <a:latin typeface="Times New Roman" pitchFamily="18" charset="0"/>
                <a:cs typeface="Times New Roman" pitchFamily="18" charset="0"/>
              </a:rPr>
              <a:t> e </a:t>
            </a:r>
            <a:r>
              <a:rPr lang="en-US" sz="1800" dirty="0" err="1">
                <a:latin typeface="Times New Roman" pitchFamily="18" charset="0"/>
                <a:cs typeface="Times New Roman" pitchFamily="18" charset="0"/>
              </a:rPr>
              <a:t>lartë</a:t>
            </a:r>
            <a:r>
              <a:rPr lang="en-US" sz="1800" dirty="0">
                <a:latin typeface="Times New Roman" pitchFamily="18" charset="0"/>
                <a:cs typeface="Times New Roman" pitchFamily="18" charset="0"/>
              </a:rPr>
              <a:t> ka </a:t>
            </a:r>
            <a:r>
              <a:rPr lang="en-US" sz="1800" dirty="0" err="1">
                <a:latin typeface="Times New Roman" pitchFamily="18" charset="0"/>
                <a:cs typeface="Times New Roman" pitchFamily="18" charset="0"/>
              </a:rPr>
              <a:t>evidentuar</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probleme</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të</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barrës</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së</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provës</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kur</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gjykatat</a:t>
            </a:r>
            <a:r>
              <a:rPr lang="en-US" sz="1800" dirty="0">
                <a:latin typeface="Times New Roman" pitchFamily="18" charset="0"/>
                <a:cs typeface="Times New Roman" pitchFamily="18" charset="0"/>
              </a:rPr>
              <a:t> e </a:t>
            </a:r>
            <a:r>
              <a:rPr lang="en-US" sz="1800" dirty="0" err="1">
                <a:latin typeface="Times New Roman" pitchFamily="18" charset="0"/>
                <a:cs typeface="Times New Roman" pitchFamily="18" charset="0"/>
              </a:rPr>
              <a:t>faktit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kanë</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përcaktuar</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në</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kundërshtim</a:t>
            </a:r>
            <a:r>
              <a:rPr lang="en-US" sz="1800" dirty="0">
                <a:latin typeface="Times New Roman" pitchFamily="18" charset="0"/>
                <a:cs typeface="Times New Roman" pitchFamily="18" charset="0"/>
              </a:rPr>
              <a:t> me </a:t>
            </a:r>
            <a:r>
              <a:rPr lang="en-US" sz="1800" dirty="0" err="1">
                <a:latin typeface="Times New Roman" pitchFamily="18" charset="0"/>
                <a:cs typeface="Times New Roman" pitchFamily="18" charset="0"/>
              </a:rPr>
              <a:t>ligjin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palën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që</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përket</a:t>
            </a:r>
            <a:r>
              <a:rPr lang="en-US" sz="1800" dirty="0">
                <a:latin typeface="Times New Roman" pitchFamily="18" charset="0"/>
                <a:cs typeface="Times New Roman" pitchFamily="18" charset="0"/>
              </a:rPr>
              <a:t> barra e </a:t>
            </a:r>
            <a:r>
              <a:rPr lang="en-US" sz="1800" dirty="0" err="1">
                <a:latin typeface="Times New Roman" pitchFamily="18" charset="0"/>
                <a:cs typeface="Times New Roman" pitchFamily="18" charset="0"/>
              </a:rPr>
              <a:t>provës</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për</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vërtetimin</a:t>
            </a:r>
            <a:r>
              <a:rPr lang="en-US" sz="1800" dirty="0">
                <a:latin typeface="Times New Roman" pitchFamily="18" charset="0"/>
                <a:cs typeface="Times New Roman" pitchFamily="18" charset="0"/>
              </a:rPr>
              <a:t> e </a:t>
            </a:r>
            <a:r>
              <a:rPr lang="en-US" sz="1800" dirty="0" err="1">
                <a:latin typeface="Times New Roman" pitchFamily="18" charset="0"/>
                <a:cs typeface="Times New Roman" pitchFamily="18" charset="0"/>
              </a:rPr>
              <a:t>një</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fakti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të</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pretenduar</a:t>
            </a:r>
            <a:endParaRPr lang="en-US" sz="1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1400" dirty="0" err="1">
                <a:latin typeface="Times New Roman" panose="02020603050405020304" pitchFamily="18" charset="0"/>
                <a:cs typeface="Times New Roman" panose="02020603050405020304" pitchFamily="18" charset="0"/>
              </a:rPr>
              <a:t>Kështu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në</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vendimin</a:t>
            </a:r>
            <a:r>
              <a:rPr lang="en-US" sz="1400" dirty="0">
                <a:latin typeface="Times New Roman" panose="02020603050405020304" pitchFamily="18" charset="0"/>
                <a:cs typeface="Times New Roman" panose="02020603050405020304" pitchFamily="18" charset="0"/>
              </a:rPr>
              <a:t> dt.12.12.2022 </a:t>
            </a:r>
            <a:r>
              <a:rPr lang="en-US" sz="1400" dirty="0" err="1">
                <a:latin typeface="Times New Roman" panose="02020603050405020304" pitchFamily="18" charset="0"/>
                <a:cs typeface="Times New Roman" panose="02020603050405020304" pitchFamily="18" charset="0"/>
              </a:rPr>
              <a:t>cështja</a:t>
            </a:r>
            <a:r>
              <a:rPr lang="en-US" sz="1400" dirty="0">
                <a:latin typeface="Times New Roman" panose="02020603050405020304" pitchFamily="18" charset="0"/>
                <a:cs typeface="Times New Roman" panose="02020603050405020304" pitchFamily="18" charset="0"/>
              </a:rPr>
              <a:t> nr.</a:t>
            </a:r>
            <a:r>
              <a:rPr lang="sq-AL" sz="1400" dirty="0">
                <a:effectLst/>
                <a:latin typeface="Times New Roman" panose="02020603050405020304" pitchFamily="18" charset="0"/>
                <a:ea typeface="Times New Roman" panose="02020603050405020304" pitchFamily="18" charset="0"/>
                <a:cs typeface="Times New Roman" panose="02020603050405020304" pitchFamily="18" charset="0"/>
              </a:rPr>
              <a:t> 11241-03615-2015 </a:t>
            </a:r>
            <a:r>
              <a:rPr lang="en-US" sz="1400" dirty="0" err="1">
                <a:latin typeface="Times New Roman" panose="02020603050405020304" pitchFamily="18" charset="0"/>
                <a:cs typeface="Times New Roman" panose="02020603050405020304" pitchFamily="18" charset="0"/>
              </a:rPr>
              <a:t>lidhur</a:t>
            </a:r>
            <a:r>
              <a:rPr lang="en-US" sz="1400" dirty="0">
                <a:latin typeface="Times New Roman" panose="02020603050405020304" pitchFamily="18" charset="0"/>
                <a:cs typeface="Times New Roman" panose="02020603050405020304" pitchFamily="18" charset="0"/>
              </a:rPr>
              <a:t> me </a:t>
            </a:r>
            <a:r>
              <a:rPr lang="en-US" sz="1400" dirty="0" err="1">
                <a:latin typeface="Times New Roman" panose="02020603050405020304" pitchFamily="18" charset="0"/>
                <a:cs typeface="Times New Roman" panose="02020603050405020304" pitchFamily="18" charset="0"/>
              </a:rPr>
              <a:t>barrën</a:t>
            </a:r>
            <a:r>
              <a:rPr lang="en-US" sz="1400" dirty="0">
                <a:latin typeface="Times New Roman" panose="02020603050405020304" pitchFamily="18" charset="0"/>
                <a:cs typeface="Times New Roman" panose="02020603050405020304" pitchFamily="18" charset="0"/>
              </a:rPr>
              <a:t> e </a:t>
            </a:r>
            <a:r>
              <a:rPr lang="en-US" sz="1400" dirty="0" err="1">
                <a:latin typeface="Times New Roman" panose="02020603050405020304" pitchFamily="18" charset="0"/>
                <a:cs typeface="Times New Roman" panose="02020603050405020304" pitchFamily="18" charset="0"/>
              </a:rPr>
              <a:t>provës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për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vërtetimin</a:t>
            </a:r>
            <a:r>
              <a:rPr lang="en-US" sz="1400" dirty="0">
                <a:latin typeface="Times New Roman" panose="02020603050405020304" pitchFamily="18" charset="0"/>
                <a:cs typeface="Times New Roman" panose="02020603050405020304" pitchFamily="18" charset="0"/>
              </a:rPr>
              <a:t> e </a:t>
            </a:r>
            <a:r>
              <a:rPr lang="en-US" sz="1400" dirty="0" err="1">
                <a:latin typeface="Times New Roman" panose="02020603050405020304" pitchFamily="18" charset="0"/>
                <a:cs typeface="Times New Roman" panose="02020603050405020304" pitchFamily="18" charset="0"/>
              </a:rPr>
              <a:t>shkakut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të</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zgjidhjes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së</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kontratës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së</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punës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gjykata</a:t>
            </a:r>
            <a:r>
              <a:rPr lang="en-US" sz="1400" dirty="0">
                <a:latin typeface="Times New Roman" panose="02020603050405020304" pitchFamily="18" charset="0"/>
                <a:cs typeface="Times New Roman" panose="02020603050405020304" pitchFamily="18" charset="0"/>
              </a:rPr>
              <a:t> e </a:t>
            </a:r>
            <a:r>
              <a:rPr lang="en-US" sz="1400" dirty="0" err="1">
                <a:latin typeface="Times New Roman" panose="02020603050405020304" pitchFamily="18" charset="0"/>
                <a:cs typeface="Times New Roman" panose="02020603050405020304" pitchFamily="18" charset="0"/>
              </a:rPr>
              <a:t>lartë</a:t>
            </a:r>
            <a:r>
              <a:rPr lang="en-US" sz="1400" dirty="0">
                <a:latin typeface="Times New Roman" panose="02020603050405020304" pitchFamily="18" charset="0"/>
                <a:cs typeface="Times New Roman" panose="02020603050405020304" pitchFamily="18" charset="0"/>
              </a:rPr>
              <a:t> ka </a:t>
            </a:r>
            <a:r>
              <a:rPr lang="en-US" sz="1400" dirty="0" err="1">
                <a:latin typeface="Times New Roman" panose="02020603050405020304" pitchFamily="18" charset="0"/>
                <a:cs typeface="Times New Roman" panose="02020603050405020304" pitchFamily="18" charset="0"/>
              </a:rPr>
              <a:t>theksuar</a:t>
            </a:r>
            <a:r>
              <a:rPr lang="en-US" sz="1400" dirty="0">
                <a:latin typeface="Times New Roman" panose="02020603050405020304" pitchFamily="18" charset="0"/>
                <a:cs typeface="Times New Roman" panose="02020603050405020304" pitchFamily="18" charset="0"/>
              </a:rPr>
              <a:t> </a:t>
            </a:r>
            <a:r>
              <a:rPr lang="en-US" sz="1400" dirty="0"/>
              <a:t>se; </a:t>
            </a:r>
            <a:r>
              <a:rPr lang="sq-AL" sz="1400" dirty="0">
                <a:effectLst/>
                <a:latin typeface="Times New Roman" panose="02020603050405020304" pitchFamily="18" charset="0"/>
                <a:ea typeface="Times New Roman" panose="02020603050405020304" pitchFamily="18" charset="0"/>
              </a:rPr>
              <a:t>Duke qënë se punëdhënësi ka pretenduar se zgjidhja është bërë nga punëmarrësi dhe të njëjtin pretendim ka shënuar edhe në librezën e punës </a:t>
            </a:r>
            <a:r>
              <a:rPr lang="en-US" sz="1400" dirty="0" err="1">
                <a:effectLst/>
                <a:latin typeface="Times New Roman" panose="02020603050405020304" pitchFamily="18" charset="0"/>
                <a:ea typeface="Times New Roman" panose="02020603050405020304" pitchFamily="18" charset="0"/>
              </a:rPr>
              <a:t>si</a:t>
            </a:r>
            <a:r>
              <a:rPr lang="en-US" sz="1400" dirty="0">
                <a:effectLst/>
                <a:latin typeface="Times New Roman" panose="02020603050405020304" pitchFamily="18" charset="0"/>
                <a:ea typeface="Times New Roman" panose="02020603050405020304" pitchFamily="18" charset="0"/>
              </a:rPr>
              <a:t> ‘</a:t>
            </a:r>
            <a:r>
              <a:rPr lang="en-US" sz="1400" dirty="0" err="1">
                <a:effectLst/>
                <a:latin typeface="Times New Roman" panose="02020603050405020304" pitchFamily="18" charset="0"/>
                <a:ea typeface="Times New Roman" panose="02020603050405020304" pitchFamily="18" charset="0"/>
              </a:rPr>
              <a:t>largim</a:t>
            </a:r>
            <a:r>
              <a:rPr lang="en-US" sz="1400" dirty="0">
                <a:effectLst/>
                <a:latin typeface="Times New Roman" panose="02020603050405020304" pitchFamily="18" charset="0"/>
                <a:ea typeface="Times New Roman" panose="02020603050405020304" pitchFamily="18" charset="0"/>
              </a:rPr>
              <a:t> me </a:t>
            </a:r>
            <a:r>
              <a:rPr lang="en-US" sz="1400" dirty="0" err="1">
                <a:effectLst/>
                <a:latin typeface="Times New Roman" panose="02020603050405020304" pitchFamily="18" charset="0"/>
                <a:ea typeface="Times New Roman" panose="02020603050405020304" pitchFamily="18" charset="0"/>
              </a:rPr>
              <a:t>dëshirë</a:t>
            </a:r>
            <a:r>
              <a:rPr lang="en-US" sz="1400" dirty="0">
                <a:effectLst/>
                <a:latin typeface="Times New Roman" panose="02020603050405020304" pitchFamily="18" charset="0"/>
                <a:ea typeface="Times New Roman" panose="02020603050405020304" pitchFamily="18" charset="0"/>
              </a:rPr>
              <a:t>’ </a:t>
            </a:r>
            <a:r>
              <a:rPr lang="sq-AL" sz="1400" dirty="0">
                <a:effectLst/>
                <a:latin typeface="Times New Roman" panose="02020603050405020304" pitchFamily="18" charset="0"/>
                <a:ea typeface="Times New Roman" panose="02020603050405020304" pitchFamily="18" charset="0"/>
              </a:rPr>
              <a:t>ai ka detyrimin ligjor të paraqes në gjykatë njoftimin me shkrim që punëmarrësi i ka bërë për zgjidhjen e kontratës. Në rast se zgjidhja e kontratës është bërë në mënyrë verbale përsëri punëdhënësi ka barrën e provës të vërtetojë me prova të tjera vullnetin e palës punëmarëse për zgjidhjen e kontratës. </a:t>
            </a:r>
            <a:endParaRPr lang="en-US" sz="1400" dirty="0">
              <a:effectLst/>
              <a:latin typeface="Times New Roman" panose="02020603050405020304" pitchFamily="18" charset="0"/>
              <a:ea typeface="Times New Roman" panose="02020603050405020304" pitchFamily="18" charset="0"/>
            </a:endParaRPr>
          </a:p>
          <a:p>
            <a:pPr algn="just"/>
            <a:r>
              <a:rPr lang="en-US" sz="1400" dirty="0" err="1">
                <a:latin typeface="Times New Roman" panose="02020603050405020304" pitchFamily="18" charset="0"/>
              </a:rPr>
              <a:t>Në</a:t>
            </a:r>
            <a:r>
              <a:rPr lang="en-US" sz="1400" dirty="0">
                <a:latin typeface="Times New Roman" panose="02020603050405020304" pitchFamily="18" charset="0"/>
              </a:rPr>
              <a:t> </a:t>
            </a:r>
            <a:r>
              <a:rPr lang="en-US" sz="1400" dirty="0" err="1">
                <a:latin typeface="Times New Roman" panose="02020603050405020304" pitchFamily="18" charset="0"/>
              </a:rPr>
              <a:t>vendimin</a:t>
            </a:r>
            <a:r>
              <a:rPr lang="en-US" sz="1400" dirty="0">
                <a:latin typeface="Times New Roman" panose="02020603050405020304" pitchFamily="18" charset="0"/>
              </a:rPr>
              <a:t> dt.02.10.2024 </a:t>
            </a:r>
            <a:r>
              <a:rPr lang="en-US" sz="1400" dirty="0" err="1">
                <a:latin typeface="Times New Roman" panose="02020603050405020304" pitchFamily="18" charset="0"/>
              </a:rPr>
              <a:t>gjykata</a:t>
            </a:r>
            <a:r>
              <a:rPr lang="en-US" sz="1400" dirty="0">
                <a:latin typeface="Times New Roman" panose="02020603050405020304" pitchFamily="18" charset="0"/>
              </a:rPr>
              <a:t> e </a:t>
            </a:r>
            <a:r>
              <a:rPr lang="en-US" sz="1400" dirty="0" err="1">
                <a:latin typeface="Times New Roman" panose="02020603050405020304" pitchFamily="18" charset="0"/>
              </a:rPr>
              <a:t>larte</a:t>
            </a:r>
            <a:r>
              <a:rPr lang="en-US" sz="1400" dirty="0">
                <a:latin typeface="Times New Roman" panose="02020603050405020304" pitchFamily="18" charset="0"/>
              </a:rPr>
              <a:t> ka </a:t>
            </a:r>
            <a:r>
              <a:rPr lang="en-US" sz="1400" dirty="0" err="1">
                <a:latin typeface="Times New Roman" panose="02020603050405020304" pitchFamily="18" charset="0"/>
              </a:rPr>
              <a:t>theksuar</a:t>
            </a:r>
            <a:r>
              <a:rPr lang="en-US" sz="1400" dirty="0">
                <a:latin typeface="Times New Roman" panose="02020603050405020304" pitchFamily="18" charset="0"/>
              </a:rPr>
              <a:t> se; </a:t>
            </a:r>
            <a:r>
              <a:rPr lang="sq-AL" sz="1400" dirty="0">
                <a:effectLst/>
                <a:latin typeface="Times New Roman" panose="02020603050405020304" pitchFamily="18" charset="0"/>
                <a:ea typeface="MS Mincho" panose="02020609040205080304" pitchFamily="49" charset="-128"/>
              </a:rPr>
              <a:t>Gjykata e Apelit duhet t’i jap përgjigje pretendimeve të ngritura nga paditësi për zgjidhjen e kontratës së punës për shkaqe të diskriminimin politik sipas nenit 146 të Kodit të Punës. Paditësi ka dhënë disa argumenta të mjaftueshme për ndryshimin në trajtimin e tij si punonjës duke treguar disa fakte që kanë lidhje me ndryshimin e vazhdueshëm për një kohë të shkurtër të vendeve të punës e shoqëruar më pas edhe me largimin e tij nga puna. Në rigjykimin e cështjes Gjykata e Apelit të mbajë në konsideratë barrën fillestare të paditësit dhe transferimin e saj te punëdhënësi sipas interpretimit të bërë nga Gjykata Kushtetuese  në vendimin nr.16/2024 </a:t>
            </a:r>
            <a:r>
              <a:rPr lang="sq-AL" sz="1400" i="1" u="sng" dirty="0">
                <a:effectLst/>
                <a:latin typeface="Times New Roman" panose="02020603050405020304" pitchFamily="18" charset="0"/>
                <a:ea typeface="MS Mincho" panose="02020609040205080304" pitchFamily="49" charset="-128"/>
              </a:rPr>
              <a:t>Me fjalë të tjera, kjo do të thotë se barra e provës në lidhje me shkaqet për diskriminim në marrëdhëniet e punës i përket fillimisht punëmarrësit, por nëse ky i fundit paraqet disa fakte, të cilat mbështesin në mënyrë të arsyeshme një prezumim për diskriminim, barra e provës kalon te punëdhënësi.</a:t>
            </a:r>
            <a:r>
              <a:rPr lang="sq-AL" sz="1400" dirty="0">
                <a:effectLst/>
                <a:latin typeface="Times New Roman" panose="02020603050405020304" pitchFamily="18" charset="0"/>
                <a:ea typeface="MS Mincho" panose="02020609040205080304" pitchFamily="49" charset="-128"/>
              </a:rPr>
              <a:t> </a:t>
            </a:r>
            <a:endParaRPr lang="en-US" sz="1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040B7-3309-4BF0-A813-0AB81146CE77}"/>
              </a:ext>
            </a:extLst>
          </p:cNvPr>
          <p:cNvSpPr>
            <a:spLocks noGrp="1"/>
          </p:cNvSpPr>
          <p:nvPr>
            <p:ph type="title"/>
          </p:nvPr>
        </p:nvSpPr>
        <p:spPr/>
        <p:txBody>
          <a:bodyPr/>
          <a:lstStyle/>
          <a:p>
            <a:r>
              <a:rPr lang="en-US" dirty="0" err="1"/>
              <a:t>Vazhdim</a:t>
            </a:r>
            <a:r>
              <a:rPr lang="en-US" dirty="0"/>
              <a:t> </a:t>
            </a:r>
            <a:r>
              <a:rPr lang="en-US" dirty="0" err="1"/>
              <a:t>te</a:t>
            </a:r>
            <a:r>
              <a:rPr lang="en-US" dirty="0"/>
              <a:t> </a:t>
            </a:r>
            <a:r>
              <a:rPr lang="en-US" dirty="0" err="1"/>
              <a:t>barra</a:t>
            </a:r>
            <a:r>
              <a:rPr lang="en-US" dirty="0"/>
              <a:t> e proves</a:t>
            </a:r>
          </a:p>
        </p:txBody>
      </p:sp>
      <p:sp>
        <p:nvSpPr>
          <p:cNvPr id="3" name="Content Placeholder 2">
            <a:extLst>
              <a:ext uri="{FF2B5EF4-FFF2-40B4-BE49-F238E27FC236}">
                <a16:creationId xmlns:a16="http://schemas.microsoft.com/office/drawing/2014/main" id="{490D8626-B001-487F-953A-DDCB965F0B81}"/>
              </a:ext>
            </a:extLst>
          </p:cNvPr>
          <p:cNvSpPr>
            <a:spLocks noGrp="1"/>
          </p:cNvSpPr>
          <p:nvPr>
            <p:ph idx="1"/>
          </p:nvPr>
        </p:nvSpPr>
        <p:spPr/>
        <p:txBody>
          <a:bodyPr>
            <a:normAutofit/>
          </a:bodyPr>
          <a:lstStyle/>
          <a:p>
            <a:r>
              <a:rPr lang="en-US" sz="1800" dirty="0" err="1">
                <a:solidFill>
                  <a:srgbClr val="000000"/>
                </a:solidFill>
                <a:effectLst/>
                <a:latin typeface="Times New Roman" panose="02020603050405020304" pitchFamily="18" charset="0"/>
                <a:ea typeface="Times New Roman" panose="02020603050405020304" pitchFamily="18" charset="0"/>
              </a:rPr>
              <a:t>Në</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vendimin</a:t>
            </a:r>
            <a:r>
              <a:rPr lang="en-US" sz="1800" dirty="0">
                <a:solidFill>
                  <a:srgbClr val="000000"/>
                </a:solidFill>
                <a:effectLst/>
                <a:latin typeface="Times New Roman" panose="02020603050405020304" pitchFamily="18" charset="0"/>
                <a:ea typeface="Times New Roman" panose="02020603050405020304" pitchFamily="18" charset="0"/>
              </a:rPr>
              <a:t> nr.  362/2024 </a:t>
            </a:r>
            <a:r>
              <a:rPr lang="en-US" sz="1800" dirty="0" err="1">
                <a:solidFill>
                  <a:srgbClr val="000000"/>
                </a:solidFill>
                <a:effectLst/>
                <a:latin typeface="Times New Roman" panose="02020603050405020304" pitchFamily="18" charset="0"/>
                <a:ea typeface="Times New Roman" panose="02020603050405020304" pitchFamily="18" charset="0"/>
              </a:rPr>
              <a:t>Gjykata</a:t>
            </a:r>
            <a:r>
              <a:rPr lang="en-US" sz="1800" dirty="0">
                <a:solidFill>
                  <a:srgbClr val="000000"/>
                </a:solidFill>
                <a:effectLst/>
                <a:latin typeface="Times New Roman" panose="02020603050405020304" pitchFamily="18" charset="0"/>
                <a:ea typeface="Times New Roman" panose="02020603050405020304" pitchFamily="18" charset="0"/>
              </a:rPr>
              <a:t> e </a:t>
            </a:r>
            <a:r>
              <a:rPr lang="en-US" sz="1800" dirty="0" err="1">
                <a:solidFill>
                  <a:srgbClr val="000000"/>
                </a:solidFill>
                <a:effectLst/>
                <a:latin typeface="Times New Roman" panose="02020603050405020304" pitchFamily="18" charset="0"/>
                <a:ea typeface="Times New Roman" panose="02020603050405020304" pitchFamily="18" charset="0"/>
              </a:rPr>
              <a:t>Lartë</a:t>
            </a:r>
            <a:r>
              <a:rPr lang="en-US" sz="1800" dirty="0">
                <a:solidFill>
                  <a:srgbClr val="000000"/>
                </a:solidFill>
                <a:effectLst/>
                <a:latin typeface="Times New Roman" panose="02020603050405020304" pitchFamily="18" charset="0"/>
                <a:ea typeface="Times New Roman" panose="02020603050405020304" pitchFamily="18" charset="0"/>
              </a:rPr>
              <a:t> ka </a:t>
            </a:r>
            <a:r>
              <a:rPr lang="en-US" sz="1800" dirty="0" err="1">
                <a:solidFill>
                  <a:srgbClr val="000000"/>
                </a:solidFill>
                <a:effectLst/>
                <a:latin typeface="Times New Roman" panose="02020603050405020304" pitchFamily="18" charset="0"/>
                <a:ea typeface="Times New Roman" panose="02020603050405020304" pitchFamily="18" charset="0"/>
              </a:rPr>
              <a:t>vlerësuar</a:t>
            </a:r>
            <a:r>
              <a:rPr lang="en-US" sz="1800" dirty="0">
                <a:solidFill>
                  <a:srgbClr val="000000"/>
                </a:solidFill>
                <a:effectLst/>
                <a:latin typeface="Times New Roman" panose="02020603050405020304" pitchFamily="18" charset="0"/>
                <a:ea typeface="Times New Roman" panose="02020603050405020304" pitchFamily="18" charset="0"/>
              </a:rPr>
              <a:t> se; </a:t>
            </a:r>
          </a:p>
          <a:p>
            <a:pPr marL="0" indent="0" algn="just">
              <a:buNone/>
            </a:pPr>
            <a:endParaRPr lang="en-US" sz="1800" dirty="0">
              <a:solidFill>
                <a:srgbClr val="000000"/>
              </a:solidFill>
              <a:latin typeface="Times New Roman" panose="02020603050405020304" pitchFamily="18" charset="0"/>
              <a:ea typeface="Times New Roman" panose="02020603050405020304" pitchFamily="18" charset="0"/>
            </a:endParaRPr>
          </a:p>
          <a:p>
            <a:pPr marL="0" indent="0" algn="just">
              <a:buNone/>
            </a:pPr>
            <a:r>
              <a:rPr lang="en-US" sz="1800" dirty="0">
                <a:solidFill>
                  <a:srgbClr val="000000"/>
                </a:solidFill>
                <a:latin typeface="Times New Roman" panose="02020603050405020304" pitchFamily="18" charset="0"/>
                <a:ea typeface="Times New Roman" panose="02020603050405020304" pitchFamily="18" charset="0"/>
              </a:rPr>
              <a:t>R</a:t>
            </a:r>
            <a:r>
              <a:rPr lang="sq-AL" sz="1800" dirty="0">
                <a:solidFill>
                  <a:srgbClr val="000000"/>
                </a:solidFill>
                <a:effectLst/>
                <a:latin typeface="Times New Roman" panose="02020603050405020304" pitchFamily="18" charset="0"/>
                <a:ea typeface="Times New Roman" panose="02020603050405020304" pitchFamily="18" charset="0"/>
              </a:rPr>
              <a:t>eferuar pikës 5/1 të nenit 144 të KP i takon punëdhënësit të provojë respektimin e procedurës së përcaktuar në këtë nen. Të njëjtën logjikë ka ndjekur ligjvënësi edhe në ngarkimin e barrës së provës punëdhënësit që ka zgjidhur kontratën e punës, për të identifikuar arsyen urgjente e të menjëhershme që e kanë shpënë atë në marrjen e vendimit për të përfunduar marrëdhënien e mëtejshme të punës me punëmarrësin, pa respektuar afatet e njoftimit dhe/ose procedurën. Në këto rrethana qëndrimi i mbajtur nga gjykatat e faktit se kjo barrë prove </a:t>
            </a:r>
            <a:r>
              <a:rPr lang="en-US" sz="1800" dirty="0">
                <a:solidFill>
                  <a:srgbClr val="000000"/>
                </a:solidFill>
                <a:effectLst/>
                <a:latin typeface="Times New Roman" panose="02020603050405020304" pitchFamily="18" charset="0"/>
                <a:ea typeface="Times New Roman" panose="02020603050405020304" pitchFamily="18" charset="0"/>
              </a:rPr>
              <a:t>(</a:t>
            </a:r>
            <a:r>
              <a:rPr lang="en-US" sz="1800" dirty="0" err="1">
                <a:solidFill>
                  <a:srgbClr val="000000"/>
                </a:solidFill>
                <a:effectLst/>
                <a:latin typeface="Times New Roman" panose="02020603050405020304" pitchFamily="18" charset="0"/>
                <a:ea typeface="Times New Roman" panose="02020603050405020304" pitchFamily="18" charset="0"/>
              </a:rPr>
              <a:t>bëhe</a:t>
            </a:r>
            <a:r>
              <a:rPr lang="en-US" sz="1800" dirty="0" err="1">
                <a:solidFill>
                  <a:srgbClr val="000000"/>
                </a:solidFill>
                <a:latin typeface="Times New Roman" panose="02020603050405020304" pitchFamily="18" charset="0"/>
                <a:ea typeface="Times New Roman" panose="02020603050405020304" pitchFamily="18" charset="0"/>
              </a:rPr>
              <a:t>t</a:t>
            </a:r>
            <a:r>
              <a:rPr lang="en-US" sz="1800" dirty="0">
                <a:solidFill>
                  <a:srgbClr val="000000"/>
                </a:solidFill>
                <a:latin typeface="Times New Roman" panose="02020603050405020304" pitchFamily="18" charset="0"/>
                <a:ea typeface="Times New Roman" panose="02020603050405020304" pitchFamily="18" charset="0"/>
              </a:rPr>
              <a:t> </a:t>
            </a:r>
            <a:r>
              <a:rPr lang="en-US" sz="1800" dirty="0" err="1">
                <a:solidFill>
                  <a:srgbClr val="000000"/>
                </a:solidFill>
                <a:latin typeface="Times New Roman" panose="02020603050405020304" pitchFamily="18" charset="0"/>
                <a:ea typeface="Times New Roman" panose="02020603050405020304" pitchFamily="18" charset="0"/>
              </a:rPr>
              <a:t>fjalë</a:t>
            </a:r>
            <a:r>
              <a:rPr lang="en-US" sz="1800" dirty="0">
                <a:solidFill>
                  <a:srgbClr val="000000"/>
                </a:solidFill>
                <a:latin typeface="Times New Roman" panose="02020603050405020304" pitchFamily="18" charset="0"/>
                <a:ea typeface="Times New Roman" panose="02020603050405020304" pitchFamily="18" charset="0"/>
              </a:rPr>
              <a:t> </a:t>
            </a:r>
            <a:r>
              <a:rPr lang="en-US" sz="1800" dirty="0" err="1">
                <a:solidFill>
                  <a:srgbClr val="000000"/>
                </a:solidFill>
                <a:latin typeface="Times New Roman" panose="02020603050405020304" pitchFamily="18" charset="0"/>
                <a:ea typeface="Times New Roman" panose="02020603050405020304" pitchFamily="18" charset="0"/>
              </a:rPr>
              <a:t>për</a:t>
            </a:r>
            <a:r>
              <a:rPr lang="en-US" sz="1800" dirty="0">
                <a:solidFill>
                  <a:srgbClr val="000000"/>
                </a:solidFill>
                <a:latin typeface="Times New Roman" panose="02020603050405020304" pitchFamily="18" charset="0"/>
                <a:ea typeface="Times New Roman" panose="02020603050405020304" pitchFamily="18" charset="0"/>
              </a:rPr>
              <a:t> </a:t>
            </a:r>
            <a:r>
              <a:rPr lang="en-US" sz="1800" dirty="0" err="1">
                <a:solidFill>
                  <a:srgbClr val="000000"/>
                </a:solidFill>
                <a:latin typeface="Times New Roman" panose="02020603050405020304" pitchFamily="18" charset="0"/>
                <a:ea typeface="Times New Roman" panose="02020603050405020304" pitchFamily="18" charset="0"/>
              </a:rPr>
              <a:t>heqjen</a:t>
            </a:r>
            <a:r>
              <a:rPr lang="en-US" sz="1800" dirty="0">
                <a:solidFill>
                  <a:srgbClr val="000000"/>
                </a:solidFill>
                <a:latin typeface="Times New Roman" panose="02020603050405020304" pitchFamily="18" charset="0"/>
                <a:ea typeface="Times New Roman" panose="02020603050405020304" pitchFamily="18" charset="0"/>
              </a:rPr>
              <a:t> </a:t>
            </a:r>
            <a:r>
              <a:rPr lang="en-US" sz="1800" dirty="0" err="1">
                <a:solidFill>
                  <a:srgbClr val="000000"/>
                </a:solidFill>
                <a:latin typeface="Times New Roman" panose="02020603050405020304" pitchFamily="18" charset="0"/>
                <a:ea typeface="Times New Roman" panose="02020603050405020304" pitchFamily="18" charset="0"/>
              </a:rPr>
              <a:t>dorë</a:t>
            </a:r>
            <a:r>
              <a:rPr lang="en-US" sz="1800" dirty="0">
                <a:solidFill>
                  <a:srgbClr val="000000"/>
                </a:solidFill>
                <a:latin typeface="Times New Roman" panose="02020603050405020304" pitchFamily="18" charset="0"/>
                <a:ea typeface="Times New Roman" panose="02020603050405020304" pitchFamily="18" charset="0"/>
              </a:rPr>
              <a:t> </a:t>
            </a:r>
            <a:r>
              <a:rPr lang="en-US" sz="1800" dirty="0" err="1">
                <a:solidFill>
                  <a:srgbClr val="000000"/>
                </a:solidFill>
                <a:latin typeface="Times New Roman" panose="02020603050405020304" pitchFamily="18" charset="0"/>
                <a:ea typeface="Times New Roman" panose="02020603050405020304" pitchFamily="18" charset="0"/>
              </a:rPr>
              <a:t>të</a:t>
            </a:r>
            <a:r>
              <a:rPr lang="en-US" sz="1800" dirty="0">
                <a:solidFill>
                  <a:srgbClr val="000000"/>
                </a:solidFill>
                <a:latin typeface="Times New Roman" panose="02020603050405020304" pitchFamily="18" charset="0"/>
                <a:ea typeface="Times New Roman" panose="02020603050405020304" pitchFamily="18" charset="0"/>
              </a:rPr>
              <a:t> </a:t>
            </a:r>
            <a:r>
              <a:rPr lang="en-US" sz="1800" dirty="0" err="1">
                <a:solidFill>
                  <a:srgbClr val="000000"/>
                </a:solidFill>
                <a:latin typeface="Times New Roman" panose="02020603050405020304" pitchFamily="18" charset="0"/>
                <a:ea typeface="Times New Roman" panose="02020603050405020304" pitchFamily="18" charset="0"/>
              </a:rPr>
              <a:t>punëmarrësit</a:t>
            </a:r>
            <a:r>
              <a:rPr lang="en-US" sz="1800" dirty="0">
                <a:solidFill>
                  <a:srgbClr val="000000"/>
                </a:solidFill>
                <a:latin typeface="Times New Roman" panose="02020603050405020304" pitchFamily="18" charset="0"/>
                <a:ea typeface="Times New Roman" panose="02020603050405020304" pitchFamily="18" charset="0"/>
              </a:rPr>
              <a:t> </a:t>
            </a:r>
            <a:r>
              <a:rPr lang="en-US" sz="1800" dirty="0" err="1">
                <a:solidFill>
                  <a:srgbClr val="000000"/>
                </a:solidFill>
                <a:latin typeface="Times New Roman" panose="02020603050405020304" pitchFamily="18" charset="0"/>
                <a:ea typeface="Times New Roman" panose="02020603050405020304" pitchFamily="18" charset="0"/>
              </a:rPr>
              <a:t>nga</a:t>
            </a:r>
            <a:r>
              <a:rPr lang="en-US" sz="1800" dirty="0">
                <a:solidFill>
                  <a:srgbClr val="000000"/>
                </a:solidFill>
                <a:latin typeface="Times New Roman" panose="02020603050405020304" pitchFamily="18" charset="0"/>
                <a:ea typeface="Times New Roman" panose="02020603050405020304" pitchFamily="18" charset="0"/>
              </a:rPr>
              <a:t> </a:t>
            </a:r>
            <a:r>
              <a:rPr lang="en-US" sz="1800" dirty="0" err="1">
                <a:solidFill>
                  <a:srgbClr val="000000"/>
                </a:solidFill>
                <a:latin typeface="Times New Roman" panose="02020603050405020304" pitchFamily="18" charset="0"/>
                <a:ea typeface="Times New Roman" panose="02020603050405020304" pitchFamily="18" charset="0"/>
              </a:rPr>
              <a:t>puna</a:t>
            </a:r>
            <a:r>
              <a:rPr lang="en-US" sz="1800" dirty="0">
                <a:solidFill>
                  <a:srgbClr val="000000"/>
                </a:solidFill>
                <a:latin typeface="Times New Roman" panose="02020603050405020304" pitchFamily="18" charset="0"/>
                <a:ea typeface="Times New Roman" panose="02020603050405020304" pitchFamily="18" charset="0"/>
              </a:rPr>
              <a:t>) </a:t>
            </a:r>
            <a:r>
              <a:rPr lang="sq-AL" sz="1800" dirty="0">
                <a:solidFill>
                  <a:srgbClr val="000000"/>
                </a:solidFill>
                <a:effectLst/>
                <a:latin typeface="Times New Roman" panose="02020603050405020304" pitchFamily="18" charset="0"/>
                <a:ea typeface="Times New Roman" panose="02020603050405020304" pitchFamily="18" charset="0"/>
              </a:rPr>
              <a:t>i përket subjektit që ka investuar gjykatën, në rastin konkret punëmarrësit, është i gabuar.</a:t>
            </a:r>
            <a:endParaRPr lang="en-US" sz="1800" dirty="0">
              <a:effectLst/>
              <a:latin typeface="Calibri" panose="020F0502020204030204" pitchFamily="34" charset="0"/>
              <a:ea typeface="Times New Roman" panose="02020603050405020304" pitchFamily="18" charset="0"/>
            </a:endParaRPr>
          </a:p>
          <a:p>
            <a:endParaRPr lang="en-US" sz="1400" dirty="0"/>
          </a:p>
        </p:txBody>
      </p:sp>
    </p:spTree>
    <p:extLst>
      <p:ext uri="{BB962C8B-B14F-4D97-AF65-F5344CB8AC3E}">
        <p14:creationId xmlns:p14="http://schemas.microsoft.com/office/powerpoint/2010/main" val="5546490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err="1"/>
              <a:t>Gjykata</a:t>
            </a:r>
            <a:r>
              <a:rPr lang="en-US" sz="1600" dirty="0"/>
              <a:t> e </a:t>
            </a:r>
            <a:r>
              <a:rPr lang="en-US" sz="1600" dirty="0" err="1"/>
              <a:t>lartë</a:t>
            </a:r>
            <a:r>
              <a:rPr lang="en-US" sz="1600" dirty="0"/>
              <a:t> ka </a:t>
            </a:r>
            <a:r>
              <a:rPr lang="en-US" sz="1600" dirty="0" err="1"/>
              <a:t>dhënë</a:t>
            </a:r>
            <a:r>
              <a:rPr lang="en-US" sz="1600" dirty="0"/>
              <a:t> </a:t>
            </a:r>
            <a:r>
              <a:rPr lang="en-US" sz="1600" dirty="0" err="1"/>
              <a:t>vendime</a:t>
            </a:r>
            <a:r>
              <a:rPr lang="en-US" sz="1600" dirty="0"/>
              <a:t> </a:t>
            </a:r>
            <a:r>
              <a:rPr lang="en-US" sz="1600" dirty="0" err="1"/>
              <a:t>për</a:t>
            </a:r>
            <a:r>
              <a:rPr lang="en-US" sz="1600" dirty="0"/>
              <a:t> </a:t>
            </a:r>
            <a:r>
              <a:rPr lang="en-US" sz="1600" dirty="0" err="1"/>
              <a:t>sa</a:t>
            </a:r>
            <a:r>
              <a:rPr lang="en-US" sz="1600" dirty="0"/>
              <a:t> I </a:t>
            </a:r>
            <a:r>
              <a:rPr lang="en-US" sz="1600" dirty="0" err="1"/>
              <a:t>përket</a:t>
            </a:r>
            <a:r>
              <a:rPr lang="en-US" sz="1600" dirty="0"/>
              <a:t> </a:t>
            </a:r>
            <a:r>
              <a:rPr lang="en-US" sz="1600" dirty="0" err="1"/>
              <a:t>mënyrës</a:t>
            </a:r>
            <a:r>
              <a:rPr lang="en-US" sz="1600" dirty="0"/>
              <a:t> </a:t>
            </a:r>
            <a:r>
              <a:rPr lang="en-US" sz="1600" dirty="0" err="1"/>
              <a:t>së</a:t>
            </a:r>
            <a:r>
              <a:rPr lang="en-US" sz="1600" dirty="0"/>
              <a:t> </a:t>
            </a:r>
            <a:r>
              <a:rPr lang="en-US" sz="1600" dirty="0" err="1"/>
              <a:t>marrjes</a:t>
            </a:r>
            <a:r>
              <a:rPr lang="en-US" sz="1600" dirty="0"/>
              <a:t> </a:t>
            </a:r>
            <a:r>
              <a:rPr lang="en-US" sz="1600" dirty="0" err="1"/>
              <a:t>si</a:t>
            </a:r>
            <a:r>
              <a:rPr lang="en-US" sz="1600" dirty="0"/>
              <a:t> </a:t>
            </a:r>
            <a:r>
              <a:rPr lang="en-US" sz="1600" dirty="0" err="1"/>
              <a:t>provë</a:t>
            </a:r>
            <a:r>
              <a:rPr lang="en-US" sz="1600" dirty="0"/>
              <a:t> </a:t>
            </a:r>
            <a:r>
              <a:rPr lang="en-US" sz="1600" dirty="0" err="1"/>
              <a:t>të</a:t>
            </a:r>
            <a:r>
              <a:rPr lang="en-US" sz="1600" dirty="0"/>
              <a:t> </a:t>
            </a:r>
            <a:r>
              <a:rPr lang="en-US" sz="1600" dirty="0" err="1"/>
              <a:t>aktit</a:t>
            </a:r>
            <a:r>
              <a:rPr lang="en-US" sz="1600" dirty="0"/>
              <a:t> </a:t>
            </a:r>
            <a:r>
              <a:rPr lang="en-US" sz="1600" dirty="0" err="1"/>
              <a:t>të</a:t>
            </a:r>
            <a:r>
              <a:rPr lang="en-US" sz="1600" dirty="0"/>
              <a:t> </a:t>
            </a:r>
            <a:r>
              <a:rPr lang="en-US" sz="1600" dirty="0" err="1"/>
              <a:t>ekspertimit</a:t>
            </a:r>
            <a:r>
              <a:rPr lang="en-US" sz="1600" dirty="0"/>
              <a:t> e </a:t>
            </a:r>
            <a:r>
              <a:rPr lang="en-US" sz="1600" dirty="0" err="1"/>
              <a:t>vlerësimit</a:t>
            </a:r>
            <a:r>
              <a:rPr lang="en-US" sz="1600" dirty="0"/>
              <a:t> </a:t>
            </a:r>
            <a:r>
              <a:rPr lang="en-US" sz="1600" dirty="0" err="1"/>
              <a:t>të</a:t>
            </a:r>
            <a:r>
              <a:rPr lang="en-US" sz="1600" dirty="0"/>
              <a:t> </a:t>
            </a:r>
            <a:r>
              <a:rPr lang="en-US" sz="1600" dirty="0" err="1"/>
              <a:t>tij</a:t>
            </a:r>
            <a:r>
              <a:rPr lang="en-US" sz="1600" dirty="0"/>
              <a:t> duke </a:t>
            </a:r>
            <a:r>
              <a:rPr lang="en-US" sz="1600" dirty="0" err="1"/>
              <a:t>mbajtur</a:t>
            </a:r>
            <a:r>
              <a:rPr lang="en-US" sz="1600" dirty="0"/>
              <a:t> </a:t>
            </a:r>
            <a:r>
              <a:rPr lang="en-US" sz="1600" dirty="0" err="1"/>
              <a:t>në</a:t>
            </a:r>
            <a:r>
              <a:rPr lang="en-US" sz="1600" dirty="0"/>
              <a:t> </a:t>
            </a:r>
            <a:r>
              <a:rPr lang="en-US" sz="1600" dirty="0" err="1"/>
              <a:t>konsideratë</a:t>
            </a:r>
            <a:r>
              <a:rPr lang="en-US" sz="1600" dirty="0"/>
              <a:t> se </a:t>
            </a:r>
            <a:r>
              <a:rPr lang="en-US" sz="1600" dirty="0" err="1"/>
              <a:t>shpesh</a:t>
            </a:r>
            <a:r>
              <a:rPr lang="en-US" sz="1600" dirty="0"/>
              <a:t> </a:t>
            </a:r>
            <a:r>
              <a:rPr lang="en-US" sz="1600" dirty="0" err="1"/>
              <a:t>akti</a:t>
            </a:r>
            <a:r>
              <a:rPr lang="en-US" sz="1600" dirty="0"/>
              <a:t> I </a:t>
            </a:r>
            <a:r>
              <a:rPr lang="en-US" sz="1600" dirty="0" err="1"/>
              <a:t>ekspertimit</a:t>
            </a:r>
            <a:r>
              <a:rPr lang="en-US" sz="1600" dirty="0"/>
              <a:t> </a:t>
            </a:r>
            <a:r>
              <a:rPr lang="en-US" sz="1600" dirty="0" err="1"/>
              <a:t>është</a:t>
            </a:r>
            <a:r>
              <a:rPr lang="en-US" sz="1600" dirty="0"/>
              <a:t> </a:t>
            </a:r>
            <a:r>
              <a:rPr lang="en-US" sz="1600" dirty="0" err="1"/>
              <a:t>një</a:t>
            </a:r>
            <a:r>
              <a:rPr lang="en-US" sz="1600" dirty="0"/>
              <a:t> </a:t>
            </a:r>
            <a:r>
              <a:rPr lang="en-US" sz="1600" dirty="0" err="1"/>
              <a:t>provë</a:t>
            </a:r>
            <a:r>
              <a:rPr lang="en-US" sz="1600" dirty="0"/>
              <a:t> </a:t>
            </a:r>
            <a:r>
              <a:rPr lang="en-US" sz="1600" dirty="0" err="1"/>
              <a:t>bazë</a:t>
            </a:r>
            <a:r>
              <a:rPr lang="en-US" sz="1600" dirty="0"/>
              <a:t> me </a:t>
            </a:r>
            <a:r>
              <a:rPr lang="en-US" sz="1600" dirty="0" err="1"/>
              <a:t>ndikim</a:t>
            </a:r>
            <a:r>
              <a:rPr lang="en-US" sz="1600" dirty="0"/>
              <a:t> </a:t>
            </a:r>
            <a:r>
              <a:rPr lang="en-US" sz="1600" dirty="0" err="1"/>
              <a:t>deciziv</a:t>
            </a:r>
            <a:r>
              <a:rPr lang="en-US" sz="1600" dirty="0"/>
              <a:t> </a:t>
            </a:r>
            <a:r>
              <a:rPr lang="en-US" sz="1600" dirty="0" err="1"/>
              <a:t>mbi</a:t>
            </a:r>
            <a:r>
              <a:rPr lang="en-US" sz="1600" dirty="0"/>
              <a:t> </a:t>
            </a:r>
            <a:r>
              <a:rPr lang="en-US" sz="1600" dirty="0" err="1"/>
              <a:t>zgjidhjen</a:t>
            </a:r>
            <a:r>
              <a:rPr lang="en-US" sz="1600" dirty="0"/>
              <a:t> e </a:t>
            </a:r>
            <a:r>
              <a:rPr lang="en-US" sz="1600" dirty="0" err="1"/>
              <a:t>cështjes</a:t>
            </a:r>
            <a:r>
              <a:rPr lang="en-US" sz="1600" dirty="0"/>
              <a:t>, </a:t>
            </a:r>
            <a:r>
              <a:rPr lang="en-US" sz="1600" dirty="0" err="1"/>
              <a:t>madje</a:t>
            </a:r>
            <a:r>
              <a:rPr lang="en-US" sz="1600" dirty="0"/>
              <a:t> </a:t>
            </a:r>
            <a:r>
              <a:rPr lang="en-US" sz="1600" dirty="0" err="1"/>
              <a:t>deri</a:t>
            </a:r>
            <a:r>
              <a:rPr lang="en-US" sz="1600" dirty="0"/>
              <a:t> </a:t>
            </a:r>
            <a:r>
              <a:rPr lang="en-US" sz="1600" dirty="0" err="1"/>
              <a:t>në</a:t>
            </a:r>
            <a:r>
              <a:rPr lang="en-US" sz="1600" dirty="0"/>
              <a:t> </a:t>
            </a:r>
            <a:r>
              <a:rPr lang="en-US" sz="1600" dirty="0" err="1"/>
              <a:t>atë</a:t>
            </a:r>
            <a:r>
              <a:rPr lang="en-US" sz="1600" dirty="0"/>
              <a:t> </a:t>
            </a:r>
            <a:r>
              <a:rPr lang="en-US" sz="1600" dirty="0" err="1"/>
              <a:t>masë</a:t>
            </a:r>
            <a:r>
              <a:rPr lang="en-US" sz="1600" dirty="0"/>
              <a:t> </a:t>
            </a:r>
            <a:r>
              <a:rPr lang="en-US" sz="1600" dirty="0" err="1"/>
              <a:t>sa</a:t>
            </a:r>
            <a:r>
              <a:rPr lang="en-US" sz="1600" dirty="0"/>
              <a:t> </a:t>
            </a:r>
            <a:r>
              <a:rPr lang="en-US" sz="1600" dirty="0" err="1"/>
              <a:t>për</a:t>
            </a:r>
            <a:r>
              <a:rPr lang="en-US" sz="1600" dirty="0"/>
              <a:t> </a:t>
            </a:r>
            <a:r>
              <a:rPr lang="en-US" sz="1600" dirty="0" err="1"/>
              <a:t>cështjen</a:t>
            </a:r>
            <a:r>
              <a:rPr lang="en-US" sz="1600" dirty="0"/>
              <a:t> </a:t>
            </a:r>
            <a:r>
              <a:rPr lang="en-US" sz="1600" dirty="0" err="1"/>
              <a:t>duket</a:t>
            </a:r>
            <a:r>
              <a:rPr lang="en-US" sz="1600" dirty="0"/>
              <a:t> </a:t>
            </a:r>
            <a:r>
              <a:rPr lang="en-US" sz="1600" dirty="0" err="1"/>
              <a:t>sikur</a:t>
            </a:r>
            <a:r>
              <a:rPr lang="en-US" sz="1600" dirty="0"/>
              <a:t> “</a:t>
            </a:r>
            <a:r>
              <a:rPr lang="en-US" sz="1600" dirty="0" err="1"/>
              <a:t>gjykon</a:t>
            </a:r>
            <a:r>
              <a:rPr lang="en-US" sz="1600" dirty="0"/>
              <a:t>” </a:t>
            </a:r>
            <a:r>
              <a:rPr lang="en-US" sz="1600" dirty="0" err="1"/>
              <a:t>eksperti</a:t>
            </a:r>
            <a:r>
              <a:rPr lang="en-US" sz="1600" dirty="0"/>
              <a:t> </a:t>
            </a:r>
            <a:r>
              <a:rPr lang="en-US" sz="1600" dirty="0" err="1"/>
              <a:t>që</a:t>
            </a:r>
            <a:r>
              <a:rPr lang="en-US" sz="1600" dirty="0"/>
              <a:t> ka </a:t>
            </a:r>
            <a:r>
              <a:rPr lang="en-US" sz="1600" dirty="0" err="1"/>
              <a:t>njohuri</a:t>
            </a:r>
            <a:r>
              <a:rPr lang="en-US" sz="1600" dirty="0"/>
              <a:t> </a:t>
            </a:r>
            <a:r>
              <a:rPr lang="en-US" sz="1600" dirty="0" err="1"/>
              <a:t>të</a:t>
            </a:r>
            <a:r>
              <a:rPr lang="en-US" sz="1600" dirty="0"/>
              <a:t> </a:t>
            </a:r>
            <a:r>
              <a:rPr lang="en-US" sz="1600" dirty="0" err="1"/>
              <a:t>posacme</a:t>
            </a:r>
            <a:r>
              <a:rPr lang="en-US" sz="1600" dirty="0"/>
              <a:t> </a:t>
            </a:r>
            <a:r>
              <a:rPr lang="en-US" sz="1600" dirty="0" err="1"/>
              <a:t>për</a:t>
            </a:r>
            <a:r>
              <a:rPr lang="en-US" sz="1600" dirty="0"/>
              <a:t> </a:t>
            </a:r>
            <a:r>
              <a:rPr lang="en-US" sz="1600" dirty="0" err="1"/>
              <a:t>cështjen</a:t>
            </a:r>
            <a:r>
              <a:rPr lang="en-US" sz="1600" dirty="0"/>
              <a:t> me </a:t>
            </a:r>
            <a:r>
              <a:rPr lang="en-US" sz="1600" dirty="0" err="1"/>
              <a:t>shume</a:t>
            </a:r>
            <a:r>
              <a:rPr lang="en-US" sz="1600" dirty="0"/>
              <a:t> se </a:t>
            </a:r>
            <a:r>
              <a:rPr lang="en-US" sz="1600" dirty="0" err="1"/>
              <a:t>gjykata</a:t>
            </a:r>
            <a:r>
              <a:rPr lang="en-US" sz="1600" dirty="0"/>
              <a:t>.</a:t>
            </a:r>
          </a:p>
        </p:txBody>
      </p:sp>
      <p:sp>
        <p:nvSpPr>
          <p:cNvPr id="3" name="Content Placeholder 2"/>
          <p:cNvSpPr>
            <a:spLocks noGrp="1"/>
          </p:cNvSpPr>
          <p:nvPr>
            <p:ph idx="1"/>
          </p:nvPr>
        </p:nvSpPr>
        <p:spPr/>
        <p:txBody>
          <a:bodyPr>
            <a:normAutofit/>
          </a:bodyPr>
          <a:lstStyle/>
          <a:p>
            <a:endParaRPr lang="en-US" sz="1600" dirty="0"/>
          </a:p>
          <a:p>
            <a:r>
              <a:rPr lang="en-US" sz="1600" dirty="0" err="1"/>
              <a:t>Në</a:t>
            </a:r>
            <a:r>
              <a:rPr lang="en-US" sz="1600" dirty="0"/>
              <a:t> </a:t>
            </a:r>
            <a:r>
              <a:rPr lang="en-US" sz="1600" dirty="0" err="1"/>
              <a:t>këtë</a:t>
            </a:r>
            <a:r>
              <a:rPr lang="en-US" sz="1600" dirty="0"/>
              <a:t> </a:t>
            </a:r>
            <a:r>
              <a:rPr lang="en-US" sz="1600" dirty="0" err="1"/>
              <a:t>drejtim</a:t>
            </a:r>
            <a:r>
              <a:rPr lang="en-US" sz="1600" dirty="0"/>
              <a:t> </a:t>
            </a:r>
            <a:r>
              <a:rPr lang="en-US" sz="1600" dirty="0" err="1"/>
              <a:t>fokusi</a:t>
            </a:r>
            <a:r>
              <a:rPr lang="en-US" sz="1600" dirty="0"/>
              <a:t> I </a:t>
            </a:r>
            <a:r>
              <a:rPr lang="en-US" sz="1600" dirty="0" err="1"/>
              <a:t>kontrollit</a:t>
            </a:r>
            <a:r>
              <a:rPr lang="en-US" sz="1600" dirty="0"/>
              <a:t> </a:t>
            </a:r>
            <a:r>
              <a:rPr lang="en-US" sz="1600" dirty="0" err="1"/>
              <a:t>të</a:t>
            </a:r>
            <a:r>
              <a:rPr lang="en-US" sz="1600" dirty="0"/>
              <a:t> </a:t>
            </a:r>
            <a:r>
              <a:rPr lang="en-US" sz="1600" dirty="0" err="1"/>
              <a:t>gjykatës</a:t>
            </a:r>
            <a:r>
              <a:rPr lang="en-US" sz="1600" dirty="0"/>
              <a:t> </a:t>
            </a:r>
            <a:r>
              <a:rPr lang="en-US" sz="1600" dirty="0" err="1"/>
              <a:t>së</a:t>
            </a:r>
            <a:r>
              <a:rPr lang="en-US" sz="1600" dirty="0"/>
              <a:t> </a:t>
            </a:r>
            <a:r>
              <a:rPr lang="en-US" sz="1600" dirty="0" err="1"/>
              <a:t>lartë</a:t>
            </a:r>
            <a:r>
              <a:rPr lang="en-US" sz="1600" dirty="0"/>
              <a:t> </a:t>
            </a:r>
            <a:r>
              <a:rPr lang="en-US" sz="1600" dirty="0" err="1"/>
              <a:t>shtrihet</a:t>
            </a:r>
            <a:r>
              <a:rPr lang="en-US" sz="1600" dirty="0"/>
              <a:t> </a:t>
            </a:r>
            <a:r>
              <a:rPr lang="en-US" sz="1600" dirty="0" err="1"/>
              <a:t>në</a:t>
            </a:r>
            <a:r>
              <a:rPr lang="en-US" sz="1600" dirty="0"/>
              <a:t> </a:t>
            </a:r>
            <a:r>
              <a:rPr lang="en-US" sz="1600" dirty="0" err="1"/>
              <a:t>mënyrën</a:t>
            </a:r>
            <a:r>
              <a:rPr lang="en-US" sz="1600" dirty="0"/>
              <a:t> e </a:t>
            </a:r>
            <a:r>
              <a:rPr lang="en-US" sz="1600" dirty="0" err="1"/>
              <a:t>zgjedhjes</a:t>
            </a:r>
            <a:r>
              <a:rPr lang="en-US" sz="1600" dirty="0"/>
              <a:t> </a:t>
            </a:r>
            <a:r>
              <a:rPr lang="en-US" sz="1600" dirty="0" err="1"/>
              <a:t>së</a:t>
            </a:r>
            <a:r>
              <a:rPr lang="en-US" sz="1600" dirty="0"/>
              <a:t> </a:t>
            </a:r>
            <a:r>
              <a:rPr lang="en-US" sz="1600" dirty="0" err="1"/>
              <a:t>ekspertit</a:t>
            </a:r>
            <a:r>
              <a:rPr lang="en-US" sz="1600" dirty="0"/>
              <a:t>, </a:t>
            </a:r>
            <a:r>
              <a:rPr lang="en-US" sz="1600" dirty="0" err="1"/>
              <a:t>njohuritë</a:t>
            </a:r>
            <a:r>
              <a:rPr lang="en-US" sz="1600" dirty="0"/>
              <a:t> e </a:t>
            </a:r>
            <a:r>
              <a:rPr lang="en-US" sz="1600" dirty="0" err="1"/>
              <a:t>tij</a:t>
            </a:r>
            <a:r>
              <a:rPr lang="en-US" sz="1600" dirty="0"/>
              <a:t> </a:t>
            </a:r>
            <a:r>
              <a:rPr lang="en-US" sz="1600" dirty="0" err="1"/>
              <a:t>të</a:t>
            </a:r>
            <a:r>
              <a:rPr lang="en-US" sz="1600" dirty="0"/>
              <a:t> </a:t>
            </a:r>
            <a:r>
              <a:rPr lang="en-US" sz="1600" dirty="0" err="1"/>
              <a:t>posacme</a:t>
            </a:r>
            <a:r>
              <a:rPr lang="en-US" sz="1600" dirty="0"/>
              <a:t> </a:t>
            </a:r>
            <a:r>
              <a:rPr lang="en-US" sz="1600" dirty="0" err="1"/>
              <a:t>sipas</a:t>
            </a:r>
            <a:r>
              <a:rPr lang="en-US" sz="1600" dirty="0"/>
              <a:t> </a:t>
            </a:r>
            <a:r>
              <a:rPr lang="en-US" sz="1600" dirty="0" err="1"/>
              <a:t>fushes</a:t>
            </a:r>
            <a:r>
              <a:rPr lang="en-US" sz="1600" dirty="0"/>
              <a:t> se </a:t>
            </a:r>
            <a:r>
              <a:rPr lang="en-US" sz="1600" dirty="0" err="1"/>
              <a:t>ekspertizes</a:t>
            </a:r>
            <a:r>
              <a:rPr lang="en-US" sz="1600" dirty="0"/>
              <a:t>, </a:t>
            </a:r>
            <a:r>
              <a:rPr lang="en-US" sz="1600" dirty="0" err="1"/>
              <a:t>kushtet</a:t>
            </a:r>
            <a:r>
              <a:rPr lang="en-US" sz="1600" dirty="0"/>
              <a:t> e </a:t>
            </a:r>
            <a:r>
              <a:rPr lang="en-US" sz="1600" dirty="0" err="1"/>
              <a:t>papajtueshmërisë</a:t>
            </a:r>
            <a:r>
              <a:rPr lang="en-US" sz="1600" dirty="0"/>
              <a:t> </a:t>
            </a:r>
            <a:r>
              <a:rPr lang="en-US" sz="1600" dirty="0" err="1"/>
              <a:t>së</a:t>
            </a:r>
            <a:r>
              <a:rPr lang="en-US" sz="1600" dirty="0"/>
              <a:t> </a:t>
            </a:r>
            <a:r>
              <a:rPr lang="en-US" sz="1600" dirty="0" err="1"/>
              <a:t>tij</a:t>
            </a:r>
            <a:r>
              <a:rPr lang="en-US" sz="1600" dirty="0"/>
              <a:t>, </a:t>
            </a:r>
            <a:r>
              <a:rPr lang="en-US" sz="1600" dirty="0" err="1"/>
              <a:t>qartësisë</a:t>
            </a:r>
            <a:r>
              <a:rPr lang="en-US" sz="1600" dirty="0"/>
              <a:t> </a:t>
            </a:r>
            <a:r>
              <a:rPr lang="en-US" sz="1600" dirty="0" err="1"/>
              <a:t>së</a:t>
            </a:r>
            <a:r>
              <a:rPr lang="en-US" sz="1600" dirty="0"/>
              <a:t> </a:t>
            </a:r>
            <a:r>
              <a:rPr lang="en-US" sz="1600" dirty="0" err="1"/>
              <a:t>aktit</a:t>
            </a:r>
            <a:r>
              <a:rPr lang="en-US" sz="1600" dirty="0"/>
              <a:t>, </a:t>
            </a:r>
            <a:r>
              <a:rPr lang="en-US" sz="1600" dirty="0" err="1"/>
              <a:t>kontradiktat</a:t>
            </a:r>
            <a:r>
              <a:rPr lang="en-US" sz="1600" dirty="0"/>
              <a:t> e </a:t>
            </a:r>
            <a:r>
              <a:rPr lang="en-US" sz="1600" dirty="0" err="1"/>
              <a:t>tij</a:t>
            </a:r>
            <a:r>
              <a:rPr lang="en-US" sz="1600" dirty="0"/>
              <a:t> me </a:t>
            </a:r>
            <a:r>
              <a:rPr lang="en-US" sz="1600" dirty="0" err="1"/>
              <a:t>akte</a:t>
            </a:r>
            <a:r>
              <a:rPr lang="en-US" sz="1600" dirty="0"/>
              <a:t> </a:t>
            </a:r>
            <a:r>
              <a:rPr lang="en-US" sz="1600" dirty="0" err="1"/>
              <a:t>te</a:t>
            </a:r>
            <a:r>
              <a:rPr lang="en-US" sz="1600" dirty="0"/>
              <a:t> </a:t>
            </a:r>
            <a:r>
              <a:rPr lang="en-US" sz="1600" dirty="0" err="1"/>
              <a:t>tjera</a:t>
            </a:r>
            <a:r>
              <a:rPr lang="en-US" sz="1600" dirty="0"/>
              <a:t> </a:t>
            </a:r>
            <a:r>
              <a:rPr lang="en-US" sz="1600" dirty="0" err="1"/>
              <a:t>etj</a:t>
            </a:r>
            <a:r>
              <a:rPr lang="en-US" sz="1600" dirty="0"/>
              <a:t>.</a:t>
            </a:r>
          </a:p>
          <a:p>
            <a:r>
              <a:rPr lang="en-US" sz="1600" dirty="0" err="1"/>
              <a:t>Gjykata</a:t>
            </a:r>
            <a:r>
              <a:rPr lang="en-US" sz="1600" dirty="0"/>
              <a:t> e </a:t>
            </a:r>
            <a:r>
              <a:rPr lang="en-US" sz="1600" dirty="0" err="1"/>
              <a:t>lartë</a:t>
            </a:r>
            <a:r>
              <a:rPr lang="en-US" sz="1600" dirty="0"/>
              <a:t> </a:t>
            </a:r>
            <a:r>
              <a:rPr lang="en-US" sz="1600" dirty="0" err="1"/>
              <a:t>në</a:t>
            </a:r>
            <a:r>
              <a:rPr lang="en-US" sz="1600" dirty="0"/>
              <a:t> </a:t>
            </a:r>
            <a:r>
              <a:rPr lang="en-US" sz="1600" dirty="0" err="1"/>
              <a:t>vendimin</a:t>
            </a:r>
            <a:r>
              <a:rPr lang="en-US" sz="1600" dirty="0"/>
              <a:t> e </a:t>
            </a:r>
            <a:r>
              <a:rPr lang="en-US" sz="1600" dirty="0" err="1"/>
              <a:t>datës</a:t>
            </a:r>
            <a:r>
              <a:rPr lang="en-US" sz="1600" dirty="0"/>
              <a:t> 18.01.2023 </a:t>
            </a:r>
            <a:r>
              <a:rPr lang="en-US" sz="1600" dirty="0" err="1"/>
              <a:t>për</a:t>
            </a:r>
            <a:r>
              <a:rPr lang="en-US" sz="1600" dirty="0"/>
              <a:t> </a:t>
            </a:r>
            <a:r>
              <a:rPr lang="en-US" sz="1600" dirty="0" err="1"/>
              <a:t>cështjen</a:t>
            </a:r>
            <a:r>
              <a:rPr lang="en-US" sz="1600" dirty="0"/>
              <a:t> </a:t>
            </a:r>
            <a:r>
              <a:rPr lang="es-E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11243</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-02881-00-2015 (</a:t>
            </a:r>
            <a:r>
              <a:rPr lang="en-US" sz="1800" dirty="0" err="1">
                <a:latin typeface="Times New Roman" panose="02020603050405020304" pitchFamily="18" charset="0"/>
                <a:ea typeface="Times New Roman" panose="02020603050405020304" pitchFamily="18" charset="0"/>
                <a:cs typeface="Times New Roman" panose="02020603050405020304" pitchFamily="18" charset="0"/>
              </a:rPr>
              <a:t>F.</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Kasemi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t>ka </a:t>
            </a:r>
            <a:r>
              <a:rPr lang="en-US" sz="1600" dirty="0" err="1"/>
              <a:t>prishur</a:t>
            </a:r>
            <a:r>
              <a:rPr lang="en-US" sz="1600" dirty="0"/>
              <a:t> </a:t>
            </a:r>
            <a:r>
              <a:rPr lang="en-US" sz="1600" dirty="0" err="1"/>
              <a:t>vendimin</a:t>
            </a:r>
            <a:r>
              <a:rPr lang="en-US" sz="1600" dirty="0"/>
              <a:t> e </a:t>
            </a:r>
            <a:r>
              <a:rPr lang="en-US" sz="1600" dirty="0" err="1"/>
              <a:t>gjykatës</a:t>
            </a:r>
            <a:r>
              <a:rPr lang="en-US" sz="1600" dirty="0"/>
              <a:t> </a:t>
            </a:r>
            <a:r>
              <a:rPr lang="en-US" sz="1600" dirty="0" err="1"/>
              <a:t>së</a:t>
            </a:r>
            <a:r>
              <a:rPr lang="en-US" sz="1600" dirty="0"/>
              <a:t> </a:t>
            </a:r>
            <a:r>
              <a:rPr lang="en-US" sz="1600" dirty="0" err="1"/>
              <a:t>Apelit</a:t>
            </a:r>
            <a:r>
              <a:rPr lang="en-US" sz="1600" dirty="0"/>
              <a:t> </a:t>
            </a:r>
            <a:r>
              <a:rPr lang="en-US" sz="1600" dirty="0" err="1"/>
              <a:t>dhe</a:t>
            </a:r>
            <a:r>
              <a:rPr lang="en-US" sz="1600" dirty="0"/>
              <a:t> e ka </a:t>
            </a:r>
            <a:r>
              <a:rPr lang="en-US" sz="1600" dirty="0" err="1"/>
              <a:t>kthyer</a:t>
            </a:r>
            <a:r>
              <a:rPr lang="en-US" sz="1600" dirty="0"/>
              <a:t> </a:t>
            </a:r>
            <a:r>
              <a:rPr lang="en-US" sz="1600" dirty="0" err="1"/>
              <a:t>cështjen</a:t>
            </a:r>
            <a:r>
              <a:rPr lang="en-US" sz="1600" dirty="0"/>
              <a:t> </a:t>
            </a:r>
            <a:r>
              <a:rPr lang="en-US" sz="1600" dirty="0" err="1"/>
              <a:t>për</a:t>
            </a:r>
            <a:r>
              <a:rPr lang="en-US" sz="1600" dirty="0"/>
              <a:t> </a:t>
            </a:r>
            <a:r>
              <a:rPr lang="en-US" sz="1600" dirty="0" err="1"/>
              <a:t>rigjykim</a:t>
            </a:r>
            <a:r>
              <a:rPr lang="en-US" sz="1600" dirty="0"/>
              <a:t> me </a:t>
            </a:r>
            <a:r>
              <a:rPr lang="en-US" sz="1600" dirty="0" err="1"/>
              <a:t>arsyetimin</a:t>
            </a:r>
            <a:r>
              <a:rPr lang="en-US" sz="1600" dirty="0"/>
              <a:t> se;</a:t>
            </a:r>
            <a:r>
              <a:rPr lang="sq-AL" sz="1800" dirty="0">
                <a:solidFill>
                  <a:srgbClr val="000000"/>
                </a:solidFill>
                <a:effectLst/>
                <a:latin typeface="Times New Roman" panose="02020603050405020304" pitchFamily="18" charset="0"/>
                <a:ea typeface="Times New Roman" panose="02020603050405020304" pitchFamily="18" charset="0"/>
              </a:rPr>
              <a:t> Modelet ekspertimentale janë pjesë e domosdoshme e bazës materiale krahasimore e teknikës kriminalistike të ekspertimit grafik dhe mungesa e tyre ndikon në fuqinë provuese të rezultateve të aktit të ekspertimit. Gjykatat e faktit nuk kanë mbajtur në konsideratë këtë mangësi të modeleve të krahasimit dhe as kanë analizuar ndikimin, që ka kjo mangësi në rezultatet e aktit të ekspertimit. Në kushtet, kur prova e vetme ku bazohet padia është akti i ekspertimit grafik, gjykatat e faktit ishin të detyruara t’i jepnin përgjigje ezauruese prapësimeve të palës së paditur dhe të analizonin fuqin provuese dhe qartësinë e konkluzioneve të aktit të ekspertimit në tërësinë e tij në raport me modelet e përdorura për krahasim, në kuadër të parimit të kontradiktoritetit dhe të aksesit në drejtësi. </a:t>
            </a:r>
            <a:endParaRPr lang="en-US" sz="1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229600" cy="1447800"/>
          </a:xfrm>
        </p:spPr>
        <p:txBody>
          <a:bodyPr>
            <a:normAutofit fontScale="90000"/>
          </a:bodyPr>
          <a:lstStyle/>
          <a:p>
            <a:r>
              <a:rPr lang="en-US" sz="1800" dirty="0" err="1"/>
              <a:t>Sipas</a:t>
            </a:r>
            <a:r>
              <a:rPr lang="en-US" sz="1800" dirty="0"/>
              <a:t> </a:t>
            </a:r>
            <a:r>
              <a:rPr lang="en-US" sz="1800" dirty="0" err="1"/>
              <a:t>nenit</a:t>
            </a:r>
            <a:r>
              <a:rPr lang="en-US" sz="1800" dirty="0"/>
              <a:t> 485 </a:t>
            </a:r>
            <a:r>
              <a:rPr lang="en-US" sz="1800" dirty="0" err="1"/>
              <a:t>të</a:t>
            </a:r>
            <a:r>
              <a:rPr lang="en-US" sz="1800" dirty="0"/>
              <a:t> </a:t>
            </a:r>
            <a:r>
              <a:rPr lang="en-US" sz="1800" dirty="0" err="1"/>
              <a:t>Kodit</a:t>
            </a:r>
            <a:r>
              <a:rPr lang="en-US" sz="1800" dirty="0"/>
              <a:t> </a:t>
            </a:r>
            <a:r>
              <a:rPr lang="en-US" sz="1800" dirty="0" err="1"/>
              <a:t>të</a:t>
            </a:r>
            <a:r>
              <a:rPr lang="en-US" sz="1800" dirty="0"/>
              <a:t> </a:t>
            </a:r>
            <a:r>
              <a:rPr lang="en-US" sz="1800" dirty="0" err="1"/>
              <a:t>procedurës</a:t>
            </a:r>
            <a:r>
              <a:rPr lang="en-US" sz="1800" dirty="0"/>
              <a:t> Civile </a:t>
            </a:r>
            <a:r>
              <a:rPr lang="en-US" sz="1800" dirty="0" err="1"/>
              <a:t>Gjykata</a:t>
            </a:r>
            <a:r>
              <a:rPr lang="en-US" sz="1800" dirty="0"/>
              <a:t> e </a:t>
            </a:r>
            <a:r>
              <a:rPr lang="en-US" sz="1800" dirty="0" err="1"/>
              <a:t>lartë</a:t>
            </a:r>
            <a:r>
              <a:rPr lang="en-US" sz="1800" dirty="0"/>
              <a:t> ka </a:t>
            </a:r>
            <a:r>
              <a:rPr lang="en-US" sz="1800" dirty="0" err="1"/>
              <a:t>të</a:t>
            </a:r>
            <a:r>
              <a:rPr lang="en-US" sz="1800" dirty="0"/>
              <a:t> </a:t>
            </a:r>
            <a:r>
              <a:rPr lang="en-US" sz="1800" dirty="0" err="1"/>
              <a:t>drejtë</a:t>
            </a:r>
            <a:r>
              <a:rPr lang="en-US" sz="1800" dirty="0"/>
              <a:t> </a:t>
            </a:r>
            <a:r>
              <a:rPr lang="en-US" sz="1800" dirty="0" err="1"/>
              <a:t>të</a:t>
            </a:r>
            <a:r>
              <a:rPr lang="en-US" sz="1800" dirty="0"/>
              <a:t> </a:t>
            </a:r>
            <a:r>
              <a:rPr lang="en-US" sz="1800" dirty="0" err="1"/>
              <a:t>disponojë</a:t>
            </a:r>
            <a:r>
              <a:rPr lang="en-US" sz="1800" dirty="0"/>
              <a:t> </a:t>
            </a:r>
            <a:r>
              <a:rPr lang="en-US" sz="1800" dirty="0" err="1"/>
              <a:t>ndër</a:t>
            </a:r>
            <a:r>
              <a:rPr lang="en-US" sz="1800" dirty="0"/>
              <a:t> </a:t>
            </a:r>
            <a:r>
              <a:rPr lang="en-US" sz="1800" dirty="0" err="1"/>
              <a:t>të</a:t>
            </a:r>
            <a:r>
              <a:rPr lang="en-US" sz="1800" dirty="0"/>
              <a:t> </a:t>
            </a:r>
            <a:r>
              <a:rPr lang="en-US" sz="1800" dirty="0" err="1"/>
              <a:t>tjera</a:t>
            </a:r>
            <a:r>
              <a:rPr lang="en-US" sz="1800" dirty="0"/>
              <a:t> </a:t>
            </a:r>
            <a:r>
              <a:rPr lang="en-US" sz="1800" dirty="0" err="1"/>
              <a:t>dhe</a:t>
            </a:r>
            <a:r>
              <a:rPr lang="en-US" sz="1800" dirty="0"/>
              <a:t>; </a:t>
            </a:r>
            <a:r>
              <a:rPr lang="en-US" sz="1800" dirty="0" err="1"/>
              <a:t>prishjen</a:t>
            </a:r>
            <a:r>
              <a:rPr lang="en-US" sz="1800" dirty="0"/>
              <a:t> e </a:t>
            </a:r>
            <a:r>
              <a:rPr lang="en-US" sz="1800" dirty="0" err="1"/>
              <a:t>vendimit</a:t>
            </a:r>
            <a:r>
              <a:rPr lang="en-US" sz="1800" dirty="0"/>
              <a:t> </a:t>
            </a:r>
            <a:r>
              <a:rPr lang="en-US" sz="1800" dirty="0" err="1"/>
              <a:t>të</a:t>
            </a:r>
            <a:r>
              <a:rPr lang="en-US" sz="1800" dirty="0"/>
              <a:t> </a:t>
            </a:r>
            <a:r>
              <a:rPr lang="en-US" sz="1800" dirty="0" err="1"/>
              <a:t>gjykatës</a:t>
            </a:r>
            <a:r>
              <a:rPr lang="en-US" sz="1800" dirty="0"/>
              <a:t> </a:t>
            </a:r>
            <a:r>
              <a:rPr lang="en-US" sz="1800" dirty="0" err="1"/>
              <a:t>së</a:t>
            </a:r>
            <a:r>
              <a:rPr lang="en-US" sz="1800" dirty="0"/>
              <a:t> </a:t>
            </a:r>
            <a:r>
              <a:rPr lang="en-US" sz="1800" dirty="0" err="1"/>
              <a:t>Apelit</a:t>
            </a:r>
            <a:r>
              <a:rPr lang="en-US" sz="1800" dirty="0"/>
              <a:t> </a:t>
            </a:r>
            <a:r>
              <a:rPr lang="en-US" sz="1800" dirty="0" err="1"/>
              <a:t>dhe</a:t>
            </a:r>
            <a:r>
              <a:rPr lang="en-US" sz="1800" dirty="0"/>
              <a:t> </a:t>
            </a:r>
            <a:r>
              <a:rPr lang="en-US" sz="1800" dirty="0" err="1"/>
              <a:t>lënien</a:t>
            </a:r>
            <a:r>
              <a:rPr lang="en-US" sz="1800" dirty="0"/>
              <a:t> </a:t>
            </a:r>
            <a:r>
              <a:rPr lang="en-US" sz="1800" dirty="0" err="1"/>
              <a:t>në</a:t>
            </a:r>
            <a:r>
              <a:rPr lang="en-US" sz="1800" dirty="0"/>
              <a:t> </a:t>
            </a:r>
            <a:r>
              <a:rPr lang="en-US" sz="1800" dirty="0" err="1"/>
              <a:t>fuqi</a:t>
            </a:r>
            <a:r>
              <a:rPr lang="en-US" sz="1800" dirty="0"/>
              <a:t> </a:t>
            </a:r>
            <a:r>
              <a:rPr lang="en-US" sz="1800" dirty="0" err="1"/>
              <a:t>të</a:t>
            </a:r>
            <a:r>
              <a:rPr lang="en-US" sz="1800" dirty="0"/>
              <a:t> </a:t>
            </a:r>
            <a:r>
              <a:rPr lang="en-US" sz="1800" dirty="0" err="1"/>
              <a:t>vendimit</a:t>
            </a:r>
            <a:r>
              <a:rPr lang="en-US" sz="1800" dirty="0"/>
              <a:t> </a:t>
            </a:r>
            <a:r>
              <a:rPr lang="en-US" sz="1800" dirty="0" err="1"/>
              <a:t>të</a:t>
            </a:r>
            <a:r>
              <a:rPr lang="en-US" sz="1800" dirty="0"/>
              <a:t> </a:t>
            </a:r>
            <a:r>
              <a:rPr lang="en-US" sz="1800" dirty="0" err="1"/>
              <a:t>gjykatës</a:t>
            </a:r>
            <a:r>
              <a:rPr lang="en-US" sz="1800" dirty="0"/>
              <a:t> </a:t>
            </a:r>
            <a:r>
              <a:rPr lang="en-US" sz="1800" dirty="0" err="1"/>
              <a:t>së</a:t>
            </a:r>
            <a:r>
              <a:rPr lang="en-US" sz="1800" dirty="0"/>
              <a:t> </a:t>
            </a:r>
            <a:r>
              <a:rPr lang="en-US" sz="1800" dirty="0" err="1"/>
              <a:t>shkallës</a:t>
            </a:r>
            <a:r>
              <a:rPr lang="en-US" sz="1800" dirty="0"/>
              <a:t> </a:t>
            </a:r>
            <a:r>
              <a:rPr lang="en-US" sz="1800" dirty="0" err="1"/>
              <a:t>së</a:t>
            </a:r>
            <a:r>
              <a:rPr lang="en-US" sz="1800" dirty="0"/>
              <a:t> </a:t>
            </a:r>
            <a:r>
              <a:rPr lang="en-US" sz="1800" dirty="0" err="1"/>
              <a:t>parë</a:t>
            </a:r>
            <a:r>
              <a:rPr lang="en-US" sz="1800" dirty="0"/>
              <a:t>. </a:t>
            </a:r>
            <a:r>
              <a:rPr lang="en-US" sz="1800" dirty="0" err="1"/>
              <a:t>Për</a:t>
            </a:r>
            <a:r>
              <a:rPr lang="en-US" sz="1800" dirty="0"/>
              <a:t> </a:t>
            </a:r>
            <a:r>
              <a:rPr lang="en-US" sz="1800" dirty="0" err="1"/>
              <a:t>diskutim</a:t>
            </a:r>
            <a:r>
              <a:rPr lang="en-US" sz="1800" dirty="0"/>
              <a:t> </a:t>
            </a:r>
            <a:r>
              <a:rPr lang="en-US" sz="1800" dirty="0" err="1"/>
              <a:t>është</a:t>
            </a:r>
            <a:r>
              <a:rPr lang="en-US" sz="1800" dirty="0"/>
              <a:t> </a:t>
            </a:r>
            <a:r>
              <a:rPr lang="en-US" sz="1800" dirty="0" err="1"/>
              <a:t>situata</a:t>
            </a:r>
            <a:r>
              <a:rPr lang="en-US" sz="1800" dirty="0"/>
              <a:t> </a:t>
            </a:r>
            <a:r>
              <a:rPr lang="en-US" sz="1800" dirty="0" err="1"/>
              <a:t>kur</a:t>
            </a:r>
            <a:r>
              <a:rPr lang="en-US" sz="1800" dirty="0"/>
              <a:t> </a:t>
            </a:r>
            <a:r>
              <a:rPr lang="en-US" sz="1800" dirty="0" err="1"/>
              <a:t>vendimet</a:t>
            </a:r>
            <a:r>
              <a:rPr lang="en-US" sz="1800" dirty="0"/>
              <a:t> e </a:t>
            </a:r>
            <a:r>
              <a:rPr lang="en-US" sz="1800" dirty="0" err="1"/>
              <a:t>të</a:t>
            </a:r>
            <a:r>
              <a:rPr lang="en-US" sz="1800" dirty="0"/>
              <a:t> </a:t>
            </a:r>
            <a:r>
              <a:rPr lang="en-US" sz="1800" dirty="0" err="1"/>
              <a:t>dyja</a:t>
            </a:r>
            <a:r>
              <a:rPr lang="en-US" sz="1800" dirty="0"/>
              <a:t> </a:t>
            </a:r>
            <a:r>
              <a:rPr lang="en-US" sz="1800" dirty="0" err="1"/>
              <a:t>gjykatave</a:t>
            </a:r>
            <a:r>
              <a:rPr lang="en-US" sz="1800" dirty="0"/>
              <a:t> </a:t>
            </a:r>
            <a:r>
              <a:rPr lang="en-US" sz="1800" dirty="0" err="1"/>
              <a:t>të</a:t>
            </a:r>
            <a:r>
              <a:rPr lang="en-US" sz="1800" dirty="0"/>
              <a:t> </a:t>
            </a:r>
            <a:r>
              <a:rPr lang="en-US" sz="1800" dirty="0" err="1"/>
              <a:t>faktik</a:t>
            </a:r>
            <a:r>
              <a:rPr lang="en-US" sz="1800" dirty="0"/>
              <a:t> </a:t>
            </a:r>
            <a:r>
              <a:rPr lang="en-US" sz="1800" dirty="0" err="1"/>
              <a:t>kanë</a:t>
            </a:r>
            <a:r>
              <a:rPr lang="en-US" sz="1800" dirty="0"/>
              <a:t> </a:t>
            </a:r>
            <a:r>
              <a:rPr lang="en-US" sz="1800" dirty="0" err="1"/>
              <a:t>të</a:t>
            </a:r>
            <a:r>
              <a:rPr lang="en-US" sz="1800" dirty="0"/>
              <a:t> </a:t>
            </a:r>
            <a:r>
              <a:rPr lang="en-US" sz="1800" dirty="0" err="1"/>
              <a:t>bëjnë</a:t>
            </a:r>
            <a:r>
              <a:rPr lang="en-US" sz="1800" dirty="0"/>
              <a:t> me </a:t>
            </a:r>
            <a:r>
              <a:rPr lang="en-US" sz="1800" dirty="0" err="1"/>
              <a:t>vlerësime</a:t>
            </a:r>
            <a:r>
              <a:rPr lang="en-US" sz="1800" dirty="0"/>
              <a:t> </a:t>
            </a:r>
            <a:r>
              <a:rPr lang="en-US" sz="1800" dirty="0" err="1"/>
              <a:t>të</a:t>
            </a:r>
            <a:r>
              <a:rPr lang="en-US" sz="1800" dirty="0"/>
              <a:t> </a:t>
            </a:r>
            <a:r>
              <a:rPr lang="en-US" sz="1800" dirty="0" err="1"/>
              <a:t>ndryshme</a:t>
            </a:r>
            <a:r>
              <a:rPr lang="en-US" sz="1800" dirty="0"/>
              <a:t> </a:t>
            </a:r>
            <a:r>
              <a:rPr lang="en-US" sz="1800" dirty="0" err="1"/>
              <a:t>të</a:t>
            </a:r>
            <a:r>
              <a:rPr lang="en-US" sz="1800" dirty="0"/>
              <a:t> </a:t>
            </a:r>
            <a:r>
              <a:rPr lang="en-US" sz="1800" dirty="0" err="1"/>
              <a:t>provave</a:t>
            </a:r>
            <a:r>
              <a:rPr lang="en-US" sz="1800" dirty="0"/>
              <a:t>. A ka </a:t>
            </a:r>
            <a:r>
              <a:rPr lang="en-US" sz="1800" dirty="0" err="1"/>
              <a:t>juridiksion</a:t>
            </a:r>
            <a:r>
              <a:rPr lang="en-US" sz="1800" dirty="0"/>
              <a:t> </a:t>
            </a:r>
            <a:r>
              <a:rPr lang="en-US" sz="1800" dirty="0" err="1"/>
              <a:t>gjykata</a:t>
            </a:r>
            <a:r>
              <a:rPr lang="en-US" sz="1800" dirty="0"/>
              <a:t> e </a:t>
            </a:r>
            <a:r>
              <a:rPr lang="en-US" sz="1800" dirty="0" err="1"/>
              <a:t>lartë</a:t>
            </a:r>
            <a:r>
              <a:rPr lang="en-US" sz="1800" dirty="0"/>
              <a:t> </a:t>
            </a:r>
            <a:r>
              <a:rPr lang="en-US" sz="1800" dirty="0" err="1"/>
              <a:t>të</a:t>
            </a:r>
            <a:r>
              <a:rPr lang="en-US" sz="1800" dirty="0"/>
              <a:t> </a:t>
            </a:r>
            <a:r>
              <a:rPr lang="en-US" sz="1800" dirty="0" err="1"/>
              <a:t>konkludojë</a:t>
            </a:r>
            <a:r>
              <a:rPr lang="en-US" sz="1800" dirty="0"/>
              <a:t> se </a:t>
            </a:r>
            <a:r>
              <a:rPr lang="en-US" sz="1800" dirty="0" err="1"/>
              <a:t>cila</a:t>
            </a:r>
            <a:r>
              <a:rPr lang="en-US" sz="1800" dirty="0"/>
              <a:t> </a:t>
            </a:r>
            <a:r>
              <a:rPr lang="en-US" sz="1800" dirty="0" err="1"/>
              <a:t>prej</a:t>
            </a:r>
            <a:r>
              <a:rPr lang="en-US" sz="1800" dirty="0"/>
              <a:t> </a:t>
            </a:r>
            <a:r>
              <a:rPr lang="en-US" sz="1800" dirty="0" err="1"/>
              <a:t>gjykatave</a:t>
            </a:r>
            <a:r>
              <a:rPr lang="en-US" sz="1800" dirty="0"/>
              <a:t> ka </a:t>
            </a:r>
            <a:r>
              <a:rPr lang="en-US" sz="1800" dirty="0" err="1"/>
              <a:t>vlerësuar</a:t>
            </a:r>
            <a:r>
              <a:rPr lang="en-US" sz="1800" dirty="0"/>
              <a:t> </a:t>
            </a:r>
            <a:r>
              <a:rPr lang="en-US" sz="1800" dirty="0" err="1"/>
              <a:t>më</a:t>
            </a:r>
            <a:r>
              <a:rPr lang="en-US" sz="1800" dirty="0"/>
              <a:t> </a:t>
            </a:r>
            <a:r>
              <a:rPr lang="en-US" sz="1800" dirty="0" err="1"/>
              <a:t>drejtë</a:t>
            </a:r>
            <a:r>
              <a:rPr lang="en-US" sz="1800" dirty="0"/>
              <a:t> e </a:t>
            </a:r>
            <a:r>
              <a:rPr lang="en-US" sz="1800" dirty="0" err="1"/>
              <a:t>saktë</a:t>
            </a:r>
            <a:r>
              <a:rPr lang="en-US" sz="1800" dirty="0"/>
              <a:t> </a:t>
            </a:r>
            <a:r>
              <a:rPr lang="en-US" sz="1800" dirty="0" err="1"/>
              <a:t>faktin</a:t>
            </a:r>
            <a:r>
              <a:rPr lang="en-US" sz="1800" dirty="0"/>
              <a:t> </a:t>
            </a:r>
            <a:r>
              <a:rPr lang="en-US" sz="1800" dirty="0" err="1"/>
              <a:t>dhe</a:t>
            </a:r>
            <a:r>
              <a:rPr lang="en-US" sz="1800" dirty="0"/>
              <a:t> </a:t>
            </a:r>
            <a:r>
              <a:rPr lang="en-US" sz="1800" dirty="0" err="1"/>
              <a:t>si</a:t>
            </a:r>
            <a:r>
              <a:rPr lang="en-US" sz="1800" dirty="0"/>
              <a:t> </a:t>
            </a:r>
            <a:r>
              <a:rPr lang="en-US" sz="1800" dirty="0" err="1"/>
              <a:t>mund</a:t>
            </a:r>
            <a:r>
              <a:rPr lang="en-US" sz="1800" dirty="0"/>
              <a:t> ta </a:t>
            </a:r>
            <a:r>
              <a:rPr lang="en-US" sz="1800" dirty="0" err="1"/>
              <a:t>bëjë</a:t>
            </a:r>
            <a:r>
              <a:rPr lang="en-US" sz="1800" dirty="0"/>
              <a:t> </a:t>
            </a:r>
            <a:r>
              <a:rPr lang="en-US" sz="1800" dirty="0" err="1"/>
              <a:t>një</a:t>
            </a:r>
            <a:r>
              <a:rPr lang="en-US" sz="1800" dirty="0"/>
              <a:t> </a:t>
            </a:r>
            <a:r>
              <a:rPr lang="en-US" sz="1800" dirty="0" err="1"/>
              <a:t>gjë</a:t>
            </a:r>
            <a:r>
              <a:rPr lang="en-US" sz="1800" dirty="0"/>
              <a:t> </a:t>
            </a:r>
            <a:r>
              <a:rPr lang="en-US" sz="1800" dirty="0" err="1"/>
              <a:t>të</a:t>
            </a:r>
            <a:r>
              <a:rPr lang="en-US" sz="1800" dirty="0"/>
              <a:t> </a:t>
            </a:r>
            <a:r>
              <a:rPr lang="en-US" sz="1800" dirty="0" err="1"/>
              <a:t>tillë</a:t>
            </a:r>
            <a:r>
              <a:rPr lang="en-US" sz="1800" dirty="0"/>
              <a:t>? </a:t>
            </a:r>
          </a:p>
        </p:txBody>
      </p:sp>
      <p:sp>
        <p:nvSpPr>
          <p:cNvPr id="3" name="Content Placeholder 2"/>
          <p:cNvSpPr>
            <a:spLocks noGrp="1"/>
          </p:cNvSpPr>
          <p:nvPr>
            <p:ph idx="1"/>
          </p:nvPr>
        </p:nvSpPr>
        <p:spPr>
          <a:xfrm>
            <a:off x="609600" y="2057400"/>
            <a:ext cx="8077200" cy="4068763"/>
          </a:xfrm>
        </p:spPr>
        <p:txBody>
          <a:bodyPr>
            <a:normAutofit lnSpcReduction="10000"/>
          </a:bodyPr>
          <a:lstStyle/>
          <a:p>
            <a:pPr marL="0" marR="0" algn="just">
              <a:lnSpc>
                <a:spcPct val="150000"/>
              </a:lnSpc>
              <a:spcBef>
                <a:spcPts val="0"/>
              </a:spcBef>
              <a:spcAft>
                <a:spcPts val="0"/>
              </a:spcAft>
              <a:tabLst>
                <a:tab pos="457200" algn="l"/>
              </a:tabLst>
            </a:pPr>
            <a:r>
              <a:rPr lang="en-US" sz="1800" dirty="0" err="1">
                <a:effectLst/>
                <a:latin typeface="Times New Roman" panose="02020603050405020304" pitchFamily="18" charset="0"/>
                <a:ea typeface="Times New Roman" panose="02020603050405020304" pitchFamily="18" charset="0"/>
              </a:rPr>
              <a:t>Në</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vendimin</a:t>
            </a:r>
            <a:r>
              <a:rPr lang="en-US" sz="1800" dirty="0">
                <a:effectLst/>
                <a:latin typeface="Times New Roman" panose="02020603050405020304" pitchFamily="18" charset="0"/>
                <a:ea typeface="Times New Roman" panose="02020603050405020304" pitchFamily="18" charset="0"/>
              </a:rPr>
              <a:t> nr.32 dt.25.05.2015 </a:t>
            </a:r>
            <a:r>
              <a:rPr lang="en-US" sz="1800" dirty="0" err="1">
                <a:effectLst/>
                <a:latin typeface="Times New Roman" panose="02020603050405020304" pitchFamily="18" charset="0"/>
                <a:ea typeface="Times New Roman" panose="02020603050405020304" pitchFamily="18" charset="0"/>
              </a:rPr>
              <a:t>Gjykata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kushtetuese</a:t>
            </a:r>
            <a:r>
              <a:rPr lang="en-US" sz="1800" dirty="0">
                <a:effectLst/>
                <a:latin typeface="Times New Roman" panose="02020603050405020304" pitchFamily="18" charset="0"/>
                <a:ea typeface="Times New Roman" panose="02020603050405020304" pitchFamily="18" charset="0"/>
              </a:rPr>
              <a:t> ka </a:t>
            </a:r>
            <a:r>
              <a:rPr lang="en-US" sz="1800" dirty="0" err="1">
                <a:effectLst/>
                <a:latin typeface="Times New Roman" panose="02020603050405020304" pitchFamily="18" charset="0"/>
                <a:ea typeface="Times New Roman" panose="02020603050405020304" pitchFamily="18" charset="0"/>
              </a:rPr>
              <a:t>theksuar</a:t>
            </a:r>
            <a:r>
              <a:rPr lang="en-US" sz="1800" dirty="0">
                <a:effectLst/>
                <a:latin typeface="Times New Roman" panose="02020603050405020304" pitchFamily="18" charset="0"/>
                <a:ea typeface="Times New Roman" panose="02020603050405020304" pitchFamily="18" charset="0"/>
              </a:rPr>
              <a:t> se; </a:t>
            </a:r>
            <a:r>
              <a:rPr lang="en-US" sz="1800" dirty="0">
                <a:latin typeface="Times New Roman" panose="02020603050405020304" pitchFamily="18" charset="0"/>
                <a:ea typeface="Times New Roman" panose="02020603050405020304" pitchFamily="18" charset="0"/>
              </a:rPr>
              <a:t>K</a:t>
            </a:r>
            <a:r>
              <a:rPr lang="sq-AL" sz="1800" dirty="0">
                <a:effectLst/>
                <a:latin typeface="Times New Roman" panose="02020603050405020304" pitchFamily="18" charset="0"/>
                <a:ea typeface="Times New Roman" panose="02020603050405020304" pitchFamily="18" charset="0"/>
              </a:rPr>
              <a:t>usht për dhënien nga Gjykata e Lartë të një vendimi mbi themelin e çështjes, në kuptim të nenit 485 të Kodit të Procedurës Civile (</a:t>
            </a:r>
            <a:r>
              <a:rPr lang="sq-AL" sz="1800" i="1" dirty="0">
                <a:effectLst/>
                <a:latin typeface="Times New Roman" panose="02020603050405020304" pitchFamily="18" charset="0"/>
                <a:ea typeface="Times New Roman" panose="02020603050405020304" pitchFamily="18" charset="0"/>
              </a:rPr>
              <a:t>KPC</a:t>
            </a:r>
            <a:r>
              <a:rPr lang="sq-AL" sz="1800" dirty="0">
                <a:effectLst/>
                <a:latin typeface="Times New Roman" panose="02020603050405020304" pitchFamily="18" charset="0"/>
                <a:ea typeface="Times New Roman" panose="02020603050405020304" pitchFamily="18" charset="0"/>
              </a:rPr>
              <a:t>), është që jo vetëm të mos nevojitet administrimi i provave të reja, por edhe që provat e administruara të jenë shqyrtuar dhe vlerësuar në mënyrë të mjaftueshme nga gjyqtari i faktit</a:t>
            </a:r>
            <a:r>
              <a:rPr lang="en-US" sz="1800" dirty="0">
                <a:effectLst/>
                <a:latin typeface="Times New Roman" panose="02020603050405020304" pitchFamily="18" charset="0"/>
                <a:ea typeface="Times New Roman" panose="02020603050405020304" pitchFamily="18" charset="0"/>
              </a:rPr>
              <a:t>.</a:t>
            </a:r>
          </a:p>
          <a:p>
            <a:pPr marL="0" marR="0" algn="just">
              <a:lnSpc>
                <a:spcPct val="150000"/>
              </a:lnSpc>
              <a:spcBef>
                <a:spcPts val="0"/>
              </a:spcBef>
              <a:spcAft>
                <a:spcPts val="0"/>
              </a:spcAft>
              <a:tabLst>
                <a:tab pos="457200" algn="l"/>
              </a:tabLst>
            </a:pPr>
            <a:r>
              <a:rPr lang="sq-AL" sz="1800" dirty="0">
                <a:effectLst/>
                <a:latin typeface="Times New Roman" panose="02020603050405020304" pitchFamily="18" charset="0"/>
                <a:ea typeface="Times New Roman" panose="02020603050405020304" pitchFamily="18" charset="0"/>
              </a:rPr>
              <a:t>	Në rast se Gjykata e Lartë vlerëson se provat e administruara nuk janë të mjaftueshme për arritjen e një konkluzioni apo se nevojitet kryerja e vlerësimeve të mëtejshme të tyre, ajo nuk mund të marrë kompetencat e gjykatës të faktit, pasi një veprim i tillë bie ndesh me parimin e gjykatës së caktuar me ligj, por duhet ta kthejë çështjen për rishqyrtim, me qëllim plotësimin e këtyre të metave të vendimit</a:t>
            </a:r>
            <a:endParaRPr lang="en-US" sz="1800" dirty="0">
              <a:effectLst/>
              <a:latin typeface="Times New Roman" panose="02020603050405020304" pitchFamily="18" charset="0"/>
              <a:ea typeface="Times New Roman" panose="02020603050405020304" pitchFamily="18" charset="0"/>
            </a:endParaRPr>
          </a:p>
          <a:p>
            <a:endParaRPr lang="en-US" sz="1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400" dirty="0" err="1">
                <a:latin typeface="Times New Roman" pitchFamily="18" charset="0"/>
                <a:cs typeface="Times New Roman" pitchFamily="18" charset="0"/>
              </a:rPr>
              <a:t>Në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vendimin</a:t>
            </a:r>
            <a:r>
              <a:rPr lang="en-US" sz="1400" dirty="0">
                <a:latin typeface="Times New Roman" pitchFamily="18" charset="0"/>
                <a:cs typeface="Times New Roman" pitchFamily="18" charset="0"/>
              </a:rPr>
              <a:t> nr.11 dt.03.03.2016 </a:t>
            </a:r>
            <a:r>
              <a:rPr lang="en-US" sz="1400" dirty="0" err="1">
                <a:latin typeface="Times New Roman" pitchFamily="18" charset="0"/>
                <a:cs typeface="Times New Roman" pitchFamily="18" charset="0"/>
              </a:rPr>
              <a:t>gjykata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kushtetuese</a:t>
            </a:r>
            <a:r>
              <a:rPr lang="en-US" sz="1400" dirty="0">
                <a:latin typeface="Times New Roman" pitchFamily="18" charset="0"/>
                <a:cs typeface="Times New Roman" pitchFamily="18" charset="0"/>
              </a:rPr>
              <a:t> ka </a:t>
            </a:r>
            <a:r>
              <a:rPr lang="en-US" sz="1400" dirty="0" err="1">
                <a:latin typeface="Times New Roman" pitchFamily="18" charset="0"/>
                <a:cs typeface="Times New Roman" pitchFamily="18" charset="0"/>
              </a:rPr>
              <a:t>gjetur</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shkelje</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parimit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gjykatës</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caktuar</a:t>
            </a:r>
            <a:r>
              <a:rPr lang="en-US" sz="1400" dirty="0">
                <a:latin typeface="Times New Roman" pitchFamily="18" charset="0"/>
                <a:cs typeface="Times New Roman" pitchFamily="18" charset="0"/>
              </a:rPr>
              <a:t> me </a:t>
            </a:r>
            <a:r>
              <a:rPr lang="en-US" sz="1400" dirty="0" err="1">
                <a:latin typeface="Times New Roman" pitchFamily="18" charset="0"/>
                <a:cs typeface="Times New Roman" pitchFamily="18" charset="0"/>
              </a:rPr>
              <a:t>ligj</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mënyrën</a:t>
            </a:r>
            <a:r>
              <a:rPr lang="en-US" sz="1400" dirty="0">
                <a:latin typeface="Times New Roman" pitchFamily="18" charset="0"/>
                <a:cs typeface="Times New Roman" pitchFamily="18" charset="0"/>
              </a:rPr>
              <a:t> e </a:t>
            </a:r>
            <a:r>
              <a:rPr lang="en-US" sz="1400" dirty="0" err="1">
                <a:latin typeface="Times New Roman" pitchFamily="18" charset="0"/>
                <a:cs typeface="Times New Roman" pitchFamily="18" charset="0"/>
              </a:rPr>
              <a:t>disponimit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gjykatës</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lartë</a:t>
            </a:r>
            <a:r>
              <a:rPr lang="en-US" sz="1400" dirty="0">
                <a:latin typeface="Times New Roman" pitchFamily="18" charset="0"/>
                <a:cs typeface="Times New Roman" pitchFamily="18" charset="0"/>
              </a:rPr>
              <a:t> duke </a:t>
            </a:r>
            <a:r>
              <a:rPr lang="en-US" sz="1400" dirty="0" err="1">
                <a:latin typeface="Times New Roman" pitchFamily="18" charset="0"/>
                <a:cs typeface="Times New Roman" pitchFamily="18" charset="0"/>
              </a:rPr>
              <a:t>theksuar</a:t>
            </a:r>
            <a:r>
              <a:rPr lang="en-US" sz="1400" dirty="0">
                <a:latin typeface="Times New Roman" pitchFamily="18" charset="0"/>
                <a:cs typeface="Times New Roman" pitchFamily="18" charset="0"/>
              </a:rPr>
              <a:t> se ;</a:t>
            </a:r>
          </a:p>
        </p:txBody>
      </p:sp>
      <p:sp>
        <p:nvSpPr>
          <p:cNvPr id="3" name="Content Placeholder 2"/>
          <p:cNvSpPr>
            <a:spLocks noGrp="1"/>
          </p:cNvSpPr>
          <p:nvPr>
            <p:ph idx="1"/>
          </p:nvPr>
        </p:nvSpPr>
        <p:spPr/>
        <p:txBody>
          <a:bodyPr>
            <a:normAutofit fontScale="92500"/>
          </a:bodyPr>
          <a:lstStyle/>
          <a:p>
            <a:pPr algn="just"/>
            <a:r>
              <a:rPr lang="sq-AL" sz="1600" dirty="0">
                <a:effectLst/>
                <a:latin typeface="Times New Roman" panose="02020603050405020304" pitchFamily="18" charset="0"/>
                <a:ea typeface="MS Mincho" panose="02020609040205080304" pitchFamily="49" charset="-128"/>
              </a:rPr>
              <a:t>Gjykata e Lartë ka evidentuar mangësitë e hetimit gjyqësor, që, sipas saj, nuk ka qenë i plotë dhe i gjithanshëm, pasi gjykata e apelit nuk ka sqaruar plotësisht rrethanat ligjore që lidhen me gjykimin e çështjes, nuk ka përsëritur tërësisht apo pjesërisht hetimin gjyqësor dhe nuk ka marrë prova të reja. Megjithëse ka vënë në dukje këto të meta që kërkonin plotësim, Gjykata e Lartë nuk e ka kthyer çështjen për rishqyrtim, por e ka zgjidhur vetë atë, duke prishur vendimin e gjykatës së apelit dhe duke lënë në fuqi vendimin e Gjykatës së Rrethit Gjyqësor Tiranë. Gjykata e Lartë, megjithëse ka vendosur në pjesën urdhëruese lënien në fuqi të vendimit të Gjykatës së Rrethit Gjyqësor Tiranë, është mbështetur në një arsyetim të ndryshëm nga ai i kësaj Gjykate në lidhje me provat dhe faktet e administruara gjatë gjykimit</a:t>
            </a:r>
            <a:r>
              <a:rPr lang="en-US" sz="1600" dirty="0">
                <a:effectLst/>
                <a:latin typeface="Times New Roman" panose="02020603050405020304" pitchFamily="18" charset="0"/>
                <a:ea typeface="MS Mincho" panose="02020609040205080304" pitchFamily="49" charset="-128"/>
              </a:rPr>
              <a:t> (ka </a:t>
            </a:r>
            <a:r>
              <a:rPr lang="en-US" sz="1600" dirty="0" err="1">
                <a:effectLst/>
                <a:latin typeface="Times New Roman" panose="02020603050405020304" pitchFamily="18" charset="0"/>
                <a:ea typeface="MS Mincho" panose="02020609040205080304" pitchFamily="49" charset="-128"/>
              </a:rPr>
              <a:t>konstatuar</a:t>
            </a:r>
            <a:r>
              <a:rPr lang="en-US" sz="1600" dirty="0">
                <a:effectLst/>
                <a:latin typeface="Times New Roman" panose="02020603050405020304" pitchFamily="18" charset="0"/>
                <a:ea typeface="MS Mincho" panose="02020609040205080304" pitchFamily="49" charset="-128"/>
              </a:rPr>
              <a:t> se </a:t>
            </a:r>
            <a:r>
              <a:rPr lang="en-US" sz="1600" dirty="0" err="1">
                <a:effectLst/>
                <a:latin typeface="Times New Roman" panose="02020603050405020304" pitchFamily="18" charset="0"/>
                <a:ea typeface="MS Mincho" panose="02020609040205080304" pitchFamily="49" charset="-128"/>
              </a:rPr>
              <a:t>objekti</a:t>
            </a:r>
            <a:r>
              <a:rPr lang="en-US" sz="1600" dirty="0">
                <a:effectLst/>
                <a:latin typeface="Times New Roman" panose="02020603050405020304" pitchFamily="18" charset="0"/>
                <a:ea typeface="MS Mincho" panose="02020609040205080304" pitchFamily="49" charset="-128"/>
              </a:rPr>
              <a:t> </a:t>
            </a:r>
            <a:r>
              <a:rPr lang="en-US" sz="1600" dirty="0" err="1">
                <a:effectLst/>
                <a:latin typeface="Times New Roman" panose="02020603050405020304" pitchFamily="18" charset="0"/>
                <a:ea typeface="MS Mincho" panose="02020609040205080304" pitchFamily="49" charset="-128"/>
              </a:rPr>
              <a:t>ishte</a:t>
            </a:r>
            <a:r>
              <a:rPr lang="en-US" sz="1600" dirty="0">
                <a:effectLst/>
                <a:latin typeface="Times New Roman" panose="02020603050405020304" pitchFamily="18" charset="0"/>
                <a:ea typeface="MS Mincho" panose="02020609040205080304" pitchFamily="49" charset="-128"/>
              </a:rPr>
              <a:t> </a:t>
            </a:r>
            <a:r>
              <a:rPr lang="en-US" sz="1600" dirty="0" err="1">
                <a:effectLst/>
                <a:latin typeface="Times New Roman" panose="02020603050405020304" pitchFamily="18" charset="0"/>
                <a:ea typeface="MS Mincho" panose="02020609040205080304" pitchFamily="49" charset="-128"/>
              </a:rPr>
              <a:t>dhënë</a:t>
            </a:r>
            <a:r>
              <a:rPr lang="en-US" sz="1600" dirty="0">
                <a:effectLst/>
                <a:latin typeface="Times New Roman" panose="02020603050405020304" pitchFamily="18" charset="0"/>
                <a:ea typeface="MS Mincho" panose="02020609040205080304" pitchFamily="49" charset="-128"/>
              </a:rPr>
              <a:t> me </a:t>
            </a:r>
            <a:r>
              <a:rPr lang="en-US" sz="1600" dirty="0" err="1">
                <a:effectLst/>
                <a:latin typeface="Times New Roman" panose="02020603050405020304" pitchFamily="18" charset="0"/>
                <a:ea typeface="MS Mincho" panose="02020609040205080304" pitchFamily="49" charset="-128"/>
              </a:rPr>
              <a:t>qira</a:t>
            </a:r>
            <a:r>
              <a:rPr lang="en-US" sz="1600" dirty="0">
                <a:effectLst/>
                <a:latin typeface="Times New Roman" panose="02020603050405020304" pitchFamily="18" charset="0"/>
                <a:ea typeface="MS Mincho" panose="02020609040205080304" pitchFamily="49" charset="-128"/>
              </a:rPr>
              <a:t> </a:t>
            </a:r>
            <a:r>
              <a:rPr lang="en-US" sz="1600" dirty="0" err="1">
                <a:effectLst/>
                <a:latin typeface="Times New Roman" panose="02020603050405020304" pitchFamily="18" charset="0"/>
                <a:ea typeface="MS Mincho" panose="02020609040205080304" pitchFamily="49" charset="-128"/>
              </a:rPr>
              <a:t>si</a:t>
            </a:r>
            <a:r>
              <a:rPr lang="en-US" sz="1600" dirty="0">
                <a:effectLst/>
                <a:latin typeface="Times New Roman" panose="02020603050405020304" pitchFamily="18" charset="0"/>
                <a:ea typeface="MS Mincho" panose="02020609040205080304" pitchFamily="49" charset="-128"/>
              </a:rPr>
              <a:t> </a:t>
            </a:r>
            <a:r>
              <a:rPr lang="en-US" sz="1600" dirty="0" err="1">
                <a:effectLst/>
                <a:latin typeface="Times New Roman" panose="02020603050405020304" pitchFamily="18" charset="0"/>
                <a:ea typeface="MS Mincho" panose="02020609040205080304" pitchFamily="49" charset="-128"/>
              </a:rPr>
              <a:t>banesë</a:t>
            </a:r>
            <a:r>
              <a:rPr lang="en-US" sz="1600" dirty="0">
                <a:latin typeface="Times New Roman" panose="02020603050405020304" pitchFamily="18" charset="0"/>
                <a:ea typeface="MS Mincho" panose="02020609040205080304" pitchFamily="49" charset="-128"/>
              </a:rPr>
              <a:t>, </a:t>
            </a:r>
            <a:r>
              <a:rPr lang="en-US" sz="1600" dirty="0" err="1">
                <a:latin typeface="Times New Roman" panose="02020603050405020304" pitchFamily="18" charset="0"/>
                <a:ea typeface="MS Mincho" panose="02020609040205080304" pitchFamily="49" charset="-128"/>
              </a:rPr>
              <a:t>ndërkohë</a:t>
            </a:r>
            <a:r>
              <a:rPr lang="en-US" sz="1600" dirty="0">
                <a:latin typeface="Times New Roman" panose="02020603050405020304" pitchFamily="18" charset="0"/>
                <a:ea typeface="MS Mincho" panose="02020609040205080304" pitchFamily="49" charset="-128"/>
              </a:rPr>
              <a:t> </a:t>
            </a:r>
            <a:r>
              <a:rPr lang="en-US" sz="1600" dirty="0" err="1">
                <a:latin typeface="Times New Roman" panose="02020603050405020304" pitchFamily="18" charset="0"/>
                <a:ea typeface="MS Mincho" panose="02020609040205080304" pitchFamily="49" charset="-128"/>
              </a:rPr>
              <a:t>që</a:t>
            </a:r>
            <a:r>
              <a:rPr lang="en-US" sz="1600" dirty="0">
                <a:latin typeface="Times New Roman" panose="02020603050405020304" pitchFamily="18" charset="0"/>
                <a:ea typeface="MS Mincho" panose="02020609040205080304" pitchFamily="49" charset="-128"/>
              </a:rPr>
              <a:t> </a:t>
            </a:r>
            <a:r>
              <a:rPr lang="en-US" sz="1600" dirty="0" err="1">
                <a:latin typeface="Times New Roman" panose="02020603050405020304" pitchFamily="18" charset="0"/>
                <a:ea typeface="MS Mincho" panose="02020609040205080304" pitchFamily="49" charset="-128"/>
              </a:rPr>
              <a:t>gjykata</a:t>
            </a:r>
            <a:r>
              <a:rPr lang="en-US" sz="1600" dirty="0">
                <a:latin typeface="Times New Roman" panose="02020603050405020304" pitchFamily="18" charset="0"/>
                <a:ea typeface="MS Mincho" panose="02020609040205080304" pitchFamily="49" charset="-128"/>
              </a:rPr>
              <a:t> e </a:t>
            </a:r>
            <a:r>
              <a:rPr lang="en-US" sz="1600" dirty="0" err="1">
                <a:latin typeface="Times New Roman" panose="02020603050405020304" pitchFamily="18" charset="0"/>
                <a:ea typeface="MS Mincho" panose="02020609040205080304" pitchFamily="49" charset="-128"/>
              </a:rPr>
              <a:t>shk</a:t>
            </a:r>
            <a:r>
              <a:rPr lang="en-US" sz="1600" dirty="0">
                <a:latin typeface="Times New Roman" panose="02020603050405020304" pitchFamily="18" charset="0"/>
                <a:ea typeface="MS Mincho" panose="02020609040205080304" pitchFamily="49" charset="-128"/>
              </a:rPr>
              <a:t> I </a:t>
            </a:r>
            <a:r>
              <a:rPr lang="en-US" sz="1600" dirty="0" err="1">
                <a:latin typeface="Times New Roman" panose="02020603050405020304" pitchFamily="18" charset="0"/>
                <a:ea typeface="MS Mincho" panose="02020609040205080304" pitchFamily="49" charset="-128"/>
              </a:rPr>
              <a:t>nuk</a:t>
            </a:r>
            <a:r>
              <a:rPr lang="en-US" sz="1600" dirty="0">
                <a:latin typeface="Times New Roman" panose="02020603050405020304" pitchFamily="18" charset="0"/>
                <a:ea typeface="MS Mincho" panose="02020609040205080304" pitchFamily="49" charset="-128"/>
              </a:rPr>
              <a:t> </a:t>
            </a:r>
            <a:r>
              <a:rPr lang="en-US" sz="1600" dirty="0" err="1">
                <a:latin typeface="Times New Roman" panose="02020603050405020304" pitchFamily="18" charset="0"/>
                <a:ea typeface="MS Mincho" panose="02020609040205080304" pitchFamily="49" charset="-128"/>
              </a:rPr>
              <a:t>kishte</a:t>
            </a:r>
            <a:r>
              <a:rPr lang="en-US" sz="1600" dirty="0">
                <a:latin typeface="Times New Roman" panose="02020603050405020304" pitchFamily="18" charset="0"/>
                <a:ea typeface="MS Mincho" panose="02020609040205080304" pitchFamily="49" charset="-128"/>
              </a:rPr>
              <a:t> </a:t>
            </a:r>
            <a:r>
              <a:rPr lang="en-US" sz="1600" dirty="0" err="1">
                <a:latin typeface="Times New Roman" panose="02020603050405020304" pitchFamily="18" charset="0"/>
                <a:ea typeface="MS Mincho" panose="02020609040205080304" pitchFamily="49" charset="-128"/>
              </a:rPr>
              <a:t>konstatuar</a:t>
            </a:r>
            <a:r>
              <a:rPr lang="en-US" sz="1600" dirty="0">
                <a:latin typeface="Times New Roman" panose="02020603050405020304" pitchFamily="18" charset="0"/>
                <a:ea typeface="MS Mincho" panose="02020609040205080304" pitchFamily="49" charset="-128"/>
              </a:rPr>
              <a:t> </a:t>
            </a:r>
            <a:r>
              <a:rPr lang="en-US" sz="1600" dirty="0" err="1">
                <a:latin typeface="Times New Roman" panose="02020603050405020304" pitchFamily="18" charset="0"/>
                <a:ea typeface="MS Mincho" panose="02020609040205080304" pitchFamily="49" charset="-128"/>
              </a:rPr>
              <a:t>këtë</a:t>
            </a:r>
            <a:r>
              <a:rPr lang="sq-AL" sz="1600" dirty="0">
                <a:effectLst/>
                <a:latin typeface="Times New Roman" panose="02020603050405020304" pitchFamily="18" charset="0"/>
                <a:ea typeface="MS Mincho" panose="02020609040205080304" pitchFamily="49" charset="-128"/>
              </a:rPr>
              <a:t>. </a:t>
            </a:r>
            <a:r>
              <a:rPr lang="en-US" sz="1600" dirty="0">
                <a:effectLst/>
                <a:latin typeface="Times New Roman" panose="02020603050405020304" pitchFamily="18" charset="0"/>
                <a:ea typeface="MS Mincho" panose="02020609040205080304" pitchFamily="49" charset="-128"/>
              </a:rPr>
              <a:t>	</a:t>
            </a:r>
          </a:p>
          <a:p>
            <a:pPr algn="just"/>
            <a:r>
              <a:rPr lang="sq-AL" sz="1600" dirty="0">
                <a:effectLst/>
                <a:latin typeface="Times New Roman" panose="02020603050405020304" pitchFamily="18" charset="0"/>
                <a:ea typeface="MS Mincho" panose="02020609040205080304" pitchFamily="49" charset="-128"/>
              </a:rPr>
              <a:t>Gjykata vlerësoi se në rastet kur Gjykata e Lartë lë në fuqi vendimin e gjykatës së faktit, si në rastin konkret, ajo nuk mund të bëjë një vlerësim të provave dhe fakteve të ndryshme nga vlerësimi që u ka bërë atyre gjykata e faktit, pasi një gjë e tillë jo vetëm nuk është në përputhje me parimin e gjykatës së caktuar me ligj, por krijon kontradiksion ndërmjet pjesës arsyetuese dhe dispozitivit të vendimit. Bazuar në përmbajtjen e vendimit të kundërshtuar, Gjykata konstaton se pjesa arsyetuese dhe dispozitivi i tij nuk formojnë një përmbajtje koherente brenda vendimit, çka bën që edhe vendimi të mos ketë një harmoni të brendshme. Për këto arsye, Gjykata konkludoi se pretendimi i kërkuesit për cenimin e parimit të gjykimit nga një gjykatë e caktuar me ligj nga Kolegji Civil i Gjykatës së Lartë është i bazua</a:t>
            </a:r>
            <a:r>
              <a:rPr lang="en-US" sz="1600" dirty="0">
                <a:effectLst/>
                <a:latin typeface="Times New Roman" panose="02020603050405020304" pitchFamily="18" charset="0"/>
                <a:ea typeface="MS Mincho" panose="02020609040205080304" pitchFamily="49" charset="-128"/>
              </a:rPr>
              <a:t>r.</a:t>
            </a:r>
            <a:endParaRPr lang="en-US" sz="1600" i="1"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400" dirty="0" err="1">
                <a:latin typeface="Times New Roman" pitchFamily="18" charset="0"/>
                <a:cs typeface="Times New Roman" pitchFamily="18" charset="0"/>
              </a:rPr>
              <a:t>Për</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përket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disponimit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gjykatës</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lartë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sipas</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nenit</a:t>
            </a:r>
            <a:r>
              <a:rPr lang="en-US" sz="1400" dirty="0">
                <a:latin typeface="Times New Roman" pitchFamily="18" charset="0"/>
                <a:cs typeface="Times New Roman" pitchFamily="18" charset="0"/>
              </a:rPr>
              <a:t> 485 </a:t>
            </a:r>
            <a:r>
              <a:rPr lang="en-US" sz="1400" dirty="0" err="1">
                <a:latin typeface="Times New Roman" pitchFamily="18" charset="0"/>
                <a:cs typeface="Times New Roman" pitchFamily="18" charset="0"/>
              </a:rPr>
              <a:t>të</a:t>
            </a:r>
            <a:r>
              <a:rPr lang="en-US" sz="1400" dirty="0">
                <a:latin typeface="Times New Roman" pitchFamily="18" charset="0"/>
                <a:cs typeface="Times New Roman" pitchFamily="18" charset="0"/>
              </a:rPr>
              <a:t> KPC </a:t>
            </a:r>
            <a:r>
              <a:rPr lang="en-US" sz="1400" dirty="0" err="1">
                <a:latin typeface="Times New Roman" pitchFamily="18" charset="0"/>
                <a:cs typeface="Times New Roman" pitchFamily="18" charset="0"/>
              </a:rPr>
              <a:t>për</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ndryshimin</a:t>
            </a:r>
            <a:r>
              <a:rPr lang="en-US" sz="1400" dirty="0">
                <a:latin typeface="Times New Roman" pitchFamily="18" charset="0"/>
                <a:cs typeface="Times New Roman" pitchFamily="18" charset="0"/>
              </a:rPr>
              <a:t> e  </a:t>
            </a:r>
            <a:r>
              <a:rPr lang="en-US" sz="1400" dirty="0" err="1">
                <a:latin typeface="Times New Roman" pitchFamily="18" charset="0"/>
                <a:cs typeface="Times New Roman" pitchFamily="18" charset="0"/>
              </a:rPr>
              <a:t>vendimit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gjykatave</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dhe</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dhënien</a:t>
            </a:r>
            <a:r>
              <a:rPr lang="en-US" sz="1400" dirty="0">
                <a:latin typeface="Times New Roman" pitchFamily="18" charset="0"/>
                <a:cs typeface="Times New Roman" pitchFamily="18" charset="0"/>
              </a:rPr>
              <a:t> e </a:t>
            </a:r>
            <a:r>
              <a:rPr lang="en-US" sz="1400" dirty="0" err="1">
                <a:latin typeface="Times New Roman" pitchFamily="18" charset="0"/>
                <a:cs typeface="Times New Roman" pitchFamily="18" charset="0"/>
              </a:rPr>
              <a:t>një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vendimi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përfundimtar</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për</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cështjen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lloj</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disponimi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mund</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bëhet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vetëm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mbi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njëjtat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fakte</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sikurse</a:t>
            </a:r>
            <a:r>
              <a:rPr lang="en-US" sz="1400" dirty="0">
                <a:latin typeface="Times New Roman" pitchFamily="18" charset="0"/>
                <a:cs typeface="Times New Roman" pitchFamily="18" charset="0"/>
              </a:rPr>
              <a:t> I </a:t>
            </a:r>
            <a:r>
              <a:rPr lang="en-US" sz="1400" dirty="0" err="1">
                <a:latin typeface="Times New Roman" pitchFamily="18" charset="0"/>
                <a:cs typeface="Times New Roman" pitchFamily="18" charset="0"/>
              </a:rPr>
              <a:t>kanë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vlerësuar</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gjykatat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ulta</a:t>
            </a:r>
            <a:r>
              <a:rPr lang="en-US" sz="1400" dirty="0">
                <a:latin typeface="Times New Roman" pitchFamily="18" charset="0"/>
                <a:cs typeface="Times New Roman" pitchFamily="18" charset="0"/>
              </a:rPr>
              <a:t>, por </a:t>
            </a:r>
            <a:r>
              <a:rPr lang="en-US" sz="1400" dirty="0" err="1">
                <a:latin typeface="Times New Roman" pitchFamily="18" charset="0"/>
                <a:cs typeface="Times New Roman" pitchFamily="18" charset="0"/>
              </a:rPr>
              <a:t>mënyra</a:t>
            </a:r>
            <a:r>
              <a:rPr lang="en-US" sz="1400" dirty="0">
                <a:latin typeface="Times New Roman" pitchFamily="18" charset="0"/>
                <a:cs typeface="Times New Roman" pitchFamily="18" charset="0"/>
              </a:rPr>
              <a:t> e </a:t>
            </a:r>
            <a:r>
              <a:rPr lang="en-US" sz="1400" dirty="0" err="1">
                <a:latin typeface="Times New Roman" pitchFamily="18" charset="0"/>
                <a:cs typeface="Times New Roman" pitchFamily="18" charset="0"/>
              </a:rPr>
              <a:t>zgjidhjes</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tyre</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konstatohet</a:t>
            </a:r>
            <a:r>
              <a:rPr lang="en-US" sz="1400" dirty="0">
                <a:latin typeface="Times New Roman" pitchFamily="18" charset="0"/>
                <a:cs typeface="Times New Roman" pitchFamily="18" charset="0"/>
              </a:rPr>
              <a:t> se </a:t>
            </a:r>
            <a:r>
              <a:rPr lang="en-US" sz="1400" dirty="0" err="1">
                <a:latin typeface="Times New Roman" pitchFamily="18" charset="0"/>
                <a:cs typeface="Times New Roman" pitchFamily="18" charset="0"/>
              </a:rPr>
              <a:t>vjen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rezultat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interpretimit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gabuar</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ligjit</a:t>
            </a:r>
            <a:endParaRPr lang="en-US" sz="1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en-US" sz="2400" dirty="0" err="1"/>
              <a:t>Gjykata</a:t>
            </a:r>
            <a:r>
              <a:rPr lang="en-US" sz="2400" dirty="0"/>
              <a:t> e </a:t>
            </a:r>
            <a:r>
              <a:rPr lang="en-US" sz="2400" dirty="0" err="1"/>
              <a:t>lartë</a:t>
            </a:r>
            <a:r>
              <a:rPr lang="en-US" sz="2400" dirty="0"/>
              <a:t> e ka </a:t>
            </a:r>
            <a:r>
              <a:rPr lang="en-US" sz="2400" dirty="0" err="1"/>
              <a:t>mbajtur</a:t>
            </a:r>
            <a:r>
              <a:rPr lang="en-US" sz="2400" dirty="0"/>
              <a:t> </a:t>
            </a:r>
            <a:r>
              <a:rPr lang="en-US" sz="2400" dirty="0" err="1"/>
              <a:t>këtë</a:t>
            </a:r>
            <a:r>
              <a:rPr lang="en-US" sz="2400" dirty="0"/>
              <a:t> </a:t>
            </a:r>
            <a:r>
              <a:rPr lang="en-US" sz="2400" dirty="0" err="1"/>
              <a:t>qëndrim</a:t>
            </a:r>
            <a:r>
              <a:rPr lang="en-US" sz="2400" dirty="0"/>
              <a:t> </a:t>
            </a:r>
            <a:r>
              <a:rPr lang="en-US" sz="2400" dirty="0" err="1"/>
              <a:t>në</a:t>
            </a:r>
            <a:r>
              <a:rPr lang="en-US" sz="2400" dirty="0"/>
              <a:t> </a:t>
            </a:r>
            <a:r>
              <a:rPr lang="en-US" sz="2400" dirty="0" err="1"/>
              <a:t>vendimin</a:t>
            </a:r>
            <a:r>
              <a:rPr lang="en-US" sz="2400" dirty="0"/>
              <a:t> dt.10.01.2024 </a:t>
            </a:r>
            <a:r>
              <a:rPr lang="en-US" sz="2400" dirty="0" err="1"/>
              <a:t>për</a:t>
            </a:r>
            <a:r>
              <a:rPr lang="en-US" sz="2400" dirty="0"/>
              <a:t> </a:t>
            </a:r>
            <a:r>
              <a:rPr lang="en-US" sz="2400" dirty="0" err="1"/>
              <a:t>cështjen</a:t>
            </a:r>
            <a:r>
              <a:rPr lang="en-US" sz="2400" dirty="0"/>
              <a:t> nr. 316/2016 </a:t>
            </a:r>
            <a:r>
              <a:rPr lang="en-US" sz="2400" dirty="0" err="1"/>
              <a:t>për</a:t>
            </a:r>
            <a:r>
              <a:rPr lang="en-US" sz="2400" dirty="0"/>
              <a:t> </a:t>
            </a:r>
            <a:r>
              <a:rPr lang="en-US" sz="2400" dirty="0" err="1"/>
              <a:t>deklarimin</a:t>
            </a:r>
            <a:r>
              <a:rPr lang="en-US" sz="2400" dirty="0"/>
              <a:t> e </a:t>
            </a:r>
            <a:r>
              <a:rPr lang="en-US" sz="2400" dirty="0" err="1"/>
              <a:t>pavlefshëm</a:t>
            </a:r>
            <a:r>
              <a:rPr lang="en-US" sz="2400" dirty="0"/>
              <a:t> </a:t>
            </a:r>
            <a:r>
              <a:rPr lang="en-US" sz="2400" dirty="0" err="1"/>
              <a:t>si</a:t>
            </a:r>
            <a:r>
              <a:rPr lang="en-US" sz="2400" dirty="0"/>
              <a:t> </a:t>
            </a:r>
            <a:r>
              <a:rPr lang="en-US" sz="2400" dirty="0" err="1"/>
              <a:t>titull</a:t>
            </a:r>
            <a:r>
              <a:rPr lang="en-US" sz="2400" dirty="0"/>
              <a:t> </a:t>
            </a:r>
            <a:r>
              <a:rPr lang="en-US" sz="2400" dirty="0" err="1"/>
              <a:t>ekzekutiv</a:t>
            </a:r>
            <a:r>
              <a:rPr lang="en-US" sz="2400" dirty="0"/>
              <a:t> </a:t>
            </a:r>
            <a:r>
              <a:rPr lang="en-US" sz="2400" dirty="0" err="1"/>
              <a:t>të</a:t>
            </a:r>
            <a:r>
              <a:rPr lang="en-US" sz="2400" dirty="0"/>
              <a:t> </a:t>
            </a:r>
            <a:r>
              <a:rPr lang="en-US" sz="2400" dirty="0" err="1"/>
              <a:t>kontratës</a:t>
            </a:r>
            <a:r>
              <a:rPr lang="en-US" sz="2400" dirty="0"/>
              <a:t> </a:t>
            </a:r>
            <a:r>
              <a:rPr lang="en-US" sz="2400" dirty="0" err="1"/>
              <a:t>së</a:t>
            </a:r>
            <a:r>
              <a:rPr lang="en-US" sz="2400" dirty="0"/>
              <a:t> </a:t>
            </a:r>
            <a:r>
              <a:rPr lang="en-US" sz="2400" dirty="0" err="1"/>
              <a:t>huasë</a:t>
            </a:r>
            <a:endParaRPr lang="en-US" sz="2400" dirty="0"/>
          </a:p>
          <a:p>
            <a:r>
              <a:rPr lang="en-US" sz="2400" dirty="0" err="1"/>
              <a:t>Në</a:t>
            </a:r>
            <a:r>
              <a:rPr lang="en-US" sz="2400" dirty="0"/>
              <a:t> </a:t>
            </a:r>
            <a:r>
              <a:rPr lang="en-US" sz="2400" dirty="0" err="1"/>
              <a:t>vendimin</a:t>
            </a:r>
            <a:r>
              <a:rPr lang="en-US" sz="2400" dirty="0"/>
              <a:t> dt.21.03.2024 </a:t>
            </a:r>
            <a:r>
              <a:rPr lang="en-US" sz="2400" dirty="0" err="1"/>
              <a:t>në</a:t>
            </a:r>
            <a:r>
              <a:rPr lang="en-US" sz="2400" dirty="0"/>
              <a:t> </a:t>
            </a:r>
            <a:r>
              <a:rPr lang="en-US" sz="2400" dirty="0" err="1"/>
              <a:t>cështjen</a:t>
            </a:r>
            <a:r>
              <a:rPr lang="en-US" sz="2400" dirty="0"/>
              <a:t> nr.321/2016 </a:t>
            </a:r>
            <a:r>
              <a:rPr lang="en-US" sz="2400" dirty="0" err="1"/>
              <a:t>për</a:t>
            </a:r>
            <a:r>
              <a:rPr lang="en-US" sz="2400" dirty="0"/>
              <a:t> </a:t>
            </a:r>
            <a:r>
              <a:rPr lang="en-US" sz="2400" dirty="0" err="1"/>
              <a:t>pavlefshmërinë</a:t>
            </a:r>
            <a:r>
              <a:rPr lang="en-US" sz="2400" dirty="0"/>
              <a:t> e </a:t>
            </a:r>
            <a:r>
              <a:rPr lang="en-US" sz="2400" dirty="0" err="1"/>
              <a:t>shitjes</a:t>
            </a:r>
            <a:r>
              <a:rPr lang="en-US" sz="2400" dirty="0"/>
              <a:t> </a:t>
            </a:r>
            <a:r>
              <a:rPr lang="en-US" sz="2400" dirty="0" err="1"/>
              <a:t>në</a:t>
            </a:r>
            <a:r>
              <a:rPr lang="en-US" sz="2400" dirty="0"/>
              <a:t> </a:t>
            </a:r>
            <a:r>
              <a:rPr lang="en-US" sz="2400" dirty="0" err="1"/>
              <a:t>ankand</a:t>
            </a:r>
            <a:r>
              <a:rPr lang="en-US" sz="2400" dirty="0"/>
              <a:t> </a:t>
            </a:r>
            <a:r>
              <a:rPr lang="en-US" sz="2400" dirty="0" err="1"/>
              <a:t>në</a:t>
            </a:r>
            <a:r>
              <a:rPr lang="en-US" sz="2400" dirty="0"/>
              <a:t> favor </a:t>
            </a:r>
            <a:r>
              <a:rPr lang="en-US" sz="2400" dirty="0" err="1"/>
              <a:t>te</a:t>
            </a:r>
            <a:r>
              <a:rPr lang="en-US" sz="2400" dirty="0"/>
              <a:t> </a:t>
            </a:r>
            <a:r>
              <a:rPr lang="en-US" sz="2400" dirty="0" err="1"/>
              <a:t>përfaqsuesi</a:t>
            </a:r>
            <a:r>
              <a:rPr lang="en-US" sz="2400" dirty="0"/>
              <a:t> </a:t>
            </a:r>
            <a:r>
              <a:rPr lang="en-US" sz="2400" dirty="0" err="1"/>
              <a:t>i</a:t>
            </a:r>
            <a:r>
              <a:rPr lang="en-US" sz="2400" dirty="0"/>
              <a:t> </a:t>
            </a:r>
            <a:r>
              <a:rPr lang="en-US" sz="2400" dirty="0" err="1"/>
              <a:t>debitorit</a:t>
            </a:r>
            <a:r>
              <a:rPr lang="en-US" sz="2400" dirty="0"/>
              <a:t>.</a:t>
            </a:r>
          </a:p>
          <a:p>
            <a:r>
              <a:rPr lang="en-US" sz="2400" dirty="0" err="1"/>
              <a:t>Për</a:t>
            </a:r>
            <a:r>
              <a:rPr lang="en-US" sz="2400" dirty="0"/>
              <a:t> </a:t>
            </a:r>
            <a:r>
              <a:rPr lang="en-US" sz="2400" dirty="0" err="1"/>
              <a:t>interpretimin</a:t>
            </a:r>
            <a:r>
              <a:rPr lang="en-US" sz="2400" dirty="0"/>
              <a:t> e </a:t>
            </a:r>
            <a:r>
              <a:rPr lang="en-US" sz="2400" dirty="0" err="1"/>
              <a:t>gabuar</a:t>
            </a:r>
            <a:r>
              <a:rPr lang="en-US" sz="2400" dirty="0"/>
              <a:t> </a:t>
            </a:r>
            <a:r>
              <a:rPr lang="en-US" sz="2400" dirty="0" err="1"/>
              <a:t>të</a:t>
            </a:r>
            <a:r>
              <a:rPr lang="en-US" sz="2400" dirty="0"/>
              <a:t> </a:t>
            </a:r>
            <a:r>
              <a:rPr lang="en-US" sz="2400" dirty="0" err="1"/>
              <a:t>pezullimit</a:t>
            </a:r>
            <a:r>
              <a:rPr lang="en-US" sz="2400" dirty="0"/>
              <a:t> </a:t>
            </a:r>
            <a:r>
              <a:rPr lang="en-US" sz="2400" dirty="0" err="1"/>
              <a:t>të</a:t>
            </a:r>
            <a:r>
              <a:rPr lang="en-US" sz="2400" dirty="0"/>
              <a:t> </a:t>
            </a:r>
            <a:r>
              <a:rPr lang="en-US" sz="2400" dirty="0" err="1"/>
              <a:t>afatit</a:t>
            </a:r>
            <a:r>
              <a:rPr lang="en-US" sz="2400" dirty="0"/>
              <a:t> </a:t>
            </a:r>
            <a:r>
              <a:rPr lang="en-US" sz="2400" dirty="0" err="1"/>
              <a:t>të</a:t>
            </a:r>
            <a:r>
              <a:rPr lang="en-US" sz="2400" dirty="0"/>
              <a:t> </a:t>
            </a:r>
            <a:r>
              <a:rPr lang="en-US" sz="2400" dirty="0" err="1"/>
              <a:t>parashkrimit</a:t>
            </a:r>
            <a:r>
              <a:rPr lang="en-US" sz="2400" dirty="0"/>
              <a:t> </a:t>
            </a:r>
            <a:r>
              <a:rPr lang="en-US" sz="2400" dirty="0" err="1"/>
              <a:t>të</a:t>
            </a:r>
            <a:r>
              <a:rPr lang="en-US" sz="2400" dirty="0"/>
              <a:t> </a:t>
            </a:r>
            <a:r>
              <a:rPr lang="en-US" sz="2400" dirty="0" err="1"/>
              <a:t>padisë</a:t>
            </a:r>
            <a:r>
              <a:rPr lang="en-US" sz="2400" dirty="0"/>
              <a:t> </a:t>
            </a:r>
            <a:r>
              <a:rPr lang="en-US" sz="2400" dirty="0" err="1"/>
              <a:t>për</a:t>
            </a:r>
            <a:r>
              <a:rPr lang="en-US" sz="2400" dirty="0"/>
              <a:t> </a:t>
            </a:r>
            <a:r>
              <a:rPr lang="en-US" sz="2400" dirty="0" err="1"/>
              <a:t>shpërblimin</a:t>
            </a:r>
            <a:r>
              <a:rPr lang="en-US" sz="2400" dirty="0"/>
              <a:t> e </a:t>
            </a:r>
            <a:r>
              <a:rPr lang="en-US" sz="2400" dirty="0" err="1"/>
              <a:t>dëmit</a:t>
            </a:r>
            <a:r>
              <a:rPr lang="en-US" sz="2400" dirty="0"/>
              <a:t> </a:t>
            </a:r>
            <a:r>
              <a:rPr lang="en-US" sz="2400" dirty="0" err="1"/>
              <a:t>jokontraktor</a:t>
            </a:r>
            <a:r>
              <a:rPr lang="en-US" sz="2400" dirty="0"/>
              <a:t> </a:t>
            </a:r>
            <a:r>
              <a:rPr lang="en-US" sz="2400" dirty="0" err="1"/>
              <a:t>të</a:t>
            </a:r>
            <a:r>
              <a:rPr lang="en-US" sz="2400" dirty="0"/>
              <a:t> </a:t>
            </a:r>
            <a:r>
              <a:rPr lang="en-US" sz="2400" dirty="0" err="1"/>
              <a:t>ngritur</a:t>
            </a:r>
            <a:r>
              <a:rPr lang="en-US" sz="2400" dirty="0"/>
              <a:t> </a:t>
            </a:r>
            <a:r>
              <a:rPr lang="en-US" sz="2400" dirty="0" err="1"/>
              <a:t>nga</a:t>
            </a:r>
            <a:r>
              <a:rPr lang="en-US" sz="2400" dirty="0"/>
              <a:t> </a:t>
            </a:r>
            <a:r>
              <a:rPr lang="en-US" sz="2400" dirty="0" err="1"/>
              <a:t>prindi</a:t>
            </a:r>
            <a:r>
              <a:rPr lang="en-US" sz="2400" dirty="0"/>
              <a:t> </a:t>
            </a:r>
            <a:r>
              <a:rPr lang="en-US" sz="2400" dirty="0" err="1"/>
              <a:t>në</a:t>
            </a:r>
            <a:r>
              <a:rPr lang="en-US" sz="2400" dirty="0"/>
              <a:t> </a:t>
            </a:r>
            <a:r>
              <a:rPr lang="en-US" sz="2400" dirty="0" err="1"/>
              <a:t>emër</a:t>
            </a:r>
            <a:r>
              <a:rPr lang="en-US" sz="2400" dirty="0"/>
              <a:t> e </a:t>
            </a:r>
            <a:r>
              <a:rPr lang="en-US" sz="2400" dirty="0" err="1"/>
              <a:t>për</a:t>
            </a:r>
            <a:r>
              <a:rPr lang="en-US" sz="2400" dirty="0"/>
              <a:t> </a:t>
            </a:r>
            <a:r>
              <a:rPr lang="en-US" sz="2400" dirty="0" err="1"/>
              <a:t>llogari</a:t>
            </a:r>
            <a:r>
              <a:rPr lang="en-US" sz="2400" dirty="0"/>
              <a:t> </a:t>
            </a:r>
            <a:r>
              <a:rPr lang="en-US" sz="2400" dirty="0" err="1"/>
              <a:t>të</a:t>
            </a:r>
            <a:r>
              <a:rPr lang="en-US" sz="2400" dirty="0"/>
              <a:t> </a:t>
            </a:r>
            <a:r>
              <a:rPr lang="en-US" sz="2400" dirty="0" err="1"/>
              <a:t>të</a:t>
            </a:r>
            <a:r>
              <a:rPr lang="en-US" sz="2400" dirty="0"/>
              <a:t> </a:t>
            </a:r>
            <a:r>
              <a:rPr lang="en-US" sz="2400" dirty="0" err="1"/>
              <a:t>dëmtuarit</a:t>
            </a:r>
            <a:r>
              <a:rPr lang="en-US" sz="2400" dirty="0"/>
              <a:t> </a:t>
            </a:r>
            <a:r>
              <a:rPr lang="en-US" sz="2400" dirty="0" err="1"/>
              <a:t>të</a:t>
            </a:r>
            <a:r>
              <a:rPr lang="en-US" sz="2400" dirty="0"/>
              <a:t> </a:t>
            </a:r>
            <a:r>
              <a:rPr lang="en-US" sz="2400" dirty="0" err="1"/>
              <a:t>mitur</a:t>
            </a:r>
            <a:r>
              <a:rPr lang="en-US" sz="2400" dirty="0"/>
              <a:t> </a:t>
            </a:r>
            <a:r>
              <a:rPr lang="en-US" sz="2400" dirty="0" err="1"/>
              <a:t>ose</a:t>
            </a:r>
            <a:r>
              <a:rPr lang="en-US" sz="2400" dirty="0"/>
              <a:t> </a:t>
            </a:r>
            <a:r>
              <a:rPr lang="en-US" sz="2400" dirty="0" err="1"/>
              <a:t>nga</a:t>
            </a:r>
            <a:r>
              <a:rPr lang="en-US" sz="2400" dirty="0"/>
              <a:t> </a:t>
            </a:r>
            <a:r>
              <a:rPr lang="en-US" sz="2400" dirty="0" err="1"/>
              <a:t>ky</a:t>
            </a:r>
            <a:r>
              <a:rPr lang="en-US" sz="2400" dirty="0"/>
              <a:t> I </a:t>
            </a:r>
            <a:r>
              <a:rPr lang="en-US" sz="2400" dirty="0" err="1"/>
              <a:t>fundit</a:t>
            </a:r>
            <a:r>
              <a:rPr lang="en-US" sz="2400" dirty="0"/>
              <a:t> </a:t>
            </a:r>
            <a:r>
              <a:rPr lang="en-US" sz="2400" dirty="0" err="1"/>
              <a:t>megjithëse</a:t>
            </a:r>
            <a:r>
              <a:rPr lang="en-US" sz="2400" dirty="0"/>
              <a:t> ka </a:t>
            </a:r>
            <a:r>
              <a:rPr lang="en-US" sz="2400" dirty="0" err="1"/>
              <a:t>pasur</a:t>
            </a:r>
            <a:r>
              <a:rPr lang="en-US" sz="2400" dirty="0"/>
              <a:t> </a:t>
            </a:r>
            <a:r>
              <a:rPr lang="en-US" sz="2400" dirty="0" err="1"/>
              <a:t>mundësi</a:t>
            </a:r>
            <a:r>
              <a:rPr lang="en-US" sz="2400" dirty="0"/>
              <a:t> ta </a:t>
            </a:r>
            <a:r>
              <a:rPr lang="en-US" sz="2400" dirty="0" err="1"/>
              <a:t>ushtrojë</a:t>
            </a:r>
            <a:r>
              <a:rPr lang="en-US" sz="2400" dirty="0"/>
              <a:t> </a:t>
            </a:r>
            <a:r>
              <a:rPr lang="en-US" sz="2400" dirty="0" err="1"/>
              <a:t>padinë</a:t>
            </a:r>
            <a:r>
              <a:rPr lang="en-US" sz="2400" dirty="0"/>
              <a:t> </a:t>
            </a:r>
            <a:r>
              <a:rPr lang="en-US" sz="2400" dirty="0" err="1"/>
              <a:t>në</a:t>
            </a:r>
            <a:r>
              <a:rPr lang="en-US" sz="2400" dirty="0"/>
              <a:t> </a:t>
            </a:r>
            <a:r>
              <a:rPr lang="en-US" sz="2400" dirty="0" err="1"/>
              <a:t>afat</a:t>
            </a:r>
            <a:r>
              <a:rPr lang="en-US" sz="2400" dirty="0"/>
              <a:t> </a:t>
            </a:r>
            <a:r>
              <a:rPr lang="en-US" sz="2400" dirty="0" err="1"/>
              <a:t>nëpërmjet</a:t>
            </a:r>
            <a:r>
              <a:rPr lang="en-US" sz="2400" dirty="0"/>
              <a:t> </a:t>
            </a:r>
            <a:r>
              <a:rPr lang="en-US" sz="2400" dirty="0" err="1"/>
              <a:t>prindit</a:t>
            </a:r>
            <a:r>
              <a:rPr lang="en-US" sz="2400" dirty="0"/>
              <a:t> </a:t>
            </a:r>
            <a:r>
              <a:rPr lang="en-US" sz="2400" dirty="0" err="1"/>
              <a:t>të</a:t>
            </a:r>
            <a:r>
              <a:rPr lang="en-US" sz="2400" dirty="0"/>
              <a:t> </a:t>
            </a:r>
            <a:r>
              <a:rPr lang="en-US" sz="2400" dirty="0" err="1"/>
              <a:t>tij</a:t>
            </a:r>
            <a:r>
              <a:rPr lang="en-US" sz="2400" dirty="0"/>
              <a:t>. (</a:t>
            </a:r>
            <a:r>
              <a:rPr lang="en-US" sz="2400" dirty="0" err="1"/>
              <a:t>neni</a:t>
            </a:r>
            <a:r>
              <a:rPr lang="en-US" sz="2400" dirty="0"/>
              <a:t> 129 I </a:t>
            </a:r>
            <a:r>
              <a:rPr lang="en-US" sz="2400" dirty="0" err="1"/>
              <a:t>K.Civil</a:t>
            </a:r>
            <a:r>
              <a:rPr lang="en-US" sz="2400" dirty="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a:latin typeface="Times New Roman" panose="02020603050405020304" pitchFamily="18" charset="0"/>
                <a:cs typeface="Times New Roman" panose="02020603050405020304" pitchFamily="18" charset="0"/>
              </a:rPr>
              <a:t>Per </a:t>
            </a:r>
            <a:r>
              <a:rPr lang="en-US" sz="1800" dirty="0" err="1">
                <a:latin typeface="Times New Roman" panose="02020603050405020304" pitchFamily="18" charset="0"/>
                <a:cs typeface="Times New Roman" panose="02020603050405020304" pitchFamily="18" charset="0"/>
              </a:rPr>
              <a:t>sa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perket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interpretimit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te</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kontratës</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së</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lidhur</a:t>
            </a:r>
            <a:r>
              <a:rPr lang="en-US" sz="1800" dirty="0">
                <a:latin typeface="Times New Roman" panose="02020603050405020304" pitchFamily="18" charset="0"/>
                <a:cs typeface="Times New Roman" panose="02020603050405020304" pitchFamily="18" charset="0"/>
              </a:rPr>
              <a:t> midis </a:t>
            </a:r>
            <a:r>
              <a:rPr lang="en-US" sz="1800" dirty="0" err="1">
                <a:latin typeface="Times New Roman" panose="02020603050405020304" pitchFamily="18" charset="0"/>
                <a:cs typeface="Times New Roman" panose="02020603050405020304" pitchFamily="18" charset="0"/>
              </a:rPr>
              <a:t>palëve</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gjykata</a:t>
            </a:r>
            <a:r>
              <a:rPr lang="en-US" sz="1800" dirty="0">
                <a:latin typeface="Times New Roman" panose="02020603050405020304" pitchFamily="18" charset="0"/>
                <a:cs typeface="Times New Roman" panose="02020603050405020304" pitchFamily="18" charset="0"/>
              </a:rPr>
              <a:t> e </a:t>
            </a:r>
            <a:r>
              <a:rPr lang="en-US" sz="1800" dirty="0" err="1">
                <a:latin typeface="Times New Roman" panose="02020603050405020304" pitchFamily="18" charset="0"/>
                <a:cs typeface="Times New Roman" panose="02020603050405020304" pitchFamily="18" charset="0"/>
              </a:rPr>
              <a:t>lartë</a:t>
            </a:r>
            <a:r>
              <a:rPr lang="en-US" sz="1800" dirty="0">
                <a:latin typeface="Times New Roman" panose="02020603050405020304" pitchFamily="18" charset="0"/>
                <a:cs typeface="Times New Roman" panose="02020603050405020304" pitchFamily="18" charset="0"/>
              </a:rPr>
              <a:t> ka </a:t>
            </a:r>
            <a:r>
              <a:rPr lang="en-US" sz="1800" dirty="0" err="1">
                <a:latin typeface="Times New Roman" panose="02020603050405020304" pitchFamily="18" charset="0"/>
                <a:cs typeface="Times New Roman" panose="02020603050405020304" pitchFamily="18" charset="0"/>
              </a:rPr>
              <a:t>vlerësuar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në</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praktikën</a:t>
            </a:r>
            <a:r>
              <a:rPr lang="en-US" sz="1800" dirty="0">
                <a:latin typeface="Times New Roman" panose="02020603050405020304" pitchFamily="18" charset="0"/>
                <a:cs typeface="Times New Roman" panose="02020603050405020304" pitchFamily="18" charset="0"/>
              </a:rPr>
              <a:t> e </a:t>
            </a:r>
            <a:r>
              <a:rPr lang="en-US" sz="1800" dirty="0" err="1">
                <a:latin typeface="Times New Roman" panose="02020603050405020304" pitchFamily="18" charset="0"/>
                <a:cs typeface="Times New Roman" panose="02020603050405020304" pitchFamily="18" charset="0"/>
              </a:rPr>
              <a:t>saj</a:t>
            </a:r>
            <a:r>
              <a:rPr lang="en-US" sz="1800" dirty="0">
                <a:latin typeface="Times New Roman" panose="02020603050405020304" pitchFamily="18" charset="0"/>
                <a:cs typeface="Times New Roman" panose="02020603050405020304" pitchFamily="18" charset="0"/>
              </a:rPr>
              <a:t> se ajo </a:t>
            </a:r>
            <a:r>
              <a:rPr lang="en-US" sz="1800" dirty="0" err="1">
                <a:latin typeface="Times New Roman" panose="02020603050405020304" pitchFamily="18" charset="0"/>
                <a:cs typeface="Times New Roman" panose="02020603050405020304" pitchFamily="18" charset="0"/>
              </a:rPr>
              <a:t>përbën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një</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akt</a:t>
            </a:r>
            <a:r>
              <a:rPr lang="en-US" sz="1800" dirty="0">
                <a:latin typeface="Times New Roman" panose="02020603050405020304" pitchFamily="18" charset="0"/>
                <a:cs typeface="Times New Roman" panose="02020603050405020304" pitchFamily="18" charset="0"/>
              </a:rPr>
              <a:t> me </a:t>
            </a:r>
            <a:r>
              <a:rPr lang="en-US" sz="1800" dirty="0" err="1">
                <a:latin typeface="Times New Roman" panose="02020603050405020304" pitchFamily="18" charset="0"/>
                <a:cs typeface="Times New Roman" panose="02020603050405020304" pitchFamily="18" charset="0"/>
              </a:rPr>
              <a:t>forcën</a:t>
            </a:r>
            <a:r>
              <a:rPr lang="en-US" sz="1800" dirty="0">
                <a:latin typeface="Times New Roman" panose="02020603050405020304" pitchFamily="18" charset="0"/>
                <a:cs typeface="Times New Roman" panose="02020603050405020304" pitchFamily="18" charset="0"/>
              </a:rPr>
              <a:t> e </a:t>
            </a:r>
            <a:r>
              <a:rPr lang="en-US" sz="1800" dirty="0" err="1">
                <a:latin typeface="Times New Roman" panose="02020603050405020304" pitchFamily="18" charset="0"/>
                <a:cs typeface="Times New Roman" panose="02020603050405020304" pitchFamily="18" charset="0"/>
              </a:rPr>
              <a:t>ligjit</a:t>
            </a:r>
            <a:r>
              <a:rPr lang="en-US" sz="1800" dirty="0">
                <a:latin typeface="Times New Roman" panose="02020603050405020304" pitchFamily="18" charset="0"/>
                <a:cs typeface="Times New Roman" panose="02020603050405020304" pitchFamily="18" charset="0"/>
              </a:rPr>
              <a:t> midis </a:t>
            </a:r>
            <a:r>
              <a:rPr lang="en-US" sz="1800" dirty="0" err="1">
                <a:latin typeface="Times New Roman" panose="02020603050405020304" pitchFamily="18" charset="0"/>
                <a:cs typeface="Times New Roman" panose="02020603050405020304" pitchFamily="18" charset="0"/>
              </a:rPr>
              <a:t>palëve</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dhe</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për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këtë</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arsye</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interpretimi</a:t>
            </a:r>
            <a:r>
              <a:rPr lang="en-US" sz="1800" dirty="0">
                <a:latin typeface="Times New Roman" panose="02020603050405020304" pitchFamily="18" charset="0"/>
                <a:cs typeface="Times New Roman" panose="02020603050405020304" pitchFamily="18" charset="0"/>
              </a:rPr>
              <a:t> I </a:t>
            </a:r>
            <a:r>
              <a:rPr lang="en-US" sz="1800" dirty="0" err="1">
                <a:latin typeface="Times New Roman" panose="02020603050405020304" pitchFamily="18" charset="0"/>
                <a:cs typeface="Times New Roman" panose="02020603050405020304" pitchFamily="18" charset="0"/>
              </a:rPr>
              <a:t>saj</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bie</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nën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juridiksionin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ligjor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të</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gjykatës</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së</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Lartë</a:t>
            </a:r>
            <a:endParaRPr lang="en-US" sz="1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0000" lnSpcReduction="20000"/>
          </a:bodyPr>
          <a:lstStyle/>
          <a:p>
            <a:pPr>
              <a:lnSpc>
                <a:spcPct val="120000"/>
              </a:lnSpc>
              <a:buNone/>
            </a:pPr>
            <a:r>
              <a:rPr lang="en-US" sz="2400" dirty="0"/>
              <a:t>	</a:t>
            </a:r>
            <a:r>
              <a:rPr lang="en-US" sz="2000" dirty="0" err="1">
                <a:latin typeface="Times New Roman" panose="02020603050405020304" pitchFamily="18" charset="0"/>
                <a:cs typeface="Times New Roman" panose="02020603050405020304" pitchFamily="18" charset="0"/>
              </a:rPr>
              <a:t>Këtë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qëndrim</a:t>
            </a:r>
            <a:r>
              <a:rPr lang="en-US" sz="2000" dirty="0">
                <a:latin typeface="Times New Roman" panose="02020603050405020304" pitchFamily="18" charset="0"/>
                <a:cs typeface="Times New Roman" panose="02020603050405020304" pitchFamily="18" charset="0"/>
              </a:rPr>
              <a:t> ka </a:t>
            </a:r>
            <a:r>
              <a:rPr lang="en-US" sz="2000" dirty="0" err="1">
                <a:latin typeface="Times New Roman" panose="02020603050405020304" pitchFamily="18" charset="0"/>
                <a:cs typeface="Times New Roman" panose="02020603050405020304" pitchFamily="18" charset="0"/>
              </a:rPr>
              <a:t>mbajtur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Gjykata</a:t>
            </a:r>
            <a:r>
              <a:rPr lang="en-US" sz="2000" dirty="0">
                <a:latin typeface="Times New Roman" panose="02020603050405020304" pitchFamily="18" charset="0"/>
                <a:cs typeface="Times New Roman" panose="02020603050405020304" pitchFamily="18" charset="0"/>
              </a:rPr>
              <a:t> e </a:t>
            </a:r>
            <a:r>
              <a:rPr lang="en-US" sz="2000" dirty="0" err="1">
                <a:latin typeface="Times New Roman" panose="02020603050405020304" pitchFamily="18" charset="0"/>
                <a:cs typeface="Times New Roman" panose="02020603050405020304" pitchFamily="18" charset="0"/>
              </a:rPr>
              <a:t>lartë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vendimin</a:t>
            </a:r>
            <a:r>
              <a:rPr lang="en-US" sz="2000" dirty="0">
                <a:latin typeface="Times New Roman" panose="02020603050405020304" pitchFamily="18" charset="0"/>
                <a:cs typeface="Times New Roman" panose="02020603050405020304" pitchFamily="18" charset="0"/>
              </a:rPr>
              <a:t> dt.02.11.2022 </a:t>
            </a:r>
            <a:r>
              <a:rPr lang="en-US" sz="2000" dirty="0" err="1">
                <a:latin typeface="Times New Roman" panose="02020603050405020304" pitchFamily="18" charset="0"/>
                <a:cs typeface="Times New Roman" panose="02020603050405020304" pitchFamily="18" charset="0"/>
              </a:rPr>
              <a:t>për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cështjen</a:t>
            </a:r>
            <a:r>
              <a:rPr lang="en-US" sz="2000" dirty="0">
                <a:latin typeface="Times New Roman" panose="02020603050405020304" pitchFamily="18" charset="0"/>
                <a:cs typeface="Times New Roman" panose="02020603050405020304" pitchFamily="18" charset="0"/>
              </a:rPr>
              <a:t> nr.00050/2015 </a:t>
            </a:r>
            <a:r>
              <a:rPr lang="en-US" sz="2000" dirty="0" err="1">
                <a:latin typeface="Times New Roman" panose="02020603050405020304" pitchFamily="18" charset="0"/>
                <a:cs typeface="Times New Roman" panose="02020603050405020304" pitchFamily="18" charset="0"/>
              </a:rPr>
              <a:t>cështja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kaloi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kushtetuese</a:t>
            </a:r>
            <a:r>
              <a:rPr lang="en-US" sz="2000" dirty="0">
                <a:latin typeface="Times New Roman" panose="02020603050405020304" pitchFamily="18" charset="0"/>
                <a:cs typeface="Times New Roman" panose="02020603050405020304" pitchFamily="18" charset="0"/>
              </a:rPr>
              <a:t> duke </a:t>
            </a:r>
            <a:r>
              <a:rPr lang="en-US" sz="2000" dirty="0" err="1">
                <a:latin typeface="Times New Roman" panose="02020603050405020304" pitchFamily="18" charset="0"/>
                <a:cs typeface="Times New Roman" panose="02020603050405020304" pitchFamily="18" charset="0"/>
              </a:rPr>
              <a:t>theksuar</a:t>
            </a:r>
            <a:r>
              <a:rPr lang="en-US" sz="2000" dirty="0">
                <a:latin typeface="Times New Roman" panose="02020603050405020304" pitchFamily="18" charset="0"/>
                <a:cs typeface="Times New Roman" panose="02020603050405020304" pitchFamily="18" charset="0"/>
              </a:rPr>
              <a:t> se; </a:t>
            </a:r>
            <a:r>
              <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Mosmarrëveshja e palëve buron pikërisht nga të drejtat e detyrimet, që palët kanë marrë përsipër sipas kontratës së porosisë dt.11.07.2006 dhe aneks kontratës së datës 13.11.2010. Duke qënë se këto kontrata kanë forcën e ligjit për palët sipas nenit 690 të K.Civil dhe janë të lidhura ngushtësisht me interpretimin e drejtë të ligjit material në respektim të të drejtës së pronësisë së palëve të garantuara nga neni 42 i Kushtetutës, kolegji vlerëson se ka lëndë për të shqyrtuar shkaqet e rekursit të prezantuara nga pala paditëse, pasi në to ngrihen pretendime për cënim dispropocional të së drejtës së saj të pronësisë në kundërshtim me parimin e barazisë dhe mirëbesimit në marrëdhëniet midis palëve të garantuara nga nenet 698 e vijues të K.Civil.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buNone/>
            </a:pPr>
            <a:r>
              <a:rPr lang="en-US" sz="2000" dirty="0">
                <a:solidFill>
                  <a:srgbClr val="000000"/>
                </a:solidFill>
                <a:latin typeface="Times New Roman" panose="02020603050405020304" pitchFamily="18" charset="0"/>
                <a:cs typeface="Times New Roman" panose="02020603050405020304" pitchFamily="18" charset="0"/>
              </a:rPr>
              <a:t>	</a:t>
            </a:r>
          </a:p>
          <a:p>
            <a:pPr>
              <a:lnSpc>
                <a:spcPct val="120000"/>
              </a:lnSpc>
              <a:buNone/>
            </a:pPr>
            <a:r>
              <a:rPr lang="en-US" sz="2000" dirty="0">
                <a:solidFill>
                  <a:srgbClr val="000000"/>
                </a:solidFill>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Ky </a:t>
            </a:r>
            <a:r>
              <a:rPr lang="en-US" sz="2000" dirty="0" err="1">
                <a:latin typeface="Times New Roman" panose="02020603050405020304" pitchFamily="18" charset="0"/>
                <a:cs typeface="Times New Roman" panose="02020603050405020304" pitchFamily="18" charset="0"/>
              </a:rPr>
              <a:t>qëndrim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është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unitet</a:t>
            </a:r>
            <a:r>
              <a:rPr lang="en-US" sz="2000" dirty="0">
                <a:latin typeface="Times New Roman" panose="02020603050405020304" pitchFamily="18" charset="0"/>
                <a:cs typeface="Times New Roman" panose="02020603050405020304" pitchFamily="18" charset="0"/>
              </a:rPr>
              <a:t> me </a:t>
            </a:r>
            <a:r>
              <a:rPr lang="en-US" sz="2000" dirty="0" err="1">
                <a:latin typeface="Times New Roman" panose="02020603050405020304" pitchFamily="18" charset="0"/>
                <a:cs typeface="Times New Roman" panose="02020603050405020304" pitchFamily="18" charset="0"/>
              </a:rPr>
              <a:t>qëndrimin</a:t>
            </a:r>
            <a:r>
              <a:rPr lang="en-US" sz="2000" dirty="0">
                <a:latin typeface="Times New Roman" panose="02020603050405020304" pitchFamily="18" charset="0"/>
                <a:cs typeface="Times New Roman" panose="02020603050405020304" pitchFamily="18" charset="0"/>
              </a:rPr>
              <a:t> e </a:t>
            </a:r>
            <a:r>
              <a:rPr lang="en-US" sz="2000" dirty="0" err="1">
                <a:latin typeface="Times New Roman" panose="02020603050405020304" pitchFamily="18" charset="0"/>
                <a:cs typeface="Times New Roman" panose="02020603050405020304" pitchFamily="18" charset="0"/>
              </a:rPr>
              <a:t>gjykatës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kushtetuese</a:t>
            </a:r>
            <a:r>
              <a:rPr lang="en-US" sz="2000" dirty="0">
                <a:latin typeface="Times New Roman" panose="02020603050405020304" pitchFamily="18" charset="0"/>
                <a:cs typeface="Times New Roman" panose="02020603050405020304" pitchFamily="18" charset="0"/>
              </a:rPr>
              <a:t>; </a:t>
            </a:r>
            <a:r>
              <a:rPr lang="sq-AL" sz="2000" dirty="0">
                <a:effectLst/>
                <a:latin typeface="Times New Roman" panose="02020603050405020304" pitchFamily="18" charset="0"/>
                <a:ea typeface="MS Mincho" panose="02020609040205080304" pitchFamily="49" charset="-128"/>
                <a:cs typeface="Times New Roman" panose="02020603050405020304" pitchFamily="18" charset="0"/>
              </a:rPr>
              <a:t>Gjykata në praktikën e saj </a:t>
            </a:r>
            <a:r>
              <a:rPr lang="sq-AL" sz="2000" b="1" dirty="0">
                <a:effectLst/>
                <a:latin typeface="Times New Roman" panose="02020603050405020304" pitchFamily="18" charset="0"/>
                <a:ea typeface="MS Mincho" panose="02020609040205080304" pitchFamily="49" charset="-128"/>
                <a:cs typeface="Times New Roman" panose="02020603050405020304" pitchFamily="18" charset="0"/>
              </a:rPr>
              <a:t>ka vlerësuar se interpretimi i një dispozite të kontratës apo i përmbajtjes në tërësi të saj, ashtu si dhe interpretimi i ligjit, është brenda kufijve ligjorë të shqyrtimit të çështjeve nga Gjykata e Lartë</a:t>
            </a:r>
            <a:r>
              <a:rPr lang="sq-AL" sz="2000" dirty="0">
                <a:effectLst/>
                <a:latin typeface="Times New Roman" panose="02020603050405020304" pitchFamily="18" charset="0"/>
                <a:ea typeface="MS Mincho" panose="02020609040205080304" pitchFamily="49" charset="-128"/>
                <a:cs typeface="Times New Roman" panose="02020603050405020304" pitchFamily="18" charset="0"/>
              </a:rPr>
              <a:t> dhe në përputhje me të drejtën e saj për të vlerësuar respektimin e ligjit nga gjykatat më të ulëta. Gjykata nuk vlerëson nëse interpretimi i kontratës apo i dispozitave të Kodit Civil nga Gjykata e Lartë është i drejtë nga pikëpamja ligjore, por nëse interpretimi sjell si pasojë cenimin e së drejtës për një proces të rregullt ligjor (shih vendimin nr. 22, datë 22.07.2009 të GJK-së).</a:t>
            </a:r>
            <a:endParaRPr lang="en-US" sz="2000" dirty="0">
              <a:effectLst/>
              <a:latin typeface="Times New Roman" panose="02020603050405020304" pitchFamily="18" charset="0"/>
              <a:ea typeface="MS Mincho" panose="02020609040205080304" pitchFamily="49" charset="-128"/>
              <a:cs typeface="Times New Roman" panose="02020603050405020304" pitchFamily="18" charset="0"/>
            </a:endParaRPr>
          </a:p>
          <a:p>
            <a:pPr marL="0" marR="0" indent="0" algn="just">
              <a:spcBef>
                <a:spcPts val="0"/>
              </a:spcBef>
              <a:spcAft>
                <a:spcPts val="0"/>
              </a:spcAft>
              <a:buNone/>
            </a:pPr>
            <a:r>
              <a:rPr lang="sq-AL" sz="1800" dirty="0">
                <a:effectLst/>
                <a:latin typeface="Times New Roman" panose="02020603050405020304" pitchFamily="18" charset="0"/>
                <a:ea typeface="MS Mincho" panose="02020609040205080304" pitchFamily="49" charset="-128"/>
              </a:rPr>
              <a:t> </a:t>
            </a:r>
            <a:endParaRPr lang="en-US" sz="1800" dirty="0">
              <a:effectLst/>
              <a:latin typeface="Times New Roman" panose="02020603050405020304" pitchFamily="18" charset="0"/>
              <a:ea typeface="MS Mincho" panose="02020609040205080304" pitchFamily="49" charset="-128"/>
            </a:endParaRPr>
          </a:p>
          <a:p>
            <a:pPr>
              <a:buNone/>
            </a:pPr>
            <a:r>
              <a:rPr lang="en-US" sz="2400" dirty="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err="1"/>
              <a:t>Gjykata</a:t>
            </a:r>
            <a:r>
              <a:rPr lang="en-US" sz="2000" dirty="0"/>
              <a:t> e </a:t>
            </a:r>
            <a:r>
              <a:rPr lang="en-US" sz="2000" dirty="0" err="1"/>
              <a:t>lartë</a:t>
            </a:r>
            <a:r>
              <a:rPr lang="en-US" sz="2000" dirty="0"/>
              <a:t> </a:t>
            </a:r>
            <a:r>
              <a:rPr lang="en-US" sz="2000" dirty="0" err="1"/>
              <a:t>nuk</a:t>
            </a:r>
            <a:r>
              <a:rPr lang="en-US" sz="2000" dirty="0"/>
              <a:t> </a:t>
            </a:r>
            <a:r>
              <a:rPr lang="en-US" sz="2000" dirty="0" err="1"/>
              <a:t>është</a:t>
            </a:r>
            <a:r>
              <a:rPr lang="en-US" sz="2000" dirty="0"/>
              <a:t> </a:t>
            </a:r>
            <a:r>
              <a:rPr lang="en-US" sz="2000" dirty="0" err="1"/>
              <a:t>përjashtuar</a:t>
            </a:r>
            <a:r>
              <a:rPr lang="en-US" sz="2000" dirty="0"/>
              <a:t> </a:t>
            </a:r>
            <a:r>
              <a:rPr lang="en-US" sz="2000" dirty="0" err="1"/>
              <a:t>tërësisht</a:t>
            </a:r>
            <a:r>
              <a:rPr lang="en-US" sz="2000" dirty="0"/>
              <a:t> </a:t>
            </a:r>
            <a:r>
              <a:rPr lang="en-US" sz="2000" dirty="0" err="1"/>
              <a:t>nga</a:t>
            </a:r>
            <a:r>
              <a:rPr lang="en-US" sz="2000" dirty="0"/>
              <a:t> </a:t>
            </a:r>
            <a:r>
              <a:rPr lang="en-US" sz="2000" dirty="0" err="1"/>
              <a:t>vlerësimi</a:t>
            </a:r>
            <a:r>
              <a:rPr lang="en-US" sz="2000" dirty="0"/>
              <a:t> I </a:t>
            </a:r>
            <a:r>
              <a:rPr lang="en-US" sz="2000" dirty="0" err="1"/>
              <a:t>provave</a:t>
            </a:r>
            <a:r>
              <a:rPr lang="en-US" sz="2000" dirty="0"/>
              <a:t> </a:t>
            </a:r>
            <a:r>
              <a:rPr lang="en-US" sz="2000" dirty="0" err="1"/>
              <a:t>pasi</a:t>
            </a:r>
            <a:r>
              <a:rPr lang="en-US" sz="2000" dirty="0"/>
              <a:t> </a:t>
            </a:r>
            <a:r>
              <a:rPr lang="en-US" sz="2000" dirty="0" err="1"/>
              <a:t>në</a:t>
            </a:r>
            <a:r>
              <a:rPr lang="en-US" sz="2000" dirty="0"/>
              <a:t> </a:t>
            </a:r>
            <a:r>
              <a:rPr lang="en-US" sz="2000" dirty="0" err="1"/>
              <a:t>cështjen</a:t>
            </a:r>
            <a:r>
              <a:rPr lang="en-US" sz="2000" dirty="0"/>
              <a:t> e </a:t>
            </a:r>
            <a:r>
              <a:rPr lang="en-US" sz="2000" dirty="0" err="1"/>
              <a:t>rishikimit</a:t>
            </a:r>
            <a:r>
              <a:rPr lang="en-US" sz="2000" dirty="0"/>
              <a:t> ajo ka </a:t>
            </a:r>
            <a:r>
              <a:rPr lang="en-US" sz="2000" dirty="0" err="1"/>
              <a:t>juridiksion</a:t>
            </a:r>
            <a:r>
              <a:rPr lang="en-US" sz="2000" dirty="0"/>
              <a:t> </a:t>
            </a:r>
            <a:r>
              <a:rPr lang="en-US" sz="2000" dirty="0" err="1"/>
              <a:t>fillestar</a:t>
            </a:r>
            <a:r>
              <a:rPr lang="en-US" sz="2000" dirty="0"/>
              <a:t> </a:t>
            </a:r>
            <a:r>
              <a:rPr lang="en-US" sz="2000" dirty="0" err="1"/>
              <a:t>sipas</a:t>
            </a:r>
            <a:r>
              <a:rPr lang="en-US" sz="2000" dirty="0"/>
              <a:t> </a:t>
            </a:r>
            <a:r>
              <a:rPr lang="en-US" sz="2000" dirty="0" err="1"/>
              <a:t>neneve</a:t>
            </a:r>
            <a:r>
              <a:rPr lang="en-US" sz="2000" dirty="0"/>
              <a:t> 494 e </a:t>
            </a:r>
            <a:r>
              <a:rPr lang="en-US" sz="2000" dirty="0" err="1"/>
              <a:t>vijues</a:t>
            </a:r>
            <a:r>
              <a:rPr lang="en-US" sz="2000" dirty="0"/>
              <a:t> </a:t>
            </a:r>
            <a:r>
              <a:rPr lang="en-US" sz="2000" dirty="0" err="1"/>
              <a:t>të</a:t>
            </a:r>
            <a:r>
              <a:rPr lang="en-US" sz="2000" dirty="0"/>
              <a:t> KPC </a:t>
            </a:r>
            <a:r>
              <a:rPr lang="en-US" sz="2000" dirty="0" err="1"/>
              <a:t>për</a:t>
            </a:r>
            <a:r>
              <a:rPr lang="en-US" sz="2000" dirty="0"/>
              <a:t> </a:t>
            </a:r>
            <a:r>
              <a:rPr lang="en-US" sz="2000" dirty="0" err="1"/>
              <a:t>të</a:t>
            </a:r>
            <a:r>
              <a:rPr lang="en-US" sz="2000" dirty="0"/>
              <a:t> </a:t>
            </a:r>
            <a:r>
              <a:rPr lang="en-US" sz="2000" dirty="0" err="1"/>
              <a:t>vlerësuar</a:t>
            </a:r>
            <a:r>
              <a:rPr lang="en-US" sz="2000" dirty="0"/>
              <a:t> </a:t>
            </a:r>
            <a:r>
              <a:rPr lang="en-US" sz="2000" dirty="0" err="1"/>
              <a:t>nëse</a:t>
            </a:r>
            <a:r>
              <a:rPr lang="en-US" sz="2000" dirty="0"/>
              <a:t> </a:t>
            </a:r>
            <a:r>
              <a:rPr lang="en-US" sz="2000" dirty="0" err="1"/>
              <a:t>një</a:t>
            </a:r>
            <a:r>
              <a:rPr lang="en-US" sz="2000" dirty="0"/>
              <a:t> </a:t>
            </a:r>
            <a:r>
              <a:rPr lang="en-US" sz="2000" dirty="0" err="1"/>
              <a:t>provë</a:t>
            </a:r>
            <a:r>
              <a:rPr lang="en-US" sz="2000" dirty="0"/>
              <a:t> </a:t>
            </a:r>
            <a:r>
              <a:rPr lang="en-US" sz="2000" dirty="0" err="1"/>
              <a:t>përbën</a:t>
            </a:r>
            <a:r>
              <a:rPr lang="en-US" sz="2000" dirty="0"/>
              <a:t> ajo jo </a:t>
            </a:r>
            <a:r>
              <a:rPr lang="en-US" sz="2000" dirty="0" err="1"/>
              <a:t>shkak</a:t>
            </a:r>
            <a:r>
              <a:rPr lang="en-US" sz="2000" dirty="0"/>
              <a:t> </a:t>
            </a:r>
            <a:r>
              <a:rPr lang="en-US" sz="2000" dirty="0" err="1"/>
              <a:t>rishikimi</a:t>
            </a:r>
            <a:endParaRPr lang="en-US" sz="2000" dirty="0"/>
          </a:p>
        </p:txBody>
      </p:sp>
      <p:sp>
        <p:nvSpPr>
          <p:cNvPr id="3" name="Content Placeholder 2"/>
          <p:cNvSpPr>
            <a:spLocks noGrp="1"/>
          </p:cNvSpPr>
          <p:nvPr>
            <p:ph idx="1"/>
          </p:nvPr>
        </p:nvSpPr>
        <p:spPr/>
        <p:txBody>
          <a:bodyPr>
            <a:normAutofit/>
          </a:bodyPr>
          <a:lstStyle/>
          <a:p>
            <a:pPr marL="0" marR="0" algn="just">
              <a:spcBef>
                <a:spcPts val="0"/>
              </a:spcBef>
              <a:spcAft>
                <a:spcPts val="0"/>
              </a:spcAft>
            </a:pPr>
            <a:r>
              <a:rPr lang="sq-AL" sz="1800" dirty="0">
                <a:effectLst/>
                <a:latin typeface="Times New Roman" panose="02020603050405020304" pitchFamily="18" charset="0"/>
                <a:ea typeface="MS Mincho" panose="02020609040205080304" pitchFamily="49" charset="-128"/>
              </a:rPr>
              <a:t>Kështu në rast se gjykata e lartë ka marrë një vendim përfundimtar mbi të njëjtat fakte të vlerësuara nga gjykatat më të ulta, është </a:t>
            </a:r>
            <a:r>
              <a:rPr lang="sq-AL" sz="1800" u="sng" dirty="0">
                <a:effectLst/>
                <a:latin typeface="Times New Roman" panose="02020603050405020304" pitchFamily="18" charset="0"/>
                <a:ea typeface="MS Mincho" panose="02020609040205080304" pitchFamily="49" charset="-128"/>
              </a:rPr>
              <a:t>gjykata e lartë ajo që ka juridiksion për të vlerësuar nëse ekzistojnë kushtet e rishikimit të vendimit mbi bazën e një prove të re të paraqitura nga palët</a:t>
            </a:r>
            <a:r>
              <a:rPr lang="sq-AL" sz="1800" dirty="0">
                <a:effectLst/>
                <a:latin typeface="Times New Roman" panose="02020603050405020304" pitchFamily="18" charset="0"/>
                <a:ea typeface="MS Mincho" panose="02020609040205080304" pitchFamily="49" charset="-128"/>
              </a:rPr>
              <a:t>, e cila nuk dihej ose nuk kishte mundësi të dihej prej tyre. Pra, megjithëse gjykata e lartë nuk i vlerëson provat në kuadër të përcaktimit të faktit , ajo vlerëson një provë nëse përbën apo jo shkak për rishikim të vendimit, pra ajo detyrohej të analizojë efektin që kjo provë sjell mbi faktet e përcaktuara nga gjykatat më të ulta. </a:t>
            </a:r>
            <a:endParaRPr lang="en-US" sz="1800" dirty="0">
              <a:effectLst/>
              <a:latin typeface="Times New Roman" panose="02020603050405020304" pitchFamily="18" charset="0"/>
              <a:ea typeface="MS Mincho" panose="02020609040205080304" pitchFamily="49" charset="-128"/>
            </a:endParaRPr>
          </a:p>
          <a:p>
            <a:pPr marL="0" marR="0" indent="0" algn="just">
              <a:spcBef>
                <a:spcPts val="0"/>
              </a:spcBef>
              <a:spcAft>
                <a:spcPts val="0"/>
              </a:spcAft>
              <a:buNone/>
            </a:pPr>
            <a:r>
              <a:rPr lang="en-US" sz="1800" u="sng" dirty="0" err="1">
                <a:latin typeface="Times New Roman" panose="02020603050405020304" pitchFamily="18" charset="0"/>
                <a:ea typeface="MS Mincho" panose="02020609040205080304" pitchFamily="49" charset="-128"/>
              </a:rPr>
              <a:t>Gjykata</a:t>
            </a:r>
            <a:r>
              <a:rPr lang="en-US" sz="1800" u="sng" dirty="0">
                <a:latin typeface="Times New Roman" panose="02020603050405020304" pitchFamily="18" charset="0"/>
                <a:ea typeface="MS Mincho" panose="02020609040205080304" pitchFamily="49" charset="-128"/>
              </a:rPr>
              <a:t> e </a:t>
            </a:r>
            <a:r>
              <a:rPr lang="en-US" sz="1800" u="sng" dirty="0" err="1">
                <a:latin typeface="Times New Roman" panose="02020603050405020304" pitchFamily="18" charset="0"/>
                <a:ea typeface="MS Mincho" panose="02020609040205080304" pitchFamily="49" charset="-128"/>
              </a:rPr>
              <a:t>lartë</a:t>
            </a:r>
            <a:r>
              <a:rPr lang="en-US" sz="1800" u="sng" dirty="0">
                <a:latin typeface="Times New Roman" panose="02020603050405020304" pitchFamily="18" charset="0"/>
                <a:ea typeface="MS Mincho" panose="02020609040205080304" pitchFamily="49" charset="-128"/>
              </a:rPr>
              <a:t> </a:t>
            </a:r>
            <a:r>
              <a:rPr lang="en-US" sz="1800" u="sng" dirty="0" err="1">
                <a:latin typeface="Times New Roman" panose="02020603050405020304" pitchFamily="18" charset="0"/>
                <a:ea typeface="MS Mincho" panose="02020609040205080304" pitchFamily="49" charset="-128"/>
              </a:rPr>
              <a:t>është</a:t>
            </a:r>
            <a:r>
              <a:rPr lang="en-US" sz="1800" u="sng" dirty="0">
                <a:latin typeface="Times New Roman" panose="02020603050405020304" pitchFamily="18" charset="0"/>
                <a:ea typeface="MS Mincho" panose="02020609040205080304" pitchFamily="49" charset="-128"/>
              </a:rPr>
              <a:t> e </a:t>
            </a:r>
            <a:r>
              <a:rPr lang="en-US" sz="1800" u="sng" dirty="0" err="1">
                <a:latin typeface="Times New Roman" panose="02020603050405020304" pitchFamily="18" charset="0"/>
                <a:ea typeface="MS Mincho" panose="02020609040205080304" pitchFamily="49" charset="-128"/>
              </a:rPr>
              <a:t>detyruar</a:t>
            </a:r>
            <a:r>
              <a:rPr lang="en-US" sz="1800" u="sng" dirty="0">
                <a:latin typeface="Times New Roman" panose="02020603050405020304" pitchFamily="18" charset="0"/>
                <a:ea typeface="MS Mincho" panose="02020609040205080304" pitchFamily="49" charset="-128"/>
              </a:rPr>
              <a:t> </a:t>
            </a:r>
            <a:r>
              <a:rPr lang="en-US" sz="1800" u="sng" dirty="0" err="1">
                <a:latin typeface="Times New Roman" panose="02020603050405020304" pitchFamily="18" charset="0"/>
                <a:ea typeface="MS Mincho" panose="02020609040205080304" pitchFamily="49" charset="-128"/>
              </a:rPr>
              <a:t>të</a:t>
            </a:r>
            <a:r>
              <a:rPr lang="en-US" sz="1800" u="sng" dirty="0">
                <a:latin typeface="Times New Roman" panose="02020603050405020304" pitchFamily="18" charset="0"/>
                <a:ea typeface="MS Mincho" panose="02020609040205080304" pitchFamily="49" charset="-128"/>
              </a:rPr>
              <a:t> </a:t>
            </a:r>
            <a:r>
              <a:rPr lang="sq-AL" sz="1800" u="sng" dirty="0">
                <a:effectLst/>
                <a:latin typeface="Times New Roman" panose="02020603050405020304" pitchFamily="18" charset="0"/>
                <a:ea typeface="MS Mincho" panose="02020609040205080304" pitchFamily="49" charset="-128"/>
              </a:rPr>
              <a:t>vlerëso</a:t>
            </a:r>
            <a:r>
              <a:rPr lang="en-US" sz="1800" u="sng" dirty="0" err="1">
                <a:effectLst/>
                <a:latin typeface="Times New Roman" panose="02020603050405020304" pitchFamily="18" charset="0"/>
                <a:ea typeface="MS Mincho" panose="02020609040205080304" pitchFamily="49" charset="-128"/>
              </a:rPr>
              <a:t>jë</a:t>
            </a:r>
            <a:r>
              <a:rPr lang="sq-AL" sz="1800" u="sng" dirty="0">
                <a:effectLst/>
                <a:latin typeface="Times New Roman" panose="02020603050405020304" pitchFamily="18" charset="0"/>
                <a:ea typeface="MS Mincho" panose="02020609040205080304" pitchFamily="49" charset="-128"/>
              </a:rPr>
              <a:t> impaktin që ajo sjell  mbi faktet e mëparëshme të vlerësuara nga gjykata e Apelit dhe nëse ka pritshmëri të jepet një vendim i ndryshëm. Në këtë mënyrë gjykata e lartë ka juridiksion të vlerësojë nëse prova e re e paraqitur nga pala ka vlerë provuese </a:t>
            </a:r>
            <a:r>
              <a:rPr lang="en-US" sz="1800" u="sng" dirty="0" err="1">
                <a:latin typeface="Times New Roman" panose="02020603050405020304" pitchFamily="18" charset="0"/>
                <a:ea typeface="MS Mincho" panose="02020609040205080304" pitchFamily="49" charset="-128"/>
              </a:rPr>
              <a:t>si</a:t>
            </a:r>
            <a:r>
              <a:rPr lang="en-US" sz="1800" u="sng" dirty="0">
                <a:latin typeface="Times New Roman" panose="02020603050405020304" pitchFamily="18" charset="0"/>
                <a:ea typeface="MS Mincho" panose="02020609040205080304" pitchFamily="49" charset="-128"/>
              </a:rPr>
              <a:t> </a:t>
            </a:r>
            <a:r>
              <a:rPr lang="en-US" sz="1800" u="sng" dirty="0" err="1">
                <a:latin typeface="Times New Roman" panose="02020603050405020304" pitchFamily="18" charset="0"/>
                <a:ea typeface="MS Mincho" panose="02020609040205080304" pitchFamily="49" charset="-128"/>
              </a:rPr>
              <a:t>shkak</a:t>
            </a:r>
            <a:r>
              <a:rPr lang="en-US" sz="1800" u="sng" dirty="0">
                <a:latin typeface="Times New Roman" panose="02020603050405020304" pitchFamily="18" charset="0"/>
                <a:ea typeface="MS Mincho" panose="02020609040205080304" pitchFamily="49" charset="-128"/>
              </a:rPr>
              <a:t> </a:t>
            </a:r>
            <a:r>
              <a:rPr lang="sq-AL" sz="1800" u="sng" dirty="0">
                <a:effectLst/>
                <a:latin typeface="Times New Roman" panose="02020603050405020304" pitchFamily="18" charset="0"/>
                <a:ea typeface="MS Mincho" panose="02020609040205080304" pitchFamily="49" charset="-128"/>
              </a:rPr>
              <a:t>rishikimi.</a:t>
            </a:r>
            <a:endParaRPr lang="en-US" sz="1800" dirty="0">
              <a:effectLst/>
              <a:latin typeface="Times New Roman" panose="02020603050405020304" pitchFamily="18" charset="0"/>
              <a:ea typeface="MS Mincho" panose="02020609040205080304" pitchFamily="49" charset="-128"/>
            </a:endParaRPr>
          </a:p>
          <a:p>
            <a:pPr marL="0" indent="0">
              <a:buNone/>
            </a:pPr>
            <a:endParaRPr lang="en-US"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err="1"/>
              <a:t>Diskutim</a:t>
            </a:r>
            <a:endParaRPr lang="en-US" sz="2000" dirty="0"/>
          </a:p>
        </p:txBody>
      </p:sp>
      <p:sp>
        <p:nvSpPr>
          <p:cNvPr id="3" name="Content Placeholder 2"/>
          <p:cNvSpPr>
            <a:spLocks noGrp="1"/>
          </p:cNvSpPr>
          <p:nvPr>
            <p:ph idx="1"/>
          </p:nvPr>
        </p:nvSpPr>
        <p:spPr/>
        <p:txBody>
          <a:bodyPr>
            <a:normAutofit/>
          </a:bodyPr>
          <a:lstStyle/>
          <a:p>
            <a:r>
              <a:rPr lang="en-US" dirty="0"/>
              <a:t>A </a:t>
            </a:r>
            <a:r>
              <a:rPr lang="en-US" dirty="0" err="1"/>
              <a:t>kufizohet</a:t>
            </a:r>
            <a:r>
              <a:rPr lang="en-US" dirty="0"/>
              <a:t> </a:t>
            </a:r>
            <a:r>
              <a:rPr lang="en-US" dirty="0" err="1"/>
              <a:t>Gjykata</a:t>
            </a:r>
            <a:r>
              <a:rPr lang="en-US" dirty="0"/>
              <a:t> e L</a:t>
            </a:r>
            <a:r>
              <a:rPr lang="en-US"/>
              <a:t>artë</a:t>
            </a:r>
            <a:r>
              <a:rPr lang="en-US" dirty="0"/>
              <a:t> </a:t>
            </a:r>
            <a:r>
              <a:rPr lang="en-US" dirty="0" err="1"/>
              <a:t>si</a:t>
            </a:r>
            <a:r>
              <a:rPr lang="en-US" dirty="0"/>
              <a:t> </a:t>
            </a:r>
            <a:r>
              <a:rPr lang="en-US" dirty="0" err="1"/>
              <a:t>gjykatë</a:t>
            </a:r>
            <a:r>
              <a:rPr lang="en-US" dirty="0"/>
              <a:t> </a:t>
            </a:r>
            <a:r>
              <a:rPr lang="en-US" dirty="0" err="1"/>
              <a:t>ligji</a:t>
            </a:r>
            <a:r>
              <a:rPr lang="en-US" dirty="0"/>
              <a:t> </a:t>
            </a:r>
            <a:r>
              <a:rPr lang="en-US" dirty="0" err="1"/>
              <a:t>të</a:t>
            </a:r>
            <a:r>
              <a:rPr lang="en-US" dirty="0"/>
              <a:t> </a:t>
            </a:r>
            <a:r>
              <a:rPr lang="en-US" dirty="0" err="1"/>
              <a:t>shqyrtojë</a:t>
            </a:r>
            <a:r>
              <a:rPr lang="en-US" dirty="0"/>
              <a:t> </a:t>
            </a:r>
            <a:r>
              <a:rPr lang="en-US" dirty="0" err="1"/>
              <a:t>nësë</a:t>
            </a:r>
            <a:r>
              <a:rPr lang="en-US" dirty="0"/>
              <a:t> </a:t>
            </a:r>
            <a:r>
              <a:rPr lang="en-US" dirty="0" err="1"/>
              <a:t>një</a:t>
            </a:r>
            <a:r>
              <a:rPr lang="en-US" dirty="0"/>
              <a:t> </a:t>
            </a:r>
            <a:r>
              <a:rPr lang="en-US" dirty="0" err="1"/>
              <a:t>vendim</a:t>
            </a:r>
            <a:r>
              <a:rPr lang="en-US" dirty="0"/>
              <a:t> </a:t>
            </a:r>
            <a:r>
              <a:rPr lang="en-US" dirty="0" err="1"/>
              <a:t>përbën</a:t>
            </a:r>
            <a:r>
              <a:rPr lang="en-US" dirty="0"/>
              <a:t> </a:t>
            </a:r>
            <a:r>
              <a:rPr lang="en-US" dirty="0" err="1"/>
              <a:t>gjë</a:t>
            </a:r>
            <a:r>
              <a:rPr lang="en-US" dirty="0"/>
              <a:t> </a:t>
            </a:r>
            <a:r>
              <a:rPr lang="en-US" dirty="0" err="1"/>
              <a:t>të</a:t>
            </a:r>
            <a:r>
              <a:rPr lang="en-US" dirty="0"/>
              <a:t> </a:t>
            </a:r>
            <a:r>
              <a:rPr lang="en-US" dirty="0" err="1"/>
              <a:t>gjykuar</a:t>
            </a:r>
            <a:r>
              <a:rPr lang="en-US" dirty="0"/>
              <a:t> </a:t>
            </a:r>
            <a:r>
              <a:rPr lang="en-US" dirty="0" err="1"/>
              <a:t>kur</a:t>
            </a:r>
            <a:r>
              <a:rPr lang="en-US" dirty="0"/>
              <a:t> </a:t>
            </a:r>
            <a:r>
              <a:rPr lang="en-US" dirty="0" err="1"/>
              <a:t>dy</a:t>
            </a:r>
            <a:r>
              <a:rPr lang="en-US" dirty="0"/>
              <a:t> </a:t>
            </a:r>
            <a:r>
              <a:rPr lang="en-US" dirty="0" err="1"/>
              <a:t>gjykatat</a:t>
            </a:r>
            <a:r>
              <a:rPr lang="en-US" dirty="0"/>
              <a:t> </a:t>
            </a:r>
            <a:r>
              <a:rPr lang="en-US" dirty="0" err="1"/>
              <a:t>më</a:t>
            </a:r>
            <a:r>
              <a:rPr lang="en-US" dirty="0"/>
              <a:t> </a:t>
            </a:r>
            <a:r>
              <a:rPr lang="en-US" dirty="0" err="1"/>
              <a:t>të</a:t>
            </a:r>
            <a:r>
              <a:rPr lang="en-US" dirty="0"/>
              <a:t> </a:t>
            </a:r>
            <a:r>
              <a:rPr lang="en-US" dirty="0" err="1"/>
              <a:t>ulta</a:t>
            </a:r>
            <a:r>
              <a:rPr lang="en-US" dirty="0"/>
              <a:t> </a:t>
            </a:r>
            <a:r>
              <a:rPr lang="en-US" dirty="0" err="1"/>
              <a:t>kanë</a:t>
            </a:r>
            <a:r>
              <a:rPr lang="en-US" dirty="0"/>
              <a:t> </a:t>
            </a:r>
            <a:r>
              <a:rPr lang="en-US" dirty="0" err="1"/>
              <a:t>vlerësuar</a:t>
            </a:r>
            <a:r>
              <a:rPr lang="en-US" dirty="0"/>
              <a:t> </a:t>
            </a:r>
            <a:r>
              <a:rPr lang="en-US" dirty="0" err="1"/>
              <a:t>të</a:t>
            </a:r>
            <a:r>
              <a:rPr lang="en-US" dirty="0"/>
              <a:t> </a:t>
            </a:r>
            <a:r>
              <a:rPr lang="en-US" dirty="0" err="1"/>
              <a:t>kundërtën</a:t>
            </a:r>
            <a:r>
              <a:rPr lang="en-US" dirty="0"/>
              <a:t> </a:t>
            </a:r>
            <a:r>
              <a:rPr lang="en-US" dirty="0" err="1"/>
              <a:t>dhe</a:t>
            </a:r>
            <a:r>
              <a:rPr lang="en-US" dirty="0"/>
              <a:t> </a:t>
            </a:r>
            <a:r>
              <a:rPr lang="en-US" dirty="0" err="1"/>
              <a:t>pse</a:t>
            </a:r>
            <a:r>
              <a:rPr lang="en-US" dirty="0"/>
              <a:t>?</a:t>
            </a:r>
          </a:p>
          <a:p>
            <a:pPr marL="0" indent="0">
              <a:buNone/>
            </a:pPr>
            <a:endParaRPr lang="en-US" dirty="0"/>
          </a:p>
          <a:p>
            <a:pPr marL="0" indent="0">
              <a:buNone/>
            </a:pPr>
            <a:r>
              <a:rPr lang="en-US"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err="1">
                <a:latin typeface="Times New Roman" pitchFamily="18" charset="0"/>
                <a:cs typeface="Times New Roman" pitchFamily="18" charset="0"/>
              </a:rPr>
              <a:t>Garancia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për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proces</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rregullt</a:t>
            </a:r>
            <a:r>
              <a:rPr lang="en-US" sz="2000" dirty="0">
                <a:latin typeface="Times New Roman" pitchFamily="18" charset="0"/>
                <a:cs typeface="Times New Roman" pitchFamily="18" charset="0"/>
              </a:rPr>
              <a:t> “e </a:t>
            </a:r>
            <a:r>
              <a:rPr lang="en-US" sz="2000" dirty="0" err="1">
                <a:latin typeface="Times New Roman" pitchFamily="18" charset="0"/>
                <a:cs typeface="Times New Roman" pitchFamily="18" charset="0"/>
              </a:rPr>
              <a:t>nenit</a:t>
            </a:r>
            <a:r>
              <a:rPr lang="en-US" sz="2000" dirty="0">
                <a:latin typeface="Times New Roman" pitchFamily="18" charset="0"/>
                <a:cs typeface="Times New Roman" pitchFamily="18" charset="0"/>
              </a:rPr>
              <a:t> 6 </a:t>
            </a:r>
            <a:r>
              <a:rPr lang="en-US" sz="2000" dirty="0" err="1">
                <a:latin typeface="Times New Roman" pitchFamily="18" charset="0"/>
                <a:cs typeface="Times New Roman" pitchFamily="18" charset="0"/>
              </a:rPr>
              <a:t>te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Konventes</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evropiane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drejtave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njeriut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garanton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një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rregullsi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proceduriale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dhe</a:t>
            </a:r>
            <a:r>
              <a:rPr lang="en-US" sz="2000" dirty="0">
                <a:latin typeface="Times New Roman" pitchFamily="18" charset="0"/>
                <a:cs typeface="Times New Roman" pitchFamily="18" charset="0"/>
              </a:rPr>
              <a:t> jo </a:t>
            </a:r>
            <a:r>
              <a:rPr lang="en-US" sz="2000" dirty="0" err="1">
                <a:latin typeface="Times New Roman" pitchFamily="18" charset="0"/>
                <a:cs typeface="Times New Roman" pitchFamily="18" charset="0"/>
              </a:rPr>
              <a:t>substanciale</a:t>
            </a:r>
            <a:r>
              <a:rPr lang="en-US" sz="2000" dirty="0">
                <a:latin typeface="Times New Roman" pitchFamily="18" charset="0"/>
                <a:cs typeface="Times New Roman" pitchFamily="18" charset="0"/>
              </a:rPr>
              <a:t>.</a:t>
            </a:r>
          </a:p>
        </p:txBody>
      </p:sp>
      <p:sp>
        <p:nvSpPr>
          <p:cNvPr id="3" name="Content Placeholder 2"/>
          <p:cNvSpPr>
            <a:spLocks noGrp="1"/>
          </p:cNvSpPr>
          <p:nvPr>
            <p:ph idx="1"/>
          </p:nvPr>
        </p:nvSpPr>
        <p:spPr/>
        <p:txBody>
          <a:bodyPr>
            <a:normAutofit/>
          </a:bodyPr>
          <a:lstStyle/>
          <a:p>
            <a:pPr algn="just"/>
            <a:r>
              <a:rPr lang="en-US" sz="2400" dirty="0">
                <a:latin typeface="Times New Roman" pitchFamily="18" charset="0"/>
                <a:cs typeface="Times New Roman" pitchFamily="18" charset="0"/>
              </a:rPr>
              <a:t>Ky </a:t>
            </a:r>
            <a:r>
              <a:rPr lang="en-US" sz="2400" dirty="0" err="1">
                <a:latin typeface="Times New Roman" pitchFamily="18" charset="0"/>
                <a:cs typeface="Times New Roman" pitchFamily="18" charset="0"/>
              </a:rPr>
              <a:t>konstatim</a:t>
            </a:r>
            <a:r>
              <a:rPr lang="en-US" sz="2400" dirty="0">
                <a:latin typeface="Times New Roman" pitchFamily="18" charset="0"/>
                <a:cs typeface="Times New Roman" pitchFamily="18" charset="0"/>
              </a:rPr>
              <a:t> ka </a:t>
            </a:r>
            <a:r>
              <a:rPr lang="en-US" sz="2400" dirty="0" err="1">
                <a:latin typeface="Times New Roman" pitchFamily="18" charset="0"/>
                <a:cs typeface="Times New Roman" pitchFamily="18" charset="0"/>
              </a:rPr>
              <a:t>gjetur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shprehjen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vendimet</a:t>
            </a:r>
            <a:r>
              <a:rPr lang="en-US" sz="2400" dirty="0">
                <a:latin typeface="Times New Roman" pitchFamily="18" charset="0"/>
                <a:cs typeface="Times New Roman" pitchFamily="18" charset="0"/>
              </a:rPr>
              <a:t> e </a:t>
            </a:r>
            <a:r>
              <a:rPr lang="en-US" sz="2400" dirty="0" err="1">
                <a:latin typeface="Times New Roman" pitchFamily="18" charset="0"/>
                <a:cs typeface="Times New Roman" pitchFamily="18" charset="0"/>
              </a:rPr>
              <a:t>Gjykatës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strasburgut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eshte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theksuar</a:t>
            </a:r>
            <a:r>
              <a:rPr lang="en-US" sz="2400" dirty="0">
                <a:latin typeface="Times New Roman" pitchFamily="18" charset="0"/>
                <a:cs typeface="Times New Roman" pitchFamily="18" charset="0"/>
              </a:rPr>
              <a:t> se; </a:t>
            </a:r>
          </a:p>
          <a:p>
            <a:pPr algn="just"/>
            <a:r>
              <a:rPr lang="sq-AL" sz="1800" dirty="0">
                <a:effectLst/>
                <a:latin typeface="Times New Roman" panose="02020603050405020304" pitchFamily="18" charset="0"/>
                <a:ea typeface="MS Mincho" panose="02020609040205080304" pitchFamily="49" charset="-128"/>
              </a:rPr>
              <a:t>Neni 6 § 1 nuk garanton veçse rregullsinë « procedurale », që, në planin praktik, përkthehet në një proces me kontradiktoritet ku palët dëgjohen dhe vendosen në pozitë barazie përpara gjykatësit (Star Cate Epilekta Gevmata et autres c. Grèce (déc.)). </a:t>
            </a:r>
            <a:r>
              <a:rPr lang="en-US" sz="1800" dirty="0">
                <a:latin typeface="Times New Roman" panose="02020603050405020304" pitchFamily="18" charset="0"/>
                <a:ea typeface="MS Mincho" panose="02020609040205080304" pitchFamily="49" charset="-128"/>
              </a:rPr>
              <a:t> </a:t>
            </a:r>
            <a:r>
              <a:rPr lang="sq-AL" sz="1800" dirty="0">
                <a:effectLst/>
                <a:latin typeface="Times New Roman" panose="02020603050405020304" pitchFamily="18" charset="0"/>
                <a:ea typeface="MS Mincho" panose="02020609040205080304" pitchFamily="49" charset="-128"/>
              </a:rPr>
              <a:t>Karakteri i rregullt i një procesi vlerësohet gjithnjë duke e menduar atë në tërësi, në mënyrë që një parregullsi e veçuar mund të mos mjaftojë për ta bërë të gjithë procedurën të parregullt (Miroļubovs et autres c. Lettonie, § 103).</a:t>
            </a:r>
            <a:endParaRPr lang="en-US" sz="1800" dirty="0">
              <a:effectLst/>
              <a:latin typeface="Times New Roman" panose="02020603050405020304" pitchFamily="18" charset="0"/>
              <a:ea typeface="MS Mincho" panose="02020609040205080304" pitchFamily="49" charset="-128"/>
            </a:endParaRPr>
          </a:p>
          <a:p>
            <a:pPr marL="0" indent="0" algn="just">
              <a:buNone/>
            </a:pP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Parimi</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i</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kontradiktoritetit</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i</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theksuar</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në</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këtë</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praktikë</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imponon</a:t>
            </a:r>
            <a:r>
              <a:rPr lang="en-US" sz="1800" dirty="0">
                <a:latin typeface="Times New Roman" panose="02020603050405020304" pitchFamily="18" charset="0"/>
                <a:ea typeface="MS Mincho" panose="02020609040205080304" pitchFamily="49" charset="-128"/>
              </a:rPr>
              <a:t>;</a:t>
            </a:r>
          </a:p>
          <a:p>
            <a:pPr marL="0" indent="0" algn="just">
              <a:buNone/>
            </a:pPr>
            <a:r>
              <a:rPr lang="en-US" sz="1800" dirty="0">
                <a:latin typeface="Times New Roman" panose="02020603050405020304" pitchFamily="18" charset="0"/>
                <a:ea typeface="MS Mincho" panose="02020609040205080304" pitchFamily="49" charset="-128"/>
              </a:rPr>
              <a:t>-</a:t>
            </a:r>
            <a:r>
              <a:rPr lang="en-US" sz="1800" dirty="0" err="1">
                <a:latin typeface="Times New Roman" panose="02020603050405020304" pitchFamily="18" charset="0"/>
                <a:ea typeface="MS Mincho" panose="02020609040205080304" pitchFamily="49" charset="-128"/>
              </a:rPr>
              <a:t>administrim</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të</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provave</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sipas</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mënyrës</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së</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parashikuar</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në</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ligj</a:t>
            </a:r>
            <a:endParaRPr lang="en-US" sz="1800" dirty="0">
              <a:latin typeface="Times New Roman" panose="02020603050405020304" pitchFamily="18" charset="0"/>
              <a:ea typeface="MS Mincho" panose="02020609040205080304" pitchFamily="49" charset="-128"/>
            </a:endParaRPr>
          </a:p>
          <a:p>
            <a:pPr marL="0" indent="0" algn="just">
              <a:buNone/>
            </a:pPr>
            <a:r>
              <a:rPr lang="en-US" sz="1800" dirty="0">
                <a:effectLst/>
                <a:latin typeface="Times New Roman" panose="02020603050405020304" pitchFamily="18" charset="0"/>
                <a:ea typeface="MS Mincho" panose="02020609040205080304" pitchFamily="49" charset="-128"/>
              </a:rPr>
              <a:t>-</a:t>
            </a:r>
            <a:r>
              <a:rPr lang="en-US" sz="1800" dirty="0" err="1">
                <a:effectLst/>
                <a:latin typeface="Times New Roman" panose="02020603050405020304" pitchFamily="18" charset="0"/>
                <a:ea typeface="MS Mincho" panose="02020609040205080304" pitchFamily="49" charset="-128"/>
              </a:rPr>
              <a:t>mundësi</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të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barabarta</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për</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palët</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për</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paraqitje</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provash</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dhe</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mbrojtje</a:t>
            </a:r>
            <a:endParaRPr lang="en-US" sz="1800" dirty="0">
              <a:effectLst/>
              <a:latin typeface="Times New Roman" panose="02020603050405020304" pitchFamily="18" charset="0"/>
              <a:ea typeface="MS Mincho" panose="02020609040205080304" pitchFamily="49" charset="-128"/>
            </a:endParaRPr>
          </a:p>
          <a:p>
            <a:pPr marL="0" indent="0" algn="just">
              <a:buNone/>
            </a:pPr>
            <a:r>
              <a:rPr lang="en-US" sz="1800" dirty="0">
                <a:latin typeface="Times New Roman" panose="02020603050405020304" pitchFamily="18" charset="0"/>
                <a:ea typeface="MS Mincho" panose="02020609040205080304" pitchFamily="49" charset="-128"/>
              </a:rPr>
              <a:t>-e </a:t>
            </a:r>
            <a:r>
              <a:rPr lang="en-US" sz="1800" dirty="0" err="1">
                <a:latin typeface="Times New Roman" panose="02020603050405020304" pitchFamily="18" charset="0"/>
                <a:ea typeface="MS Mincho" panose="02020609040205080304" pitchFamily="49" charset="-128"/>
              </a:rPr>
              <a:t>drejta</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për</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tu</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dëgjuar</a:t>
            </a:r>
            <a:r>
              <a:rPr lang="en-US" sz="1800" dirty="0">
                <a:latin typeface="Times New Roman" panose="02020603050405020304" pitchFamily="18" charset="0"/>
                <a:ea typeface="MS Mincho" panose="02020609040205080304" pitchFamily="49" charset="-128"/>
              </a:rPr>
              <a:t> jo </a:t>
            </a:r>
            <a:r>
              <a:rPr lang="en-US" sz="1800" dirty="0" err="1">
                <a:latin typeface="Times New Roman" panose="02020603050405020304" pitchFamily="18" charset="0"/>
                <a:ea typeface="MS Mincho" panose="02020609040205080304" pitchFamily="49" charset="-128"/>
              </a:rPr>
              <a:t>vetëm</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formalisht</a:t>
            </a:r>
            <a:r>
              <a:rPr lang="en-US" sz="1800" dirty="0">
                <a:latin typeface="Times New Roman" panose="02020603050405020304" pitchFamily="18" charset="0"/>
                <a:ea typeface="MS Mincho" panose="02020609040205080304" pitchFamily="49" charset="-128"/>
              </a:rPr>
              <a:t> por </a:t>
            </a:r>
            <a:r>
              <a:rPr lang="en-US" sz="1800" dirty="0" err="1">
                <a:latin typeface="Times New Roman" panose="02020603050405020304" pitchFamily="18" charset="0"/>
                <a:ea typeface="MS Mincho" panose="02020609040205080304" pitchFamily="49" charset="-128"/>
              </a:rPr>
              <a:t>për</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të</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marrë</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përgjigje</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mbi</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pretendimet</a:t>
            </a:r>
            <a:r>
              <a:rPr lang="en-US" sz="1800" dirty="0">
                <a:latin typeface="Times New Roman" panose="02020603050405020304" pitchFamily="18" charset="0"/>
                <a:ea typeface="MS Mincho" panose="02020609040205080304" pitchFamily="49" charset="-128"/>
              </a:rPr>
              <a:t> e </a:t>
            </a:r>
            <a:r>
              <a:rPr lang="en-US" sz="1800" dirty="0" err="1">
                <a:latin typeface="Times New Roman" panose="02020603050405020304" pitchFamily="18" charset="0"/>
                <a:ea typeface="MS Mincho" panose="02020609040205080304" pitchFamily="49" charset="-128"/>
              </a:rPr>
              <a:t>prapësimet</a:t>
            </a:r>
            <a:r>
              <a:rPr lang="en-US" sz="1800" dirty="0">
                <a:latin typeface="Times New Roman" panose="02020603050405020304" pitchFamily="18" charset="0"/>
                <a:ea typeface="MS Mincho" panose="02020609040205080304" pitchFamily="49" charset="-128"/>
              </a:rPr>
              <a:t> e </a:t>
            </a:r>
            <a:r>
              <a:rPr lang="en-US" sz="1800" dirty="0" err="1">
                <a:latin typeface="Times New Roman" panose="02020603050405020304" pitchFamily="18" charset="0"/>
                <a:ea typeface="MS Mincho" panose="02020609040205080304" pitchFamily="49" charset="-128"/>
              </a:rPr>
              <a:t>tyre</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sipas</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provave</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të</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paraqitura</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prej</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tyre</a:t>
            </a:r>
            <a:r>
              <a:rPr lang="en-US" sz="1800" dirty="0">
                <a:latin typeface="Times New Roman" panose="02020603050405020304" pitchFamily="18" charset="0"/>
                <a:ea typeface="MS Mincho" panose="02020609040205080304" pitchFamily="49" charset="-128"/>
              </a:rPr>
              <a:t>.</a:t>
            </a:r>
            <a:endParaRPr lang="en-US" sz="1800" dirty="0">
              <a:effectLst/>
              <a:latin typeface="Times New Roman" panose="02020603050405020304" pitchFamily="18" charset="0"/>
              <a:ea typeface="MS Mincho" panose="02020609040205080304" pitchFamily="49" charset="-128"/>
            </a:endParaRPr>
          </a:p>
          <a:p>
            <a:pPr algn="just"/>
            <a:endParaRPr lang="en-US"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err="1"/>
              <a:t>Në</a:t>
            </a:r>
            <a:r>
              <a:rPr lang="en-US" sz="2400" dirty="0"/>
              <a:t> </a:t>
            </a:r>
            <a:r>
              <a:rPr lang="en-US" sz="2400" dirty="0" err="1"/>
              <a:t>vijim</a:t>
            </a:r>
            <a:r>
              <a:rPr lang="en-US" sz="2400" dirty="0"/>
              <a:t> </a:t>
            </a:r>
            <a:r>
              <a:rPr lang="en-US" sz="2400" dirty="0" err="1"/>
              <a:t>Gjykata</a:t>
            </a:r>
            <a:r>
              <a:rPr lang="en-US" sz="2400" dirty="0"/>
              <a:t> e </a:t>
            </a:r>
            <a:r>
              <a:rPr lang="en-US" sz="2400" dirty="0" err="1"/>
              <a:t>Strasburgut</a:t>
            </a:r>
            <a:r>
              <a:rPr lang="en-US" sz="2400" dirty="0"/>
              <a:t> ka </a:t>
            </a:r>
            <a:r>
              <a:rPr lang="en-US" sz="2400" dirty="0" err="1"/>
              <a:t>theksuar</a:t>
            </a:r>
            <a:r>
              <a:rPr lang="en-US" sz="2400" dirty="0"/>
              <a:t> se;</a:t>
            </a:r>
          </a:p>
        </p:txBody>
      </p:sp>
      <p:sp>
        <p:nvSpPr>
          <p:cNvPr id="3" name="Content Placeholder 2"/>
          <p:cNvSpPr>
            <a:spLocks noGrp="1"/>
          </p:cNvSpPr>
          <p:nvPr>
            <p:ph idx="1"/>
          </p:nvPr>
        </p:nvSpPr>
        <p:spPr/>
        <p:txBody>
          <a:bodyPr/>
          <a:lstStyle/>
          <a:p>
            <a:pPr marL="0" algn="just">
              <a:spcBef>
                <a:spcPts val="0"/>
              </a:spcBef>
            </a:pPr>
            <a:r>
              <a:rPr lang="en-US" sz="1800" dirty="0">
                <a:latin typeface="Times New Roman" panose="02020603050405020304" pitchFamily="18" charset="0"/>
                <a:ea typeface="MS Mincho" panose="02020609040205080304" pitchFamily="49" charset="-128"/>
              </a:rPr>
              <a:t>G</a:t>
            </a:r>
            <a:r>
              <a:rPr lang="sq-AL" sz="1800" dirty="0">
                <a:effectLst/>
                <a:latin typeface="Times New Roman" panose="02020603050405020304" pitchFamily="18" charset="0"/>
                <a:ea typeface="MS Mincho" panose="02020609040205080304" pitchFamily="49" charset="-128"/>
              </a:rPr>
              <a:t>arancitë e nenit 6 § 1 prekin vetëm administrimin e provave në planin procedural. Përkundrazi, pranueshmëria dhe vlerësimi i provave mbi themelin në përgjithësi janë kompetencë vetëm e gjykatave kombëtare, të cilat duhet të peshojnë elementet e mbledhura prej tyre (García Ruiz c. Espagne [GC], § 28 ; Farange S.A. c. France (déc.)).</a:t>
            </a:r>
            <a:r>
              <a:rPr lang="en-US" sz="1800" dirty="0">
                <a:latin typeface="Times New Roman" panose="02020603050405020304" pitchFamily="18" charset="0"/>
                <a:ea typeface="MS Mincho" panose="02020609040205080304" pitchFamily="49" charset="-128"/>
              </a:rPr>
              <a:t> ..</a:t>
            </a:r>
            <a:r>
              <a:rPr lang="sq-AL" sz="1800" dirty="0">
                <a:effectLst/>
                <a:latin typeface="Times New Roman" panose="02020603050405020304" pitchFamily="18" charset="0"/>
                <a:ea typeface="MS Mincho" panose="02020609040205080304" pitchFamily="49" charset="-128"/>
              </a:rPr>
              <a:t>Gjykata nuk mund të zëvendësojë vlerësimin e fakteve të gjykatave kombëtare me vlerësimin e vet (Dombo Beheer B.V. c. Pays-Bas, § 31)10. </a:t>
            </a:r>
            <a:endParaRPr lang="en-US" sz="1800" dirty="0">
              <a:effectLst/>
              <a:latin typeface="Times New Roman" panose="02020603050405020304" pitchFamily="18" charset="0"/>
              <a:ea typeface="MS Mincho" panose="02020609040205080304" pitchFamily="49" charset="-128"/>
            </a:endParaRPr>
          </a:p>
          <a:p>
            <a:pPr marL="0" marR="0" indent="0" algn="just">
              <a:spcBef>
                <a:spcPts val="0"/>
              </a:spcBef>
              <a:spcAft>
                <a:spcPts val="0"/>
              </a:spcAft>
              <a:buNone/>
            </a:pPr>
            <a:endParaRPr lang="en-US" sz="1800" dirty="0">
              <a:effectLst/>
              <a:latin typeface="Times New Roman" panose="02020603050405020304" pitchFamily="18" charset="0"/>
              <a:ea typeface="MS Mincho" panose="02020609040205080304" pitchFamily="49" charset="-128"/>
            </a:endParaRPr>
          </a:p>
          <a:p>
            <a:pPr marL="0" marR="0" algn="just">
              <a:spcBef>
                <a:spcPts val="0"/>
              </a:spcBef>
              <a:spcAft>
                <a:spcPts val="0"/>
              </a:spcAft>
            </a:pPr>
            <a:r>
              <a:rPr lang="sq-AL" sz="1800" dirty="0">
                <a:effectLst/>
                <a:latin typeface="Times New Roman" panose="02020603050405020304" pitchFamily="18" charset="0"/>
                <a:ea typeface="MS Mincho" panose="02020609040205080304" pitchFamily="49" charset="-128"/>
              </a:rPr>
              <a:t> Sidoqoftë, në pajtueshmëri me Konventën, natyra e rregullt e procesit vlerësohet duke parë procesin në tërësinë e tij dhe veçanërisht mënyrën se si mblidhen provat (Elsholz c. Allemagne [GC], § 66). Pra duhet të sigurohemi se mjetet e provës janë paraqitur në më</a:t>
            </a:r>
            <a:r>
              <a:rPr lang="en-US" sz="1800" dirty="0">
                <a:effectLst/>
                <a:latin typeface="Times New Roman" panose="02020603050405020304" pitchFamily="18" charset="0"/>
                <a:ea typeface="MS Mincho" panose="02020609040205080304" pitchFamily="49" charset="-128"/>
              </a:rPr>
              <a:t>n</a:t>
            </a:r>
            <a:r>
              <a:rPr lang="sq-AL" sz="1800" dirty="0">
                <a:effectLst/>
                <a:latin typeface="Times New Roman" panose="02020603050405020304" pitchFamily="18" charset="0"/>
                <a:ea typeface="MS Mincho" panose="02020609040205080304" pitchFamily="49" charset="-128"/>
              </a:rPr>
              <a:t>yrë të tillë që garantojnë një proces të rregullt (Blücher c. République tchèque, § 65). </a:t>
            </a:r>
            <a:endParaRPr lang="en-US" sz="1800" dirty="0">
              <a:effectLst/>
              <a:latin typeface="Times New Roman" panose="02020603050405020304" pitchFamily="18" charset="0"/>
              <a:ea typeface="MS Mincho" panose="02020609040205080304" pitchFamily="49" charset="-128"/>
            </a:endParaRPr>
          </a:p>
          <a:p>
            <a:pPr marL="0" marR="0" algn="just">
              <a:spcBef>
                <a:spcPts val="0"/>
              </a:spcBef>
              <a:spcAft>
                <a:spcPts val="0"/>
              </a:spcAft>
            </a:pPr>
            <a:r>
              <a:rPr lang="en-US" sz="1800" dirty="0">
                <a:effectLst/>
                <a:latin typeface="Times New Roman" panose="02020603050405020304" pitchFamily="18" charset="0"/>
                <a:ea typeface="MS Mincho" panose="02020609040205080304" pitchFamily="49" charset="-128"/>
              </a:rPr>
              <a:t>Nga ana </a:t>
            </a:r>
            <a:r>
              <a:rPr lang="en-US" sz="1800" dirty="0" err="1">
                <a:effectLst/>
                <a:latin typeface="Times New Roman" panose="02020603050405020304" pitchFamily="18" charset="0"/>
                <a:ea typeface="MS Mincho" panose="02020609040205080304" pitchFamily="49" charset="-128"/>
              </a:rPr>
              <a:t>tjetër</a:t>
            </a:r>
            <a:r>
              <a:rPr lang="en-US" sz="1800" dirty="0">
                <a:effectLst/>
                <a:latin typeface="Times New Roman" panose="02020603050405020304" pitchFamily="18" charset="0"/>
                <a:ea typeface="MS Mincho" panose="02020609040205080304" pitchFamily="49" charset="-128"/>
              </a:rPr>
              <a:t> </a:t>
            </a:r>
            <a:r>
              <a:rPr lang="sq-AL" sz="1800" dirty="0">
                <a:effectLst/>
                <a:latin typeface="Times New Roman" panose="02020603050405020304" pitchFamily="18" charset="0"/>
                <a:ea typeface="MS Mincho" panose="02020609040205080304" pitchFamily="49" charset="-128"/>
              </a:rPr>
              <a:t>Gjyqtari i brendshëm duhet të bëjë një shqyrtimi efektiv të provave të dhëna nga palët (Van de Hurk c. Pays-Bas, § 59)</a:t>
            </a:r>
            <a:r>
              <a:rPr lang="en-US" sz="1800" dirty="0">
                <a:latin typeface="Times New Roman" panose="02020603050405020304" pitchFamily="18" charset="0"/>
                <a:ea typeface="MS Mincho" panose="02020609040205080304" pitchFamily="49" charset="-128"/>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err="1">
                <a:latin typeface="Times New Roman" pitchFamily="18" charset="0"/>
                <a:cs typeface="Times New Roman" pitchFamily="18" charset="0"/>
              </a:rPr>
              <a:t>Gjykata</a:t>
            </a:r>
            <a:r>
              <a:rPr lang="en-US" sz="2000" dirty="0">
                <a:latin typeface="Times New Roman" pitchFamily="18" charset="0"/>
                <a:cs typeface="Times New Roman" pitchFamily="18" charset="0"/>
              </a:rPr>
              <a:t> e </a:t>
            </a:r>
            <a:r>
              <a:rPr lang="en-US" sz="2000" dirty="0" err="1">
                <a:latin typeface="Times New Roman" pitchFamily="18" charset="0"/>
                <a:cs typeface="Times New Roman" pitchFamily="18" charset="0"/>
              </a:rPr>
              <a:t>të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drejtave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njeriut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imponon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respektimin</a:t>
            </a:r>
            <a:r>
              <a:rPr lang="en-US" sz="2000" dirty="0">
                <a:latin typeface="Times New Roman" pitchFamily="18" charset="0"/>
                <a:cs typeface="Times New Roman" pitchFamily="18" charset="0"/>
              </a:rPr>
              <a:t> e </a:t>
            </a:r>
            <a:r>
              <a:rPr lang="en-US" sz="2000" dirty="0" err="1">
                <a:latin typeface="Times New Roman" pitchFamily="18" charset="0"/>
                <a:cs typeface="Times New Roman" pitchFamily="18" charset="0"/>
              </a:rPr>
              <a:t>aspekteve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proceduriale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procesit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drejtim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provave</a:t>
            </a:r>
            <a:r>
              <a:rPr lang="en-US" sz="2000" dirty="0">
                <a:latin typeface="Times New Roman" pitchFamily="18" charset="0"/>
                <a:cs typeface="Times New Roman" pitchFamily="18" charset="0"/>
              </a:rPr>
              <a:t> jo </a:t>
            </a:r>
            <a:r>
              <a:rPr lang="en-US" sz="2000" dirty="0" err="1">
                <a:latin typeface="Times New Roman" pitchFamily="18" charset="0"/>
                <a:cs typeface="Times New Roman" pitchFamily="18" charset="0"/>
              </a:rPr>
              <a:t>vetëm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gjykata</a:t>
            </a:r>
            <a:r>
              <a:rPr lang="en-US" sz="2000" dirty="0">
                <a:latin typeface="Times New Roman" pitchFamily="18" charset="0"/>
                <a:cs typeface="Times New Roman" pitchFamily="18" charset="0"/>
              </a:rPr>
              <a:t> e </a:t>
            </a:r>
            <a:r>
              <a:rPr lang="en-US" sz="2000" dirty="0" err="1">
                <a:latin typeface="Times New Roman" pitchFamily="18" charset="0"/>
                <a:cs typeface="Times New Roman" pitchFamily="18" charset="0"/>
              </a:rPr>
              <a:t>gjykimit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cështjes</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gjykata</a:t>
            </a:r>
            <a:r>
              <a:rPr lang="en-US" sz="2000" dirty="0">
                <a:latin typeface="Times New Roman" pitchFamily="18" charset="0"/>
                <a:cs typeface="Times New Roman" pitchFamily="18" charset="0"/>
              </a:rPr>
              <a:t> e </a:t>
            </a:r>
            <a:r>
              <a:rPr lang="en-US" sz="2000" dirty="0" err="1">
                <a:latin typeface="Times New Roman" pitchFamily="18" charset="0"/>
                <a:cs typeface="Times New Roman" pitchFamily="18" charset="0"/>
              </a:rPr>
              <a:t>juridiksionit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fillestar</a:t>
            </a:r>
            <a:r>
              <a:rPr lang="en-US" sz="2000" dirty="0">
                <a:latin typeface="Times New Roman" pitchFamily="18" charset="0"/>
                <a:cs typeface="Times New Roman" pitchFamily="18" charset="0"/>
              </a:rPr>
              <a:t>), por </a:t>
            </a:r>
            <a:r>
              <a:rPr lang="en-US" sz="2000" dirty="0" err="1">
                <a:latin typeface="Times New Roman" pitchFamily="18" charset="0"/>
                <a:cs typeface="Times New Roman" pitchFamily="18" charset="0"/>
              </a:rPr>
              <a:t>edhe</a:t>
            </a:r>
            <a:r>
              <a:rPr lang="en-US" sz="2000" dirty="0">
                <a:latin typeface="Times New Roman" pitchFamily="18" charset="0"/>
                <a:cs typeface="Times New Roman" pitchFamily="18" charset="0"/>
              </a:rPr>
              <a:t> ajo e </a:t>
            </a:r>
            <a:r>
              <a:rPr lang="en-US" sz="2000" dirty="0" err="1">
                <a:latin typeface="Times New Roman" pitchFamily="18" charset="0"/>
                <a:cs typeface="Times New Roman" pitchFamily="18" charset="0"/>
              </a:rPr>
              <a:t>juridiksionit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rishikues</a:t>
            </a:r>
            <a:r>
              <a:rPr lang="en-US" sz="2000" dirty="0">
                <a:latin typeface="Times New Roman" pitchFamily="18" charset="0"/>
                <a:cs typeface="Times New Roman" pitchFamily="18" charset="0"/>
              </a:rPr>
              <a:t> me </a:t>
            </a:r>
            <a:r>
              <a:rPr lang="en-US" sz="2000" dirty="0" err="1">
                <a:latin typeface="Times New Roman" pitchFamily="18" charset="0"/>
                <a:cs typeface="Times New Roman" pitchFamily="18" charset="0"/>
              </a:rPr>
              <a:t>qëllim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korrigjimin</a:t>
            </a:r>
            <a:r>
              <a:rPr lang="en-US" sz="2000" dirty="0">
                <a:latin typeface="Times New Roman" pitchFamily="18" charset="0"/>
                <a:cs typeface="Times New Roman" pitchFamily="18" charset="0"/>
              </a:rPr>
              <a:t> e </a:t>
            </a:r>
            <a:r>
              <a:rPr lang="en-US" sz="2000" dirty="0" err="1">
                <a:latin typeface="Times New Roman" pitchFamily="18" charset="0"/>
                <a:cs typeface="Times New Roman" pitchFamily="18" charset="0"/>
              </a:rPr>
              <a:t>të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metës</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proceduriale</a:t>
            </a:r>
            <a:r>
              <a:rPr lang="en-US" sz="2000" dirty="0">
                <a:latin typeface="Times New Roman" pitchFamily="18" charset="0"/>
                <a:cs typeface="Times New Roman" pitchFamily="18" charset="0"/>
              </a:rPr>
              <a:t>. </a:t>
            </a:r>
          </a:p>
        </p:txBody>
      </p:sp>
      <p:sp>
        <p:nvSpPr>
          <p:cNvPr id="3" name="Content Placeholder 2"/>
          <p:cNvSpPr>
            <a:spLocks noGrp="1"/>
          </p:cNvSpPr>
          <p:nvPr>
            <p:ph idx="1"/>
          </p:nvPr>
        </p:nvSpPr>
        <p:spPr/>
        <p:txBody>
          <a:bodyPr>
            <a:normAutofit fontScale="92500"/>
          </a:bodyPr>
          <a:lstStyle/>
          <a:p>
            <a:pPr marL="0" algn="just">
              <a:spcBef>
                <a:spcPts val="0"/>
              </a:spcBef>
            </a:pPr>
            <a:r>
              <a:rPr lang="sq-AL" sz="1800" dirty="0">
                <a:effectLst/>
                <a:latin typeface="Times New Roman" panose="02020603050405020304" pitchFamily="18" charset="0"/>
                <a:ea typeface="MS Mincho" panose="02020609040205080304" pitchFamily="49" charset="-128"/>
              </a:rPr>
              <a:t> Një mangësi procedurale </a:t>
            </a:r>
            <a:r>
              <a:rPr lang="sq-AL" sz="1800" u="sng" dirty="0">
                <a:effectLst/>
                <a:latin typeface="Times New Roman" panose="02020603050405020304" pitchFamily="18" charset="0"/>
                <a:ea typeface="MS Mincho" panose="02020609040205080304" pitchFamily="49" charset="-128"/>
              </a:rPr>
              <a:t>mund të korrigjohet vetëm nëse vendimi i ankimuar i nënshtrohet kontrollit të një organi gjyqësor të pavarur, të pajisur me jurid</a:t>
            </a:r>
            <a:r>
              <a:rPr lang="en-US" sz="1800" u="sng" dirty="0" err="1">
                <a:effectLst/>
                <a:latin typeface="Times New Roman" panose="02020603050405020304" pitchFamily="18" charset="0"/>
                <a:ea typeface="MS Mincho" panose="02020609040205080304" pitchFamily="49" charset="-128"/>
              </a:rPr>
              <a:t>i</a:t>
            </a:r>
            <a:r>
              <a:rPr lang="sq-AL" sz="1800" u="sng" dirty="0">
                <a:effectLst/>
                <a:latin typeface="Times New Roman" panose="02020603050405020304" pitchFamily="18" charset="0"/>
                <a:ea typeface="MS Mincho" panose="02020609040205080304" pitchFamily="49" charset="-128"/>
              </a:rPr>
              <a:t>ksion të plotë </a:t>
            </a:r>
            <a:r>
              <a:rPr lang="sq-AL" sz="1800" dirty="0">
                <a:effectLst/>
                <a:latin typeface="Times New Roman" panose="02020603050405020304" pitchFamily="18" charset="0"/>
                <a:ea typeface="MS Mincho" panose="02020609040205080304" pitchFamily="49" charset="-128"/>
              </a:rPr>
              <a:t>i cili jep vetë garancitë e kërkuara nga neni 6 § 1. Në këtë rast rëndësi ka shtrirja e kontrollit</a:t>
            </a:r>
            <a:r>
              <a:rPr lang="en-US" sz="1800" dirty="0">
                <a:effectLst/>
                <a:latin typeface="Times New Roman" panose="02020603050405020304" pitchFamily="18" charset="0"/>
                <a:ea typeface="MS Mincho" panose="02020609040205080304" pitchFamily="49" charset="-128"/>
              </a:rPr>
              <a:t>,</a:t>
            </a:r>
            <a:r>
              <a:rPr lang="sq-AL" sz="1800" dirty="0">
                <a:effectLst/>
                <a:latin typeface="Times New Roman" panose="02020603050405020304" pitchFamily="18" charset="0"/>
                <a:ea typeface="MS Mincho" panose="02020609040205080304" pitchFamily="49" charset="-128"/>
              </a:rPr>
              <a:t> që është kompetencë e organit gjyqësor të rekursit, e cila shqyrtohet në dritën e rrethanave të rastit (Obermeier c. Autriche, § 70)</a:t>
            </a:r>
            <a:r>
              <a:rPr lang="en-US" sz="1800" dirty="0">
                <a:effectLst/>
                <a:latin typeface="Times New Roman" panose="02020603050405020304" pitchFamily="18" charset="0"/>
                <a:ea typeface="MS Mincho" panose="02020609040205080304" pitchFamily="49" charset="-128"/>
              </a:rPr>
              <a:t>.</a:t>
            </a:r>
          </a:p>
          <a:p>
            <a:pPr marL="0" algn="just">
              <a:spcBef>
                <a:spcPts val="0"/>
              </a:spcBef>
            </a:pPr>
            <a:r>
              <a:rPr lang="en-US" sz="1800" dirty="0">
                <a:latin typeface="Times New Roman" panose="02020603050405020304" pitchFamily="18" charset="0"/>
                <a:ea typeface="MS Mincho" panose="02020609040205080304" pitchFamily="49" charset="-128"/>
              </a:rPr>
              <a:t>Ky </a:t>
            </a:r>
            <a:r>
              <a:rPr lang="en-US" sz="1800" dirty="0" err="1">
                <a:latin typeface="Times New Roman" panose="02020603050405020304" pitchFamily="18" charset="0"/>
                <a:ea typeface="MS Mincho" panose="02020609040205080304" pitchFamily="49" charset="-128"/>
              </a:rPr>
              <a:t>qëndrim</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i</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gjykatës</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së</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Strasburgut</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evidenton</a:t>
            </a:r>
            <a:r>
              <a:rPr lang="en-US" sz="1800" dirty="0">
                <a:latin typeface="Times New Roman" panose="02020603050405020304" pitchFamily="18" charset="0"/>
                <a:ea typeface="MS Mincho" panose="02020609040205080304" pitchFamily="49" charset="-128"/>
              </a:rPr>
              <a:t> se </a:t>
            </a:r>
            <a:r>
              <a:rPr lang="en-US" sz="1800" dirty="0" err="1">
                <a:latin typeface="Times New Roman" panose="02020603050405020304" pitchFamily="18" charset="0"/>
                <a:ea typeface="MS Mincho" panose="02020609040205080304" pitchFamily="49" charset="-128"/>
              </a:rPr>
              <a:t>rëndësinë</a:t>
            </a:r>
            <a:r>
              <a:rPr lang="en-US" sz="1800" dirty="0">
                <a:latin typeface="Times New Roman" panose="02020603050405020304" pitchFamily="18" charset="0"/>
                <a:ea typeface="MS Mincho" panose="02020609040205080304" pitchFamily="49" charset="-128"/>
              </a:rPr>
              <a:t> e </a:t>
            </a:r>
            <a:r>
              <a:rPr lang="en-US" sz="1800" dirty="0" err="1">
                <a:latin typeface="Times New Roman" panose="02020603050405020304" pitchFamily="18" charset="0"/>
                <a:ea typeface="MS Mincho" panose="02020609040205080304" pitchFamily="49" charset="-128"/>
              </a:rPr>
              <a:t>një</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juridiksioni</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të</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plotë</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rishikues</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gjyqsor</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si</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mjeti</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i</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vetëm</a:t>
            </a:r>
            <a:r>
              <a:rPr lang="en-US" sz="1800" dirty="0">
                <a:latin typeface="Times New Roman" panose="02020603050405020304" pitchFamily="18" charset="0"/>
                <a:ea typeface="MS Mincho" panose="02020609040205080304" pitchFamily="49" charset="-128"/>
              </a:rPr>
              <a:t> i </a:t>
            </a:r>
            <a:r>
              <a:rPr lang="en-US" sz="1800" dirty="0" err="1">
                <a:latin typeface="Times New Roman" panose="02020603050405020304" pitchFamily="18" charset="0"/>
                <a:ea typeface="MS Mincho" panose="02020609040205080304" pitchFamily="49" charset="-128"/>
              </a:rPr>
              <a:t>korrigjimit</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të</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parregullsitë</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proceduriale</a:t>
            </a:r>
            <a:r>
              <a:rPr lang="en-US" sz="1800" dirty="0">
                <a:latin typeface="Times New Roman" panose="02020603050405020304" pitchFamily="18" charset="0"/>
                <a:ea typeface="MS Mincho" panose="02020609040205080304" pitchFamily="49" charset="-128"/>
              </a:rPr>
              <a:t>.</a:t>
            </a:r>
          </a:p>
          <a:p>
            <a:pPr marL="0" indent="0" algn="just">
              <a:spcBef>
                <a:spcPts val="0"/>
              </a:spcBef>
              <a:buNone/>
            </a:pPr>
            <a:endParaRPr lang="en-US" sz="1800" dirty="0">
              <a:effectLst/>
              <a:latin typeface="Times New Roman" panose="02020603050405020304" pitchFamily="18" charset="0"/>
              <a:ea typeface="MS Mincho" panose="02020609040205080304" pitchFamily="49" charset="-128"/>
            </a:endParaRPr>
          </a:p>
          <a:p>
            <a:pPr marL="0" indent="0" algn="just">
              <a:spcBef>
                <a:spcPts val="0"/>
              </a:spcBef>
              <a:buNone/>
            </a:pPr>
            <a:r>
              <a:rPr lang="en-US" sz="1800" dirty="0" err="1">
                <a:effectLst/>
                <a:latin typeface="Times New Roman" panose="02020603050405020304" pitchFamily="18" charset="0"/>
                <a:ea typeface="MS Mincho" panose="02020609040205080304" pitchFamily="49" charset="-128"/>
              </a:rPr>
              <a:t>Për</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këtë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është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konstatuar</a:t>
            </a:r>
            <a:r>
              <a:rPr lang="en-US" sz="1800" dirty="0">
                <a:effectLst/>
                <a:latin typeface="Times New Roman" panose="02020603050405020304" pitchFamily="18" charset="0"/>
                <a:ea typeface="MS Mincho" panose="02020609040205080304" pitchFamily="49" charset="-128"/>
              </a:rPr>
              <a:t> se; </a:t>
            </a:r>
            <a:r>
              <a:rPr lang="en-US" sz="1800" dirty="0">
                <a:latin typeface="Times New Roman" panose="02020603050405020304" pitchFamily="18" charset="0"/>
                <a:ea typeface="MS Mincho" panose="02020609040205080304" pitchFamily="49" charset="-128"/>
              </a:rPr>
              <a:t>N</a:t>
            </a:r>
            <a:r>
              <a:rPr lang="sq-AL" sz="1800" dirty="0">
                <a:effectLst/>
                <a:latin typeface="Times New Roman" panose="02020603050405020304" pitchFamily="18" charset="0"/>
                <a:ea typeface="MS Mincho" panose="02020609040205080304" pitchFamily="49" charset="-128"/>
              </a:rPr>
              <a:t>ëse mangësia vihet re në gjykatën e shkallës së fundit - për shembull për shkak të pamundësisë për t’iu përgjigjur përfundimeve të depozituara para kësaj gjykate - ka shkelje të dispozitës për proces të rregullt (Ruiz-Mateos c. Espagne, §§ 65-67).</a:t>
            </a:r>
            <a:endParaRPr lang="en-US" sz="1800" dirty="0">
              <a:effectLst/>
              <a:latin typeface="Times New Roman" panose="02020603050405020304" pitchFamily="18" charset="0"/>
              <a:ea typeface="MS Mincho" panose="02020609040205080304" pitchFamily="49" charset="-128"/>
            </a:endParaRPr>
          </a:p>
          <a:p>
            <a:pPr marL="0" indent="0" algn="just">
              <a:spcBef>
                <a:spcPts val="0"/>
              </a:spcBef>
              <a:buNone/>
            </a:pPr>
            <a:endParaRPr lang="en-US" sz="1800" dirty="0">
              <a:latin typeface="Times New Roman" panose="02020603050405020304" pitchFamily="18" charset="0"/>
              <a:ea typeface="MS Mincho" panose="02020609040205080304" pitchFamily="49" charset="-128"/>
            </a:endParaRPr>
          </a:p>
          <a:p>
            <a:pPr marL="0" indent="0" algn="just">
              <a:spcBef>
                <a:spcPts val="0"/>
              </a:spcBef>
              <a:buNone/>
            </a:pPr>
            <a:r>
              <a:rPr lang="en-US" sz="1800" dirty="0" err="1">
                <a:effectLst/>
                <a:latin typeface="Times New Roman" panose="02020603050405020304" pitchFamily="18" charset="0"/>
                <a:ea typeface="MS Mincho" panose="02020609040205080304" pitchFamily="49" charset="-128"/>
              </a:rPr>
              <a:t>Në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vëmendje</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të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këtij</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vendimi</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Gjykata</a:t>
            </a:r>
            <a:r>
              <a:rPr lang="en-US" sz="1800" dirty="0">
                <a:effectLst/>
                <a:latin typeface="Times New Roman" panose="02020603050405020304" pitchFamily="18" charset="0"/>
                <a:ea typeface="MS Mincho" panose="02020609040205080304" pitchFamily="49" charset="-128"/>
              </a:rPr>
              <a:t> e </a:t>
            </a:r>
            <a:r>
              <a:rPr lang="en-US" sz="1800" dirty="0" err="1">
                <a:latin typeface="Times New Roman" panose="02020603050405020304" pitchFamily="18" charset="0"/>
                <a:ea typeface="MS Mincho" panose="02020609040205080304" pitchFamily="49" charset="-128"/>
              </a:rPr>
              <a:t>L</a:t>
            </a:r>
            <a:r>
              <a:rPr lang="en-US" sz="1800" dirty="0" err="1">
                <a:effectLst/>
                <a:latin typeface="Times New Roman" panose="02020603050405020304" pitchFamily="18" charset="0"/>
                <a:ea typeface="MS Mincho" panose="02020609040205080304" pitchFamily="49" charset="-128"/>
              </a:rPr>
              <a:t>artë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si</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gjykatë</a:t>
            </a:r>
            <a:r>
              <a:rPr lang="en-US" sz="1800" dirty="0">
                <a:effectLst/>
                <a:latin typeface="Times New Roman" panose="02020603050405020304" pitchFamily="18" charset="0"/>
                <a:ea typeface="MS Mincho" panose="02020609040205080304" pitchFamily="49" charset="-128"/>
              </a:rPr>
              <a:t> e </a:t>
            </a:r>
            <a:r>
              <a:rPr lang="en-US" sz="1800" dirty="0" err="1">
                <a:effectLst/>
                <a:latin typeface="Times New Roman" panose="02020603050405020304" pitchFamily="18" charset="0"/>
                <a:ea typeface="MS Mincho" panose="02020609040205080304" pitchFamily="49" charset="-128"/>
              </a:rPr>
              <a:t>shkallës</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së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fundit</a:t>
            </a:r>
            <a:r>
              <a:rPr lang="en-US" sz="1800" dirty="0">
                <a:effectLst/>
                <a:latin typeface="Times New Roman" panose="02020603050405020304" pitchFamily="18" charset="0"/>
                <a:ea typeface="MS Mincho" panose="02020609040205080304" pitchFamily="49" charset="-128"/>
              </a:rPr>
              <a:t> ka </a:t>
            </a:r>
            <a:r>
              <a:rPr lang="en-US" sz="1800" dirty="0" err="1">
                <a:effectLst/>
                <a:latin typeface="Times New Roman" panose="02020603050405020304" pitchFamily="18" charset="0"/>
                <a:ea typeface="MS Mincho" panose="02020609040205080304" pitchFamily="49" charset="-128"/>
              </a:rPr>
              <a:t>për</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detyrë</a:t>
            </a:r>
            <a:r>
              <a:rPr lang="en-US" sz="1800" dirty="0">
                <a:effectLst/>
                <a:latin typeface="Times New Roman" panose="02020603050405020304" pitchFamily="18" charset="0"/>
                <a:ea typeface="MS Mincho" panose="02020609040205080304" pitchFamily="49" charset="-128"/>
              </a:rPr>
              <a:t> jo </a:t>
            </a:r>
            <a:r>
              <a:rPr lang="en-US" sz="1800" dirty="0" err="1">
                <a:effectLst/>
                <a:latin typeface="Times New Roman" panose="02020603050405020304" pitchFamily="18" charset="0"/>
                <a:ea typeface="MS Mincho" panose="02020609040205080304" pitchFamily="49" charset="-128"/>
              </a:rPr>
              <a:t>vetëm</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të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konstatojë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mangësinë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proceduriale</a:t>
            </a:r>
            <a:r>
              <a:rPr lang="en-US" sz="1800" dirty="0">
                <a:effectLst/>
                <a:latin typeface="Times New Roman" panose="02020603050405020304" pitchFamily="18" charset="0"/>
                <a:ea typeface="MS Mincho" panose="02020609040205080304" pitchFamily="49" charset="-128"/>
              </a:rPr>
              <a:t>, por </a:t>
            </a:r>
            <a:r>
              <a:rPr lang="en-US" sz="1800" dirty="0" err="1">
                <a:effectLst/>
                <a:latin typeface="Times New Roman" panose="02020603050405020304" pitchFamily="18" charset="0"/>
                <a:ea typeface="MS Mincho" panose="02020609040205080304" pitchFamily="49" charset="-128"/>
              </a:rPr>
              <a:t>në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rast</a:t>
            </a:r>
            <a:r>
              <a:rPr lang="en-US" sz="1800" dirty="0">
                <a:effectLst/>
                <a:latin typeface="Times New Roman" panose="02020603050405020304" pitchFamily="18" charset="0"/>
                <a:ea typeface="MS Mincho" panose="02020609040205080304" pitchFamily="49" charset="-128"/>
              </a:rPr>
              <a:t> se ajo </a:t>
            </a:r>
            <a:r>
              <a:rPr lang="en-US" sz="1800" dirty="0" err="1">
                <a:effectLst/>
                <a:latin typeface="Times New Roman" panose="02020603050405020304" pitchFamily="18" charset="0"/>
                <a:ea typeface="MS Mincho" panose="02020609040205080304" pitchFamily="49" charset="-128"/>
              </a:rPr>
              <a:t>është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në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kushte</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pamundësie</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ligjore</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për</a:t>
            </a:r>
            <a:r>
              <a:rPr lang="en-US" sz="1800" dirty="0">
                <a:effectLst/>
                <a:latin typeface="Times New Roman" panose="02020603050405020304" pitchFamily="18" charset="0"/>
                <a:ea typeface="MS Mincho" panose="02020609040205080304" pitchFamily="49" charset="-128"/>
              </a:rPr>
              <a:t> ta </a:t>
            </a:r>
            <a:r>
              <a:rPr lang="en-US" sz="1800" dirty="0" err="1">
                <a:effectLst/>
                <a:latin typeface="Times New Roman" panose="02020603050405020304" pitchFamily="18" charset="0"/>
                <a:ea typeface="MS Mincho" panose="02020609040205080304" pitchFamily="49" charset="-128"/>
              </a:rPr>
              <a:t>rikuperuar</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vetë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këtë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mangësi</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të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disponojë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në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mënyrë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të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tillë</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që</a:t>
            </a:r>
            <a:r>
              <a:rPr lang="en-US" sz="1800" dirty="0">
                <a:effectLst/>
                <a:latin typeface="Times New Roman" panose="02020603050405020304" pitchFamily="18" charset="0"/>
                <a:ea typeface="MS Mincho" panose="02020609040205080304" pitchFamily="49" charset="-128"/>
              </a:rPr>
              <a:t>  e meta </a:t>
            </a:r>
            <a:r>
              <a:rPr lang="en-US" sz="1800" dirty="0" err="1">
                <a:effectLst/>
                <a:latin typeface="Times New Roman" panose="02020603050405020304" pitchFamily="18" charset="0"/>
                <a:ea typeface="MS Mincho" panose="02020609040205080304" pitchFamily="49" charset="-128"/>
              </a:rPr>
              <a:t>të</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korrigjohet</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nga</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gjykata</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që</a:t>
            </a:r>
            <a:r>
              <a:rPr lang="en-US" sz="1800" dirty="0">
                <a:latin typeface="Times New Roman" panose="02020603050405020304" pitchFamily="18" charset="0"/>
                <a:ea typeface="MS Mincho" panose="02020609040205080304" pitchFamily="49" charset="-128"/>
              </a:rPr>
              <a:t> ka </a:t>
            </a:r>
            <a:r>
              <a:rPr lang="en-US" sz="1800" dirty="0" err="1">
                <a:latin typeface="Times New Roman" panose="02020603050405020304" pitchFamily="18" charset="0"/>
                <a:ea typeface="MS Mincho" panose="02020609040205080304" pitchFamily="49" charset="-128"/>
              </a:rPr>
              <a:t>juridiksion</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të</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plotë</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për</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tu</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shprehur</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për</a:t>
            </a:r>
            <a:r>
              <a:rPr lang="en-US" sz="1800" dirty="0">
                <a:latin typeface="Times New Roman" panose="02020603050405020304" pitchFamily="18" charset="0"/>
                <a:ea typeface="MS Mincho" panose="02020609040205080304" pitchFamily="49" charset="-128"/>
              </a:rPr>
              <a:t> </a:t>
            </a:r>
            <a:r>
              <a:rPr lang="en-US" sz="1800" dirty="0" err="1">
                <a:latin typeface="Times New Roman" panose="02020603050405020304" pitchFamily="18" charset="0"/>
                <a:ea typeface="MS Mincho" panose="02020609040205080304" pitchFamily="49" charset="-128"/>
              </a:rPr>
              <a:t>cështjen</a:t>
            </a:r>
            <a:r>
              <a:rPr lang="en-US" sz="1800" dirty="0">
                <a:latin typeface="Times New Roman" panose="02020603050405020304" pitchFamily="18" charset="0"/>
                <a:ea typeface="MS Mincho" panose="02020609040205080304" pitchFamily="49" charset="-128"/>
              </a:rPr>
              <a:t>.</a:t>
            </a:r>
            <a:r>
              <a:rPr lang="en-US" sz="1800" dirty="0">
                <a:effectLst/>
                <a:latin typeface="Times New Roman" panose="02020603050405020304" pitchFamily="18" charset="0"/>
                <a:ea typeface="MS Mincho" panose="02020609040205080304" pitchFamily="49" charset="-128"/>
              </a:rPr>
              <a:t> </a:t>
            </a:r>
          </a:p>
          <a:p>
            <a:pPr marL="0" marR="0" algn="just">
              <a:spcBef>
                <a:spcPts val="0"/>
              </a:spcBef>
              <a:spcAft>
                <a:spcPts val="0"/>
              </a:spcAft>
            </a:pPr>
            <a:endParaRPr lang="en-US" sz="1800" dirty="0">
              <a:effectLst/>
              <a:latin typeface="Times New Roman" panose="02020603050405020304" pitchFamily="18" charset="0"/>
              <a:ea typeface="MS Mincho" panose="02020609040205080304" pitchFamily="49" charset="-128"/>
            </a:endParaRPr>
          </a:p>
          <a:p>
            <a:pPr algn="just"/>
            <a:endParaRPr lang="en-US"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err="1"/>
              <a:t>Qëndrimet</a:t>
            </a:r>
            <a:r>
              <a:rPr lang="en-US" sz="2000" dirty="0"/>
              <a:t> e </a:t>
            </a:r>
            <a:r>
              <a:rPr lang="en-US" sz="2000" dirty="0" err="1"/>
              <a:t>gjykatës</a:t>
            </a:r>
            <a:r>
              <a:rPr lang="en-US" sz="2000" dirty="0"/>
              <a:t> </a:t>
            </a:r>
            <a:r>
              <a:rPr lang="en-US" sz="2000" dirty="0" err="1"/>
              <a:t>së</a:t>
            </a:r>
            <a:r>
              <a:rPr lang="en-US" sz="2000" dirty="0"/>
              <a:t> </a:t>
            </a:r>
            <a:r>
              <a:rPr lang="en-US" sz="2000" dirty="0" err="1"/>
              <a:t>Strasburgut</a:t>
            </a:r>
            <a:r>
              <a:rPr lang="en-US" sz="2000" dirty="0"/>
              <a:t> </a:t>
            </a:r>
            <a:r>
              <a:rPr lang="en-US" sz="2000" dirty="0" err="1"/>
              <a:t>kanë</a:t>
            </a:r>
            <a:r>
              <a:rPr lang="en-US" sz="2000" dirty="0"/>
              <a:t> </a:t>
            </a:r>
            <a:r>
              <a:rPr lang="en-US" sz="2000" dirty="0" err="1"/>
              <a:t>gjetur</a:t>
            </a:r>
            <a:r>
              <a:rPr lang="en-US" sz="2000" dirty="0"/>
              <a:t> </a:t>
            </a:r>
            <a:r>
              <a:rPr lang="en-US" sz="2000" dirty="0" err="1"/>
              <a:t>reflektime</a:t>
            </a:r>
            <a:r>
              <a:rPr lang="en-US" sz="2000" dirty="0"/>
              <a:t> </a:t>
            </a:r>
            <a:r>
              <a:rPr lang="en-US" sz="2000" dirty="0" err="1"/>
              <a:t>në</a:t>
            </a:r>
            <a:r>
              <a:rPr lang="en-US" sz="2000" dirty="0"/>
              <a:t> </a:t>
            </a:r>
            <a:r>
              <a:rPr lang="en-US" sz="2000" dirty="0" err="1"/>
              <a:t>jurisprudencën</a:t>
            </a:r>
            <a:r>
              <a:rPr lang="en-US" sz="2000" dirty="0"/>
              <a:t> e </a:t>
            </a:r>
            <a:r>
              <a:rPr lang="en-US" sz="2000" dirty="0" err="1"/>
              <a:t>gjykatës</a:t>
            </a:r>
            <a:r>
              <a:rPr lang="en-US" sz="2000" dirty="0"/>
              <a:t> </a:t>
            </a:r>
            <a:r>
              <a:rPr lang="en-US" sz="2000" dirty="0" err="1"/>
              <a:t>kushtetuese</a:t>
            </a:r>
            <a:r>
              <a:rPr lang="en-US" sz="2000" dirty="0"/>
              <a:t> e </a:t>
            </a:r>
            <a:r>
              <a:rPr lang="en-US" sz="2000" dirty="0" err="1"/>
              <a:t>cila</a:t>
            </a:r>
            <a:r>
              <a:rPr lang="en-US" sz="2000" dirty="0"/>
              <a:t> ka </a:t>
            </a:r>
            <a:r>
              <a:rPr lang="en-US" sz="2000" dirty="0" err="1"/>
              <a:t>dalluar</a:t>
            </a:r>
            <a:r>
              <a:rPr lang="en-US" sz="2000" dirty="0"/>
              <a:t> </a:t>
            </a:r>
            <a:r>
              <a:rPr lang="en-US" sz="2000" dirty="0" err="1"/>
              <a:t>juridiksionin</a:t>
            </a:r>
            <a:r>
              <a:rPr lang="en-US" sz="2000" dirty="0"/>
              <a:t> </a:t>
            </a:r>
            <a:r>
              <a:rPr lang="en-US" sz="2000" dirty="0" err="1"/>
              <a:t>kushtetues</a:t>
            </a:r>
            <a:r>
              <a:rPr lang="en-US" sz="2000" dirty="0"/>
              <a:t> </a:t>
            </a:r>
            <a:r>
              <a:rPr lang="en-US" sz="2000" dirty="0" err="1"/>
              <a:t>nga</a:t>
            </a:r>
            <a:r>
              <a:rPr lang="en-US" sz="2000" dirty="0"/>
              <a:t> ai </a:t>
            </a:r>
            <a:r>
              <a:rPr lang="en-US" sz="2000" dirty="0" err="1"/>
              <a:t>i</a:t>
            </a:r>
            <a:r>
              <a:rPr lang="en-US" sz="2000" dirty="0"/>
              <a:t> </a:t>
            </a:r>
            <a:r>
              <a:rPr lang="en-US" sz="2000" dirty="0" err="1"/>
              <a:t>gjykatave</a:t>
            </a:r>
            <a:r>
              <a:rPr lang="en-US" sz="2000" dirty="0"/>
              <a:t> </a:t>
            </a:r>
            <a:r>
              <a:rPr lang="en-US" sz="2000" dirty="0" err="1"/>
              <a:t>të</a:t>
            </a:r>
            <a:r>
              <a:rPr lang="en-US" sz="2000" dirty="0"/>
              <a:t> </a:t>
            </a:r>
            <a:r>
              <a:rPr lang="en-US" sz="2000" dirty="0" err="1"/>
              <a:t>zakonëshme</a:t>
            </a:r>
            <a:r>
              <a:rPr lang="en-US" sz="2000" dirty="0"/>
              <a:t> </a:t>
            </a:r>
            <a:r>
              <a:rPr lang="en-US" sz="2000" dirty="0" err="1"/>
              <a:t>dhe</a:t>
            </a:r>
            <a:r>
              <a:rPr lang="en-US" sz="2000" dirty="0"/>
              <a:t> </a:t>
            </a:r>
            <a:r>
              <a:rPr lang="en-US" sz="2000" dirty="0" err="1"/>
              <a:t>sidomos</a:t>
            </a:r>
            <a:r>
              <a:rPr lang="en-US" sz="2000" dirty="0"/>
              <a:t> I </a:t>
            </a:r>
            <a:r>
              <a:rPr lang="en-US" sz="2000" dirty="0" err="1"/>
              <a:t>gjykatës</a:t>
            </a:r>
            <a:r>
              <a:rPr lang="en-US" sz="2000" dirty="0"/>
              <a:t> </a:t>
            </a:r>
            <a:r>
              <a:rPr lang="en-US" sz="2000" dirty="0" err="1"/>
              <a:t>së</a:t>
            </a:r>
            <a:r>
              <a:rPr lang="en-US" sz="2000" dirty="0"/>
              <a:t> </a:t>
            </a:r>
            <a:r>
              <a:rPr lang="en-US" sz="2000" dirty="0" err="1"/>
              <a:t>lartë</a:t>
            </a:r>
            <a:r>
              <a:rPr lang="en-US" sz="2000" dirty="0"/>
              <a:t> </a:t>
            </a:r>
            <a:r>
              <a:rPr lang="en-US" sz="2000" dirty="0" err="1"/>
              <a:t>në</a:t>
            </a:r>
            <a:r>
              <a:rPr lang="en-US" sz="2000" dirty="0"/>
              <a:t> </a:t>
            </a:r>
            <a:r>
              <a:rPr lang="en-US" sz="2000" dirty="0" err="1"/>
              <a:t>cështje</a:t>
            </a:r>
            <a:r>
              <a:rPr lang="en-US" sz="2000" dirty="0"/>
              <a:t> </a:t>
            </a:r>
            <a:r>
              <a:rPr lang="en-US" sz="2000" dirty="0" err="1"/>
              <a:t>që</a:t>
            </a:r>
            <a:r>
              <a:rPr lang="en-US" sz="2000" dirty="0"/>
              <a:t> </a:t>
            </a:r>
            <a:r>
              <a:rPr lang="en-US" sz="2000" dirty="0" err="1"/>
              <a:t>në</a:t>
            </a:r>
            <a:r>
              <a:rPr lang="en-US" sz="2000" dirty="0"/>
              <a:t> </a:t>
            </a:r>
            <a:r>
              <a:rPr lang="en-US" sz="2000" dirty="0" err="1"/>
              <a:t>aspektin</a:t>
            </a:r>
            <a:r>
              <a:rPr lang="en-US" sz="2000" dirty="0"/>
              <a:t> </a:t>
            </a:r>
            <a:r>
              <a:rPr lang="en-US" sz="2000" dirty="0" err="1"/>
              <a:t>procedurial</a:t>
            </a:r>
            <a:r>
              <a:rPr lang="en-US" sz="2000" dirty="0"/>
              <a:t> </a:t>
            </a:r>
            <a:r>
              <a:rPr lang="en-US" sz="2000" dirty="0" err="1"/>
              <a:t>kanë</a:t>
            </a:r>
            <a:r>
              <a:rPr lang="en-US" sz="2000" dirty="0"/>
              <a:t> </a:t>
            </a:r>
            <a:r>
              <a:rPr lang="en-US" sz="2000" dirty="0" err="1"/>
              <a:t>të</a:t>
            </a:r>
            <a:r>
              <a:rPr lang="en-US" sz="2000" dirty="0"/>
              <a:t> </a:t>
            </a:r>
            <a:r>
              <a:rPr lang="en-US" sz="2000" dirty="0" err="1"/>
              <a:t>bëjnë</a:t>
            </a:r>
            <a:r>
              <a:rPr lang="en-US" sz="2000" dirty="0"/>
              <a:t> me </a:t>
            </a:r>
            <a:r>
              <a:rPr lang="en-US" sz="2000" dirty="0" err="1"/>
              <a:t>provat</a:t>
            </a:r>
            <a:r>
              <a:rPr lang="en-US" sz="2000" dirty="0"/>
              <a:t>. </a:t>
            </a:r>
            <a:br>
              <a:rPr lang="en-US" sz="2000" dirty="0"/>
            </a:br>
            <a:endParaRPr lang="en-US" sz="2000" dirty="0"/>
          </a:p>
        </p:txBody>
      </p:sp>
      <p:sp>
        <p:nvSpPr>
          <p:cNvPr id="3" name="Content Placeholder 2"/>
          <p:cNvSpPr>
            <a:spLocks noGrp="1"/>
          </p:cNvSpPr>
          <p:nvPr>
            <p:ph idx="1"/>
          </p:nvPr>
        </p:nvSpPr>
        <p:spPr/>
        <p:txBody>
          <a:bodyPr>
            <a:normAutofit fontScale="92500" lnSpcReduction="10000"/>
          </a:bodyPr>
          <a:lstStyle/>
          <a:p>
            <a:pPr marL="0" marR="0" algn="just">
              <a:spcBef>
                <a:spcPts val="0"/>
              </a:spcBef>
              <a:spcAft>
                <a:spcPts val="0"/>
              </a:spcAft>
              <a:tabLst>
                <a:tab pos="171450" algn="l"/>
                <a:tab pos="270510" algn="l"/>
                <a:tab pos="342900" algn="l"/>
                <a:tab pos="457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1800" dirty="0">
                <a:solidFill>
                  <a:srgbClr val="000000"/>
                </a:solidFill>
                <a:effectLst/>
                <a:latin typeface="Times New Roman" panose="02020603050405020304" pitchFamily="18" charset="0"/>
                <a:ea typeface="MS Mincho" panose="02020609040205080304" pitchFamily="49" charset="-128"/>
              </a:rPr>
              <a:t>Ajo ka </a:t>
            </a:r>
            <a:r>
              <a:rPr lang="en-US" sz="1800" dirty="0" err="1">
                <a:solidFill>
                  <a:srgbClr val="000000"/>
                </a:solidFill>
                <a:effectLst/>
                <a:latin typeface="Times New Roman" panose="02020603050405020304" pitchFamily="18" charset="0"/>
                <a:ea typeface="MS Mincho" panose="02020609040205080304" pitchFamily="49" charset="-128"/>
              </a:rPr>
              <a:t>theksuar</a:t>
            </a:r>
            <a:r>
              <a:rPr lang="en-US" sz="1800" dirty="0">
                <a:solidFill>
                  <a:srgbClr val="000000"/>
                </a:solidFill>
                <a:effectLst/>
                <a:latin typeface="Times New Roman" panose="02020603050405020304" pitchFamily="18" charset="0"/>
                <a:ea typeface="MS Mincho" panose="02020609040205080304" pitchFamily="49" charset="-128"/>
              </a:rPr>
              <a:t> se; </a:t>
            </a:r>
            <a:r>
              <a:rPr lang="sq-AL" sz="1800" dirty="0">
                <a:solidFill>
                  <a:srgbClr val="000000"/>
                </a:solidFill>
                <a:effectLst/>
                <a:latin typeface="Times New Roman" panose="02020603050405020304" pitchFamily="18" charset="0"/>
                <a:ea typeface="MS Mincho" panose="02020609040205080304" pitchFamily="49" charset="-128"/>
              </a:rPr>
              <a:t>Marrja e provave, paraqitja dhe vlerësimi i tyre, është në juridiksion të gjykimit të zakonshëm dhe jo atij kushtetues. Është vetë gjykata që vlerëson nëse provat </a:t>
            </a:r>
            <a:r>
              <a:rPr lang="sq-AL" sz="1800" u="sng" dirty="0">
                <a:solidFill>
                  <a:srgbClr val="000000"/>
                </a:solidFill>
                <a:effectLst/>
                <a:latin typeface="Times New Roman" panose="02020603050405020304" pitchFamily="18" charset="0"/>
                <a:ea typeface="MS Mincho" panose="02020609040205080304" pitchFamily="49" charset="-128"/>
              </a:rPr>
              <a:t>duhet të merren dhe mënyra e vlerësimit dhe konkluzionet lidhur me to janë po ashtu në kompetencë të saj</a:t>
            </a:r>
            <a:r>
              <a:rPr lang="sq-AL" sz="1800" dirty="0">
                <a:solidFill>
                  <a:srgbClr val="000000"/>
                </a:solidFill>
                <a:effectLst/>
                <a:latin typeface="Times New Roman" panose="02020603050405020304" pitchFamily="18" charset="0"/>
                <a:ea typeface="MS Mincho" panose="02020609040205080304" pitchFamily="49" charset="-128"/>
              </a:rPr>
              <a:t> Gjykata mund dhe duhet të investohet kur ndaj një procesi gjyqësor ka pretendime </a:t>
            </a:r>
            <a:r>
              <a:rPr lang="sq-AL" sz="1800" u="sng" dirty="0">
                <a:solidFill>
                  <a:srgbClr val="000000"/>
                </a:solidFill>
                <a:effectLst/>
                <a:latin typeface="Times New Roman" panose="02020603050405020304" pitchFamily="18" charset="0"/>
                <a:ea typeface="MS Mincho" panose="02020609040205080304" pitchFamily="49" charset="-128"/>
              </a:rPr>
              <a:t>për rrugën e mënyrën e marrjes dhe fiksimit të provave, por jo të vlerësimit të tyre </a:t>
            </a:r>
            <a:r>
              <a:rPr lang="sq-AL" sz="1800" dirty="0">
                <a:solidFill>
                  <a:srgbClr val="000000"/>
                </a:solidFill>
                <a:effectLst/>
                <a:latin typeface="Times New Roman" panose="02020603050405020304" pitchFamily="18" charset="0"/>
                <a:ea typeface="MS Mincho" panose="02020609040205080304" pitchFamily="49" charset="-128"/>
              </a:rPr>
              <a:t>(shih vendimet nr. 5, datë 22.02.2022, paragrafi 34; nr. 83, datë 30.12.2016, paragrafi 12, të GJK-së).</a:t>
            </a:r>
            <a:r>
              <a:rPr lang="en-US" sz="1800" dirty="0">
                <a:solidFill>
                  <a:srgbClr val="000000"/>
                </a:solidFill>
                <a:effectLst/>
                <a:latin typeface="Times New Roman" panose="02020603050405020304" pitchFamily="18" charset="0"/>
                <a:ea typeface="MS Mincho" panose="02020609040205080304" pitchFamily="49" charset="-128"/>
              </a:rPr>
              <a:t> </a:t>
            </a:r>
            <a:r>
              <a:rPr lang="en-US" sz="1800" dirty="0" err="1">
                <a:solidFill>
                  <a:srgbClr val="000000"/>
                </a:solidFill>
                <a:effectLst/>
                <a:latin typeface="Times New Roman" panose="02020603050405020304" pitchFamily="18" charset="0"/>
                <a:ea typeface="MS Mincho" panose="02020609040205080304" pitchFamily="49" charset="-128"/>
              </a:rPr>
              <a:t>Pra</a:t>
            </a:r>
            <a:r>
              <a:rPr lang="en-US" sz="1800" dirty="0">
                <a:solidFill>
                  <a:srgbClr val="000000"/>
                </a:solidFill>
                <a:effectLst/>
                <a:latin typeface="Times New Roman" panose="02020603050405020304" pitchFamily="18" charset="0"/>
                <a:ea typeface="MS Mincho" panose="02020609040205080304" pitchFamily="49" charset="-128"/>
              </a:rPr>
              <a:t> </a:t>
            </a:r>
            <a:r>
              <a:rPr lang="en-US" sz="1800" dirty="0" err="1">
                <a:solidFill>
                  <a:srgbClr val="000000"/>
                </a:solidFill>
                <a:effectLst/>
                <a:latin typeface="Times New Roman" panose="02020603050405020304" pitchFamily="18" charset="0"/>
                <a:ea typeface="MS Mincho" panose="02020609040205080304" pitchFamily="49" charset="-128"/>
              </a:rPr>
              <a:t>gjykata</a:t>
            </a:r>
            <a:r>
              <a:rPr lang="en-US" sz="1800" dirty="0">
                <a:solidFill>
                  <a:srgbClr val="000000"/>
                </a:solidFill>
                <a:effectLst/>
                <a:latin typeface="Times New Roman" panose="02020603050405020304" pitchFamily="18" charset="0"/>
                <a:ea typeface="MS Mincho" panose="02020609040205080304" pitchFamily="49" charset="-128"/>
              </a:rPr>
              <a:t> </a:t>
            </a:r>
            <a:r>
              <a:rPr lang="en-US" sz="1800" dirty="0" err="1">
                <a:solidFill>
                  <a:srgbClr val="000000"/>
                </a:solidFill>
                <a:effectLst/>
                <a:latin typeface="Times New Roman" panose="02020603050405020304" pitchFamily="18" charset="0"/>
                <a:ea typeface="MS Mincho" panose="02020609040205080304" pitchFamily="49" charset="-128"/>
              </a:rPr>
              <a:t>kushtetuese</a:t>
            </a:r>
            <a:r>
              <a:rPr lang="en-US" sz="1800" dirty="0">
                <a:solidFill>
                  <a:srgbClr val="000000"/>
                </a:solidFill>
                <a:effectLst/>
                <a:latin typeface="Times New Roman" panose="02020603050405020304" pitchFamily="18" charset="0"/>
                <a:ea typeface="MS Mincho" panose="02020609040205080304" pitchFamily="49" charset="-128"/>
              </a:rPr>
              <a:t> e ka </a:t>
            </a:r>
            <a:r>
              <a:rPr lang="en-US" sz="1800" dirty="0" err="1">
                <a:solidFill>
                  <a:srgbClr val="000000"/>
                </a:solidFill>
                <a:effectLst/>
                <a:latin typeface="Times New Roman" panose="02020603050405020304" pitchFamily="18" charset="0"/>
                <a:ea typeface="MS Mincho" panose="02020609040205080304" pitchFamily="49" charset="-128"/>
              </a:rPr>
              <a:t>vlerësuar</a:t>
            </a:r>
            <a:r>
              <a:rPr lang="en-US" sz="1800" dirty="0">
                <a:solidFill>
                  <a:srgbClr val="000000"/>
                </a:solidFill>
                <a:effectLst/>
                <a:latin typeface="Times New Roman" panose="02020603050405020304" pitchFamily="18" charset="0"/>
                <a:ea typeface="MS Mincho" panose="02020609040205080304" pitchFamily="49" charset="-128"/>
              </a:rPr>
              <a:t> </a:t>
            </a:r>
            <a:r>
              <a:rPr lang="en-US" sz="1800" dirty="0" err="1">
                <a:solidFill>
                  <a:srgbClr val="000000"/>
                </a:solidFill>
                <a:effectLst/>
                <a:latin typeface="Times New Roman" panose="02020603050405020304" pitchFamily="18" charset="0"/>
                <a:ea typeface="MS Mincho" panose="02020609040205080304" pitchFamily="49" charset="-128"/>
              </a:rPr>
              <a:t>jashtë</a:t>
            </a:r>
            <a:r>
              <a:rPr lang="en-US" sz="1800" dirty="0">
                <a:solidFill>
                  <a:srgbClr val="000000"/>
                </a:solidFill>
                <a:effectLst/>
                <a:latin typeface="Times New Roman" panose="02020603050405020304" pitchFamily="18" charset="0"/>
                <a:ea typeface="MS Mincho" panose="02020609040205080304" pitchFamily="49" charset="-128"/>
              </a:rPr>
              <a:t> </a:t>
            </a:r>
            <a:r>
              <a:rPr lang="en-US" sz="1800" dirty="0" err="1">
                <a:solidFill>
                  <a:srgbClr val="000000"/>
                </a:solidFill>
                <a:effectLst/>
                <a:latin typeface="Times New Roman" panose="02020603050405020304" pitchFamily="18" charset="0"/>
                <a:ea typeface="MS Mincho" panose="02020609040205080304" pitchFamily="49" charset="-128"/>
              </a:rPr>
              <a:t>juridiksionit</a:t>
            </a:r>
            <a:r>
              <a:rPr lang="en-US" sz="1800" dirty="0">
                <a:solidFill>
                  <a:srgbClr val="000000"/>
                </a:solidFill>
                <a:effectLst/>
                <a:latin typeface="Times New Roman" panose="02020603050405020304" pitchFamily="18" charset="0"/>
                <a:ea typeface="MS Mincho" panose="02020609040205080304" pitchFamily="49" charset="-128"/>
              </a:rPr>
              <a:t> </a:t>
            </a:r>
            <a:r>
              <a:rPr lang="en-US" sz="1800" dirty="0" err="1">
                <a:solidFill>
                  <a:srgbClr val="000000"/>
                </a:solidFill>
                <a:effectLst/>
                <a:latin typeface="Times New Roman" panose="02020603050405020304" pitchFamily="18" charset="0"/>
                <a:ea typeface="MS Mincho" panose="02020609040205080304" pitchFamily="49" charset="-128"/>
              </a:rPr>
              <a:t>kushtetues</a:t>
            </a:r>
            <a:r>
              <a:rPr lang="en-US" sz="1800" dirty="0">
                <a:solidFill>
                  <a:srgbClr val="000000"/>
                </a:solidFill>
                <a:effectLst/>
                <a:latin typeface="Times New Roman" panose="02020603050405020304" pitchFamily="18" charset="0"/>
                <a:ea typeface="MS Mincho" panose="02020609040205080304" pitchFamily="49" charset="-128"/>
              </a:rPr>
              <a:t> jo </a:t>
            </a:r>
            <a:r>
              <a:rPr lang="en-US" sz="1800" dirty="0" err="1">
                <a:solidFill>
                  <a:srgbClr val="000000"/>
                </a:solidFill>
                <a:effectLst/>
                <a:latin typeface="Times New Roman" panose="02020603050405020304" pitchFamily="18" charset="0"/>
                <a:ea typeface="MS Mincho" panose="02020609040205080304" pitchFamily="49" charset="-128"/>
              </a:rPr>
              <a:t>vetëm</a:t>
            </a:r>
            <a:r>
              <a:rPr lang="en-US" sz="1800" dirty="0">
                <a:solidFill>
                  <a:srgbClr val="000000"/>
                </a:solidFill>
                <a:effectLst/>
                <a:latin typeface="Times New Roman" panose="02020603050405020304" pitchFamily="18" charset="0"/>
                <a:ea typeface="MS Mincho" panose="02020609040205080304" pitchFamily="49" charset="-128"/>
              </a:rPr>
              <a:t> </a:t>
            </a:r>
            <a:r>
              <a:rPr lang="en-US" sz="1800" dirty="0" err="1">
                <a:solidFill>
                  <a:srgbClr val="000000"/>
                </a:solidFill>
                <a:effectLst/>
                <a:latin typeface="Times New Roman" panose="02020603050405020304" pitchFamily="18" charset="0"/>
                <a:ea typeface="MS Mincho" panose="02020609040205080304" pitchFamily="49" charset="-128"/>
              </a:rPr>
              <a:t>vlerësimin</a:t>
            </a:r>
            <a:r>
              <a:rPr lang="en-US" sz="1800" dirty="0">
                <a:solidFill>
                  <a:srgbClr val="000000"/>
                </a:solidFill>
                <a:effectLst/>
                <a:latin typeface="Times New Roman" panose="02020603050405020304" pitchFamily="18" charset="0"/>
                <a:ea typeface="MS Mincho" panose="02020609040205080304" pitchFamily="49" charset="-128"/>
              </a:rPr>
              <a:t> e </a:t>
            </a:r>
            <a:r>
              <a:rPr lang="en-US" sz="1800" dirty="0" err="1">
                <a:solidFill>
                  <a:srgbClr val="000000"/>
                </a:solidFill>
                <a:effectLst/>
                <a:latin typeface="Times New Roman" panose="02020603050405020304" pitchFamily="18" charset="0"/>
                <a:ea typeface="MS Mincho" panose="02020609040205080304" pitchFamily="49" charset="-128"/>
              </a:rPr>
              <a:t>provave</a:t>
            </a:r>
            <a:r>
              <a:rPr lang="en-US" sz="1800" dirty="0">
                <a:solidFill>
                  <a:srgbClr val="000000"/>
                </a:solidFill>
                <a:effectLst/>
                <a:latin typeface="Times New Roman" panose="02020603050405020304" pitchFamily="18" charset="0"/>
                <a:ea typeface="MS Mincho" panose="02020609040205080304" pitchFamily="49" charset="-128"/>
              </a:rPr>
              <a:t> por </a:t>
            </a:r>
            <a:r>
              <a:rPr lang="en-US" sz="1800" dirty="0" err="1">
                <a:solidFill>
                  <a:srgbClr val="000000"/>
                </a:solidFill>
                <a:effectLst/>
                <a:latin typeface="Times New Roman" panose="02020603050405020304" pitchFamily="18" charset="0"/>
                <a:ea typeface="MS Mincho" panose="02020609040205080304" pitchFamily="49" charset="-128"/>
              </a:rPr>
              <a:t>edhe</a:t>
            </a:r>
            <a:r>
              <a:rPr lang="en-US" sz="1800" dirty="0">
                <a:solidFill>
                  <a:srgbClr val="000000"/>
                </a:solidFill>
                <a:effectLst/>
                <a:latin typeface="Times New Roman" panose="02020603050405020304" pitchFamily="18" charset="0"/>
                <a:ea typeface="MS Mincho" panose="02020609040205080304" pitchFamily="49" charset="-128"/>
              </a:rPr>
              <a:t> </a:t>
            </a:r>
            <a:r>
              <a:rPr lang="en-US" sz="1800" dirty="0" err="1">
                <a:solidFill>
                  <a:srgbClr val="000000"/>
                </a:solidFill>
                <a:effectLst/>
                <a:latin typeface="Times New Roman" panose="02020603050405020304" pitchFamily="18" charset="0"/>
                <a:ea typeface="MS Mincho" panose="02020609040205080304" pitchFamily="49" charset="-128"/>
              </a:rPr>
              <a:t>të</a:t>
            </a:r>
            <a:r>
              <a:rPr lang="en-US" sz="1800" dirty="0">
                <a:solidFill>
                  <a:srgbClr val="000000"/>
                </a:solidFill>
                <a:latin typeface="Times New Roman" panose="02020603050405020304" pitchFamily="18" charset="0"/>
                <a:ea typeface="MS Mincho" panose="02020609040205080304" pitchFamily="49" charset="-128"/>
              </a:rPr>
              <a:t> </a:t>
            </a:r>
            <a:r>
              <a:rPr lang="en-US" sz="1800" dirty="0" err="1">
                <a:solidFill>
                  <a:srgbClr val="000000"/>
                </a:solidFill>
                <a:latin typeface="Times New Roman" panose="02020603050405020304" pitchFamily="18" charset="0"/>
                <a:ea typeface="MS Mincho" panose="02020609040205080304" pitchFamily="49" charset="-128"/>
              </a:rPr>
              <a:t>nevojës</a:t>
            </a:r>
            <a:r>
              <a:rPr lang="en-US" sz="1800" dirty="0">
                <a:solidFill>
                  <a:srgbClr val="000000"/>
                </a:solidFill>
                <a:latin typeface="Times New Roman" panose="02020603050405020304" pitchFamily="18" charset="0"/>
                <a:ea typeface="MS Mincho" panose="02020609040205080304" pitchFamily="49" charset="-128"/>
              </a:rPr>
              <a:t> </a:t>
            </a:r>
            <a:r>
              <a:rPr lang="en-US" sz="1800" dirty="0" err="1">
                <a:solidFill>
                  <a:srgbClr val="000000"/>
                </a:solidFill>
                <a:latin typeface="Times New Roman" panose="02020603050405020304" pitchFamily="18" charset="0"/>
                <a:ea typeface="MS Mincho" panose="02020609040205080304" pitchFamily="49" charset="-128"/>
              </a:rPr>
              <a:t>për</a:t>
            </a:r>
            <a:r>
              <a:rPr lang="en-US" sz="1800" dirty="0">
                <a:solidFill>
                  <a:srgbClr val="000000"/>
                </a:solidFill>
                <a:latin typeface="Times New Roman" panose="02020603050405020304" pitchFamily="18" charset="0"/>
                <a:ea typeface="MS Mincho" panose="02020609040205080304" pitchFamily="49" charset="-128"/>
              </a:rPr>
              <a:t> </a:t>
            </a:r>
            <a:r>
              <a:rPr lang="en-US" sz="1800" dirty="0" err="1">
                <a:solidFill>
                  <a:srgbClr val="000000"/>
                </a:solidFill>
                <a:latin typeface="Times New Roman" panose="02020603050405020304" pitchFamily="18" charset="0"/>
                <a:ea typeface="MS Mincho" panose="02020609040205080304" pitchFamily="49" charset="-128"/>
              </a:rPr>
              <a:t>marrjen</a:t>
            </a:r>
            <a:r>
              <a:rPr lang="en-US" sz="1800" dirty="0">
                <a:solidFill>
                  <a:srgbClr val="000000"/>
                </a:solidFill>
                <a:latin typeface="Times New Roman" panose="02020603050405020304" pitchFamily="18" charset="0"/>
                <a:ea typeface="MS Mincho" panose="02020609040205080304" pitchFamily="49" charset="-128"/>
              </a:rPr>
              <a:t> </a:t>
            </a:r>
            <a:r>
              <a:rPr lang="en-US" sz="1800" dirty="0" err="1">
                <a:solidFill>
                  <a:srgbClr val="000000"/>
                </a:solidFill>
                <a:latin typeface="Times New Roman" panose="02020603050405020304" pitchFamily="18" charset="0"/>
                <a:ea typeface="MS Mincho" panose="02020609040205080304" pitchFamily="49" charset="-128"/>
              </a:rPr>
              <a:t>ose</a:t>
            </a:r>
            <a:r>
              <a:rPr lang="en-US" sz="1800" dirty="0">
                <a:solidFill>
                  <a:srgbClr val="000000"/>
                </a:solidFill>
                <a:latin typeface="Times New Roman" panose="02020603050405020304" pitchFamily="18" charset="0"/>
                <a:ea typeface="MS Mincho" panose="02020609040205080304" pitchFamily="49" charset="-128"/>
              </a:rPr>
              <a:t> jo </a:t>
            </a:r>
            <a:r>
              <a:rPr lang="en-US" sz="1800" dirty="0" err="1">
                <a:solidFill>
                  <a:srgbClr val="000000"/>
                </a:solidFill>
                <a:latin typeface="Times New Roman" panose="02020603050405020304" pitchFamily="18" charset="0"/>
                <a:ea typeface="MS Mincho" panose="02020609040205080304" pitchFamily="49" charset="-128"/>
              </a:rPr>
              <a:t>të</a:t>
            </a:r>
            <a:r>
              <a:rPr lang="en-US" sz="1800" dirty="0">
                <a:solidFill>
                  <a:srgbClr val="000000"/>
                </a:solidFill>
                <a:latin typeface="Times New Roman" panose="02020603050405020304" pitchFamily="18" charset="0"/>
                <a:ea typeface="MS Mincho" panose="02020609040205080304" pitchFamily="49" charset="-128"/>
              </a:rPr>
              <a:t> </a:t>
            </a:r>
            <a:r>
              <a:rPr lang="en-US" sz="1800" dirty="0" err="1">
                <a:solidFill>
                  <a:srgbClr val="000000"/>
                </a:solidFill>
                <a:latin typeface="Times New Roman" panose="02020603050405020304" pitchFamily="18" charset="0"/>
                <a:ea typeface="MS Mincho" panose="02020609040205080304" pitchFamily="49" charset="-128"/>
              </a:rPr>
              <a:t>tyre</a:t>
            </a:r>
            <a:r>
              <a:rPr lang="en-US" sz="1800" dirty="0">
                <a:solidFill>
                  <a:srgbClr val="000000"/>
                </a:solidFill>
                <a:latin typeface="Times New Roman" panose="02020603050405020304" pitchFamily="18" charset="0"/>
                <a:ea typeface="MS Mincho" panose="02020609040205080304" pitchFamily="49" charset="-128"/>
              </a:rPr>
              <a:t>.</a:t>
            </a:r>
            <a:endParaRPr lang="en-US" sz="1800" dirty="0">
              <a:solidFill>
                <a:srgbClr val="000000"/>
              </a:solidFill>
              <a:effectLst/>
              <a:latin typeface="Times New Roman" panose="02020603050405020304" pitchFamily="18" charset="0"/>
              <a:ea typeface="MS Mincho" panose="02020609040205080304" pitchFamily="49" charset="-128"/>
            </a:endParaRPr>
          </a:p>
          <a:p>
            <a:pPr marL="0" marR="0" algn="just">
              <a:spcBef>
                <a:spcPts val="0"/>
              </a:spcBef>
              <a:spcAft>
                <a:spcPts val="0"/>
              </a:spcAft>
              <a:tabLst>
                <a:tab pos="171450" algn="l"/>
                <a:tab pos="270510" algn="l"/>
                <a:tab pos="342900" algn="l"/>
                <a:tab pos="457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sq-AL" sz="1800" dirty="0">
                <a:solidFill>
                  <a:srgbClr val="000000"/>
                </a:solidFill>
                <a:effectLst/>
                <a:latin typeface="Times New Roman" panose="02020603050405020304" pitchFamily="18" charset="0"/>
                <a:ea typeface="MS Mincho" panose="02020609040205080304" pitchFamily="49" charset="-128"/>
              </a:rPr>
              <a:t>Detyra e Gjykatës </a:t>
            </a:r>
            <a:r>
              <a:rPr lang="en-US" sz="1800" dirty="0" err="1">
                <a:solidFill>
                  <a:srgbClr val="000000"/>
                </a:solidFill>
                <a:effectLst/>
                <a:latin typeface="Times New Roman" panose="02020603050405020304" pitchFamily="18" charset="0"/>
                <a:ea typeface="MS Mincho" panose="02020609040205080304" pitchFamily="49" charset="-128"/>
              </a:rPr>
              <a:t>kushtetuese</a:t>
            </a:r>
            <a:r>
              <a:rPr lang="en-US" sz="1800" dirty="0">
                <a:solidFill>
                  <a:srgbClr val="000000"/>
                </a:solidFill>
                <a:effectLst/>
                <a:latin typeface="Times New Roman" panose="02020603050405020304" pitchFamily="18" charset="0"/>
                <a:ea typeface="MS Mincho" panose="02020609040205080304" pitchFamily="49" charset="-128"/>
              </a:rPr>
              <a:t> </a:t>
            </a:r>
            <a:r>
              <a:rPr lang="sq-AL" sz="1800" dirty="0">
                <a:solidFill>
                  <a:srgbClr val="000000"/>
                </a:solidFill>
                <a:effectLst/>
                <a:latin typeface="Times New Roman" panose="02020603050405020304" pitchFamily="18" charset="0"/>
                <a:ea typeface="MS Mincho" panose="02020609040205080304" pitchFamily="49" charset="-128"/>
              </a:rPr>
              <a:t>është që të sigurojë nëse procesi në tërësinë e tij, përfshirë edhe mënyrën në të cilën janë marrë provat, ka qenë i rregullt. Roli i Gjykatës nuk është të </a:t>
            </a:r>
            <a:r>
              <a:rPr lang="sq-AL" sz="1800" u="sng" dirty="0">
                <a:solidFill>
                  <a:srgbClr val="000000"/>
                </a:solidFill>
                <a:effectLst/>
                <a:latin typeface="Times New Roman" panose="02020603050405020304" pitchFamily="18" charset="0"/>
                <a:ea typeface="MS Mincho" panose="02020609040205080304" pitchFamily="49" charset="-128"/>
              </a:rPr>
              <a:t>rivlerësojë faktet, zbatimin e ligjit material apo zgjidhjen e dhënë nga gjykatat e zakonshme </a:t>
            </a:r>
            <a:r>
              <a:rPr lang="sq-AL" sz="1800" dirty="0">
                <a:solidFill>
                  <a:srgbClr val="000000"/>
                </a:solidFill>
                <a:effectLst/>
                <a:latin typeface="Times New Roman" panose="02020603050405020304" pitchFamily="18" charset="0"/>
                <a:ea typeface="MS Mincho" panose="02020609040205080304" pitchFamily="49" charset="-128"/>
              </a:rPr>
              <a:t>(shih vendimet nr. 26, datë 09.05.2014; nr. 19, datë 02.04.2012; nr. 47, datë 07.11.2011; nr. 22, datë 22.07.2009 të GJK-së). </a:t>
            </a:r>
            <a:endParaRPr lang="en-US" sz="1800" dirty="0">
              <a:effectLst/>
              <a:latin typeface="Times New Roman" panose="02020603050405020304" pitchFamily="18" charset="0"/>
              <a:ea typeface="MS Mincho" panose="02020609040205080304" pitchFamily="49" charset="-128"/>
            </a:endParaRPr>
          </a:p>
          <a:p>
            <a:pPr marL="0" marR="0" algn="just">
              <a:spcBef>
                <a:spcPts val="0"/>
              </a:spcBef>
              <a:spcAft>
                <a:spcPts val="0"/>
              </a:spcAft>
              <a:tabLst>
                <a:tab pos="171450" algn="l"/>
                <a:tab pos="270510" algn="l"/>
                <a:tab pos="342900" algn="l"/>
                <a:tab pos="457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sq-AL" sz="1800" dirty="0">
                <a:solidFill>
                  <a:srgbClr val="000000"/>
                </a:solidFill>
                <a:effectLst/>
                <a:latin typeface="Times New Roman" panose="02020603050405020304" pitchFamily="18" charset="0"/>
                <a:ea typeface="MS Mincho" panose="02020609040205080304" pitchFamily="49" charset="-128"/>
              </a:rPr>
              <a:t>Gjykata </a:t>
            </a:r>
            <a:r>
              <a:rPr lang="en-US" sz="1800" dirty="0" err="1">
                <a:solidFill>
                  <a:srgbClr val="000000"/>
                </a:solidFill>
                <a:effectLst/>
                <a:latin typeface="Times New Roman" panose="02020603050405020304" pitchFamily="18" charset="0"/>
                <a:ea typeface="MS Mincho" panose="02020609040205080304" pitchFamily="49" charset="-128"/>
              </a:rPr>
              <a:t>kushtetuese</a:t>
            </a:r>
            <a:r>
              <a:rPr lang="en-US" sz="1800" dirty="0">
                <a:solidFill>
                  <a:srgbClr val="000000"/>
                </a:solidFill>
                <a:effectLst/>
                <a:latin typeface="Times New Roman" panose="02020603050405020304" pitchFamily="18" charset="0"/>
                <a:ea typeface="MS Mincho" panose="02020609040205080304" pitchFamily="49" charset="-128"/>
              </a:rPr>
              <a:t> </a:t>
            </a:r>
            <a:r>
              <a:rPr lang="sq-AL" sz="1800" dirty="0">
                <a:solidFill>
                  <a:srgbClr val="000000"/>
                </a:solidFill>
                <a:effectLst/>
                <a:latin typeface="Times New Roman" panose="02020603050405020304" pitchFamily="18" charset="0"/>
                <a:ea typeface="MS Mincho" panose="02020609040205080304" pitchFamily="49" charset="-128"/>
              </a:rPr>
              <a:t>duhet të investohet vetëm </a:t>
            </a:r>
            <a:r>
              <a:rPr lang="sq-AL" sz="1800" b="1" dirty="0">
                <a:solidFill>
                  <a:srgbClr val="000000"/>
                </a:solidFill>
                <a:effectLst/>
                <a:latin typeface="Times New Roman" panose="02020603050405020304" pitchFamily="18" charset="0"/>
                <a:ea typeface="MS Mincho" panose="02020609040205080304" pitchFamily="49" charset="-128"/>
              </a:rPr>
              <a:t>nëse konstaton shkelje të parimeve të procesit të rregullt ligjor dhe nëse këto shkelje nuk janë konstatuar dhe riparuar nga Gjykata e Lartë. </a:t>
            </a:r>
            <a:r>
              <a:rPr lang="sq-AL" sz="1800" dirty="0">
                <a:solidFill>
                  <a:srgbClr val="000000"/>
                </a:solidFill>
                <a:effectLst/>
                <a:latin typeface="Times New Roman" panose="02020603050405020304" pitchFamily="18" charset="0"/>
                <a:ea typeface="MS Mincho" panose="02020609040205080304" pitchFamily="49" charset="-128"/>
              </a:rPr>
              <a:t>Një qëndrim i ndryshëm do ta kthente Gjykatën Kushtetuese në një instancë të zakonshme, gjë që nuk është funksioni i saj (shih vendimet nr. 49, datë 29.09.2014, paragrafi 12; nr. 4, datë 28.02.2006 të GJK-së).</a:t>
            </a:r>
            <a:endParaRPr lang="en-US" sz="1800" dirty="0">
              <a:effectLst/>
              <a:latin typeface="Times New Roman" panose="02020603050405020304" pitchFamily="18" charset="0"/>
              <a:ea typeface="MS Mincho" panose="02020609040205080304" pitchFamily="49" charset="-128"/>
            </a:endParaRPr>
          </a:p>
          <a:p>
            <a:pPr algn="just"/>
            <a:endParaRPr lang="en-US" sz="1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400" dirty="0" err="1">
                <a:latin typeface="Times New Roman" pitchFamily="18" charset="0"/>
                <a:cs typeface="Times New Roman" pitchFamily="18" charset="0"/>
              </a:rPr>
              <a:t>Gjykata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Kushtetuese</a:t>
            </a:r>
            <a:r>
              <a:rPr lang="en-US" sz="1400" dirty="0">
                <a:latin typeface="Times New Roman" pitchFamily="18" charset="0"/>
                <a:cs typeface="Times New Roman" pitchFamily="18" charset="0"/>
              </a:rPr>
              <a:t> ka </a:t>
            </a:r>
            <a:r>
              <a:rPr lang="en-US" sz="1400" dirty="0" err="1">
                <a:latin typeface="Times New Roman" pitchFamily="18" charset="0"/>
                <a:cs typeface="Times New Roman" pitchFamily="18" charset="0"/>
              </a:rPr>
              <a:t>interpretuar</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vazhdimisht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juridiksionin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ligjor</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rishikues</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gjykatës</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lartë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zbatim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parimit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kushtetues</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gjykimit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cështjes</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një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gjykatë</a:t>
            </a:r>
            <a:r>
              <a:rPr lang="en-US" sz="1400" dirty="0">
                <a:latin typeface="Times New Roman" pitchFamily="18" charset="0"/>
                <a:cs typeface="Times New Roman" pitchFamily="18" charset="0"/>
              </a:rPr>
              <a:t> e </a:t>
            </a:r>
            <a:r>
              <a:rPr lang="en-US" sz="1400" dirty="0" err="1">
                <a:latin typeface="Times New Roman" pitchFamily="18" charset="0"/>
                <a:cs typeface="Times New Roman" pitchFamily="18" charset="0"/>
              </a:rPr>
              <a:t>caktuar</a:t>
            </a:r>
            <a:r>
              <a:rPr lang="en-US" sz="1400" dirty="0">
                <a:latin typeface="Times New Roman" pitchFamily="18" charset="0"/>
                <a:cs typeface="Times New Roman" pitchFamily="18" charset="0"/>
              </a:rPr>
              <a:t> me </a:t>
            </a:r>
            <a:r>
              <a:rPr lang="en-US" sz="1400" dirty="0" err="1">
                <a:latin typeface="Times New Roman" pitchFamily="18" charset="0"/>
                <a:cs typeface="Times New Roman" pitchFamily="18" charset="0"/>
              </a:rPr>
              <a:t>ligj</a:t>
            </a:r>
            <a:r>
              <a:rPr lang="en-US" sz="1400" dirty="0">
                <a:latin typeface="Times New Roman" pitchFamily="18" charset="0"/>
                <a:cs typeface="Times New Roman" pitchFamily="18" charset="0"/>
              </a:rPr>
              <a:t>”, duke </a:t>
            </a:r>
            <a:r>
              <a:rPr lang="en-US" sz="1400" dirty="0" err="1">
                <a:latin typeface="Times New Roman" pitchFamily="18" charset="0"/>
                <a:cs typeface="Times New Roman" pitchFamily="18" charset="0"/>
              </a:rPr>
              <a:t>prishur</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vendimet</a:t>
            </a:r>
            <a:r>
              <a:rPr lang="en-US" sz="1400" dirty="0">
                <a:latin typeface="Times New Roman" pitchFamily="18" charset="0"/>
                <a:cs typeface="Times New Roman" pitchFamily="18" charset="0"/>
              </a:rPr>
              <a:t> e </a:t>
            </a:r>
            <a:r>
              <a:rPr lang="en-US" sz="1400" dirty="0" err="1">
                <a:latin typeface="Times New Roman" pitchFamily="18" charset="0"/>
                <a:cs typeface="Times New Roman" pitchFamily="18" charset="0"/>
              </a:rPr>
              <a:t>gjykatës</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lartë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që</a:t>
            </a:r>
            <a:r>
              <a:rPr lang="en-US" sz="1400" dirty="0">
                <a:latin typeface="Times New Roman" pitchFamily="18" charset="0"/>
                <a:cs typeface="Times New Roman" pitchFamily="18" charset="0"/>
              </a:rPr>
              <a:t> ka </a:t>
            </a:r>
            <a:r>
              <a:rPr lang="en-US" sz="1400" dirty="0" err="1">
                <a:latin typeface="Times New Roman" pitchFamily="18" charset="0"/>
                <a:cs typeface="Times New Roman" pitchFamily="18" charset="0"/>
              </a:rPr>
              <a:t>tejkaluar</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kufijtë</a:t>
            </a:r>
            <a:r>
              <a:rPr lang="en-US" sz="1400" dirty="0">
                <a:latin typeface="Times New Roman" pitchFamily="18" charset="0"/>
                <a:cs typeface="Times New Roman" pitchFamily="18" charset="0"/>
              </a:rPr>
              <a:t> e </a:t>
            </a:r>
            <a:r>
              <a:rPr lang="en-US" sz="1400" dirty="0" err="1">
                <a:latin typeface="Times New Roman" pitchFamily="18" charset="0"/>
                <a:cs typeface="Times New Roman" pitchFamily="18" charset="0"/>
              </a:rPr>
              <a:t>këtij</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juridiksioni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shkelje</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të</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ligjit</a:t>
            </a:r>
            <a:r>
              <a:rPr lang="en-US" sz="1400" dirty="0">
                <a:latin typeface="Times New Roman" pitchFamily="18" charset="0"/>
                <a:cs typeface="Times New Roman" pitchFamily="18" charset="0"/>
              </a:rPr>
              <a:t>.</a:t>
            </a:r>
          </a:p>
        </p:txBody>
      </p:sp>
      <p:sp>
        <p:nvSpPr>
          <p:cNvPr id="3" name="Content Placeholder 2"/>
          <p:cNvSpPr>
            <a:spLocks noGrp="1"/>
          </p:cNvSpPr>
          <p:nvPr>
            <p:ph idx="1"/>
          </p:nvPr>
        </p:nvSpPr>
        <p:spPr/>
        <p:txBody>
          <a:bodyPr>
            <a:noAutofit/>
          </a:bodyPr>
          <a:lstStyle/>
          <a:p>
            <a:pPr algn="just"/>
            <a:r>
              <a:rPr lang="en-US" sz="1600" dirty="0" err="1">
                <a:latin typeface="Times New Roman" panose="02020603050405020304" pitchFamily="18" charset="0"/>
                <a:cs typeface="Times New Roman" panose="02020603050405020304" pitchFamily="18" charset="0"/>
              </a:rPr>
              <a:t>Në</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vendimin</a:t>
            </a:r>
            <a:r>
              <a:rPr lang="en-US" sz="1600" dirty="0">
                <a:latin typeface="Times New Roman" panose="02020603050405020304" pitchFamily="18" charset="0"/>
                <a:cs typeface="Times New Roman" panose="02020603050405020304" pitchFamily="18" charset="0"/>
              </a:rPr>
              <a:t> nr.40/2023 </a:t>
            </a:r>
            <a:r>
              <a:rPr lang="en-US" sz="1600" dirty="0" err="1">
                <a:latin typeface="Times New Roman" panose="02020603050405020304" pitchFamily="18" charset="0"/>
                <a:cs typeface="Times New Roman" panose="02020603050405020304" pitchFamily="18" charset="0"/>
              </a:rPr>
              <a:t>gjykata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kushtetuese</a:t>
            </a:r>
            <a:r>
              <a:rPr lang="en-US" sz="1600" dirty="0">
                <a:latin typeface="Times New Roman" panose="02020603050405020304" pitchFamily="18" charset="0"/>
                <a:cs typeface="Times New Roman" panose="02020603050405020304" pitchFamily="18" charset="0"/>
              </a:rPr>
              <a:t> ka </a:t>
            </a:r>
            <a:r>
              <a:rPr lang="en-US" sz="1600" dirty="0" err="1">
                <a:latin typeface="Times New Roman" panose="02020603050405020304" pitchFamily="18" charset="0"/>
                <a:cs typeface="Times New Roman" panose="02020603050405020304" pitchFamily="18" charset="0"/>
              </a:rPr>
              <a:t>theksuar</a:t>
            </a:r>
            <a:r>
              <a:rPr lang="en-US" sz="1600" dirty="0">
                <a:latin typeface="Times New Roman" panose="02020603050405020304" pitchFamily="18" charset="0"/>
                <a:cs typeface="Times New Roman" panose="02020603050405020304" pitchFamily="18" charset="0"/>
              </a:rPr>
              <a:t> se; </a:t>
            </a:r>
            <a:r>
              <a:rPr lang="sq-AL" sz="1600" dirty="0">
                <a:effectLst/>
                <a:latin typeface="Times New Roman" panose="02020603050405020304" pitchFamily="18" charset="0"/>
                <a:ea typeface="MS Mincho" panose="02020609040205080304" pitchFamily="49" charset="-128"/>
                <a:cs typeface="Times New Roman" panose="02020603050405020304" pitchFamily="18" charset="0"/>
              </a:rPr>
              <a:t>Nëse Gjykata e Lartë vlerëson se provat e administruara nuk janë të mjaftueshme për arritjen e një konkluzioni apo se nevojitet kryerja e vlerësimeve të mëtejshme të tyre, ajo nuk mund të marrë kompetencat e gjykatës së faktit, por duhet ta kthejë çështjen për rishqyrtim, me qëllim plotësimin e këtyre të metave të vendimit, </a:t>
            </a:r>
            <a:r>
              <a:rPr lang="sq-AL" sz="1600" u="sng" dirty="0">
                <a:effectLst/>
                <a:latin typeface="Times New Roman" panose="02020603050405020304" pitchFamily="18" charset="0"/>
                <a:ea typeface="MS Mincho" panose="02020609040205080304" pitchFamily="49" charset="-128"/>
                <a:cs typeface="Times New Roman" panose="02020603050405020304" pitchFamily="18" charset="0"/>
              </a:rPr>
              <a:t>por në asnjë rast nuk mund ta zgjidhë vetë çështjen në themel duke rivlerësuar ndryshe faktet dhe provat e marra gjatë gjykimit në shkallët më të ulëta gjyqësore, pasi një veprim i tillë bie ndesh me parimin e gjykatës së caktuar me ligj</a:t>
            </a:r>
            <a:r>
              <a:rPr lang="sq-AL" sz="1600" dirty="0">
                <a:effectLst/>
                <a:latin typeface="Times New Roman" panose="02020603050405020304" pitchFamily="18" charset="0"/>
                <a:ea typeface="MS Mincho" panose="02020609040205080304" pitchFamily="49" charset="-128"/>
                <a:cs typeface="Times New Roman" panose="02020603050405020304" pitchFamily="18" charset="0"/>
              </a:rPr>
              <a:t> (shih vendimet nr. 15, datë 23.03.2023; nr. 44, datë 19.07.2016; nr. 36, datë 30.06.2014 të Gjykatës Kushtetuese)... </a:t>
            </a:r>
            <a:endParaRPr lang="en-US" sz="1600" dirty="0">
              <a:effectLst/>
              <a:latin typeface="Times New Roman" panose="02020603050405020304" pitchFamily="18" charset="0"/>
              <a:ea typeface="MS Mincho" panose="02020609040205080304" pitchFamily="49" charset="-128"/>
              <a:cs typeface="Times New Roman" panose="02020603050405020304" pitchFamily="18" charset="0"/>
            </a:endParaRPr>
          </a:p>
          <a:p>
            <a:pPr algn="just"/>
            <a:r>
              <a:rPr lang="sq-AL" sz="1600" dirty="0">
                <a:effectLst/>
                <a:latin typeface="Times New Roman" panose="02020603050405020304" pitchFamily="18" charset="0"/>
                <a:ea typeface="MS Mincho" panose="02020609040205080304" pitchFamily="49" charset="-128"/>
                <a:cs typeface="Times New Roman" panose="02020603050405020304" pitchFamily="18" charset="0"/>
              </a:rPr>
              <a:t>Gjykata vëren se si gjatë hetimit administrativ të kërkesës në AKKP, ashtu edhe gjatë procesit gjyqësor në dy shkallët më të ulëta të gjykimit, provat e paraqitura </a:t>
            </a:r>
            <a:r>
              <a:rPr lang="sq-AL" sz="1600" u="sng" dirty="0">
                <a:effectLst/>
                <a:latin typeface="Times New Roman" panose="02020603050405020304" pitchFamily="18" charset="0"/>
                <a:ea typeface="MS Mincho" panose="02020609040205080304" pitchFamily="49" charset="-128"/>
                <a:cs typeface="Times New Roman" panose="02020603050405020304" pitchFamily="18" charset="0"/>
              </a:rPr>
              <a:t>nga pala paditëse janë analizuar në kuptim të pozicionimit të pasurisë për të cilën kërkohet njohja e së drejtës së pronës, pa vënë në dyshim legjitimitetin substancial aktiv të subjektit të shpronësuar (trashëgimlënësit të paditësve). Ndërsa Kolegji Civil ka analizuar edhe një herë këto prova në drejtim të provueshmërisë së të drejtës së pronësisë </a:t>
            </a:r>
            <a:r>
              <a:rPr lang="sq-AL" sz="1600" dirty="0">
                <a:effectLst/>
                <a:latin typeface="Times New Roman" panose="02020603050405020304" pitchFamily="18" charset="0"/>
                <a:ea typeface="MS Mincho" panose="02020609040205080304" pitchFamily="49" charset="-128"/>
                <a:cs typeface="Times New Roman" panose="02020603050405020304" pitchFamily="18" charset="0"/>
              </a:rPr>
              <a:t>së kërkuesit, pra të legjitimitetit substancial aktiv të tij, duke nxjerrë konkluzione të ndryshme mbi faktet e mosmarrëveshjes</a:t>
            </a:r>
            <a:endParaRPr lang="en-US" sz="1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err="1">
                <a:latin typeface="Times New Roman" pitchFamily="18" charset="0"/>
                <a:cs typeface="Times New Roman" pitchFamily="18" charset="0"/>
              </a:rPr>
              <a:t>Në</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vendimin</a:t>
            </a:r>
            <a:r>
              <a:rPr lang="en-US" sz="1800" dirty="0">
                <a:latin typeface="Times New Roman" pitchFamily="18" charset="0"/>
                <a:cs typeface="Times New Roman" pitchFamily="18" charset="0"/>
              </a:rPr>
              <a:t> nr.23/2023 </a:t>
            </a:r>
            <a:r>
              <a:rPr lang="en-US" sz="1800" dirty="0" err="1">
                <a:latin typeface="Times New Roman" pitchFamily="18" charset="0"/>
                <a:cs typeface="Times New Roman" pitchFamily="18" charset="0"/>
              </a:rPr>
              <a:t>gjykata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kushtetuese</a:t>
            </a:r>
            <a:r>
              <a:rPr lang="en-US" sz="1800" dirty="0">
                <a:latin typeface="Times New Roman" pitchFamily="18" charset="0"/>
                <a:cs typeface="Times New Roman" pitchFamily="18" charset="0"/>
              </a:rPr>
              <a:t> ka </a:t>
            </a:r>
            <a:r>
              <a:rPr lang="en-US" sz="1800" dirty="0" err="1">
                <a:latin typeface="Times New Roman" pitchFamily="18" charset="0"/>
                <a:cs typeface="Times New Roman" pitchFamily="18" charset="0"/>
              </a:rPr>
              <a:t>konstatuar</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shkelje</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të</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funksionit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kushtetues</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të</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gjykatës</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së</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lartë</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gjykatë</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ligji</a:t>
            </a:r>
            <a:r>
              <a:rPr lang="en-US" sz="1800" dirty="0">
                <a:latin typeface="Times New Roman" pitchFamily="18" charset="0"/>
                <a:cs typeface="Times New Roman" pitchFamily="18" charset="0"/>
              </a:rPr>
              <a:t>  duke </a:t>
            </a:r>
            <a:r>
              <a:rPr lang="en-US" sz="1800" dirty="0" err="1">
                <a:latin typeface="Times New Roman" pitchFamily="18" charset="0"/>
                <a:cs typeface="Times New Roman" pitchFamily="18" charset="0"/>
              </a:rPr>
              <a:t>prishur</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vendimin</a:t>
            </a:r>
            <a:r>
              <a:rPr lang="en-US" sz="1800" dirty="0">
                <a:latin typeface="Times New Roman" pitchFamily="18" charset="0"/>
                <a:cs typeface="Times New Roman" pitchFamily="18" charset="0"/>
              </a:rPr>
              <a:t> e </a:t>
            </a:r>
            <a:r>
              <a:rPr lang="en-US" sz="1800" dirty="0" err="1">
                <a:latin typeface="Times New Roman" pitchFamily="18" charset="0"/>
                <a:cs typeface="Times New Roman" pitchFamily="18" charset="0"/>
              </a:rPr>
              <a:t>kolegjit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adm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të</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gjykatës</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së</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lartë</a:t>
            </a:r>
            <a:r>
              <a:rPr lang="en-US" sz="1800" dirty="0">
                <a:latin typeface="Times New Roman" pitchFamily="18" charset="0"/>
                <a:cs typeface="Times New Roman" pitchFamily="18" charset="0"/>
              </a:rPr>
              <a:t> e </a:t>
            </a:r>
            <a:r>
              <a:rPr lang="en-US" sz="1800" dirty="0" err="1">
                <a:latin typeface="Times New Roman" pitchFamily="18" charset="0"/>
                <a:cs typeface="Times New Roman" pitchFamily="18" charset="0"/>
              </a:rPr>
              <a:t>kthyer</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cështjen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për</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rigjykim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në</a:t>
            </a:r>
            <a:r>
              <a:rPr lang="en-US" sz="1800" dirty="0">
                <a:latin typeface="Times New Roman" pitchFamily="18" charset="0"/>
                <a:cs typeface="Times New Roman" pitchFamily="18" charset="0"/>
              </a:rPr>
              <a:t> po </a:t>
            </a:r>
            <a:r>
              <a:rPr lang="en-US" sz="1800" dirty="0" err="1">
                <a:latin typeface="Times New Roman" pitchFamily="18" charset="0"/>
                <a:cs typeface="Times New Roman" pitchFamily="18" charset="0"/>
              </a:rPr>
              <a:t>këtë</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gjykatë</a:t>
            </a:r>
            <a:r>
              <a:rPr lang="en-US" sz="1800" dirty="0">
                <a:latin typeface="Times New Roman" pitchFamily="18" charset="0"/>
                <a:cs typeface="Times New Roman" pitchFamily="18" charset="0"/>
              </a:rPr>
              <a:t> me </a:t>
            </a:r>
            <a:r>
              <a:rPr lang="en-US" sz="1800" dirty="0" err="1">
                <a:latin typeface="Times New Roman" pitchFamily="18" charset="0"/>
                <a:cs typeface="Times New Roman" pitchFamily="18" charset="0"/>
              </a:rPr>
              <a:t>arsyetimin</a:t>
            </a:r>
            <a:r>
              <a:rPr lang="en-US" sz="1800" dirty="0">
                <a:latin typeface="Times New Roman" pitchFamily="18" charset="0"/>
                <a:cs typeface="Times New Roman" pitchFamily="18" charset="0"/>
              </a:rPr>
              <a:t> ;</a:t>
            </a:r>
          </a:p>
        </p:txBody>
      </p:sp>
      <p:sp>
        <p:nvSpPr>
          <p:cNvPr id="3" name="Content Placeholder 2"/>
          <p:cNvSpPr>
            <a:spLocks noGrp="1"/>
          </p:cNvSpPr>
          <p:nvPr>
            <p:ph idx="1"/>
          </p:nvPr>
        </p:nvSpPr>
        <p:spPr>
          <a:xfrm>
            <a:off x="457200" y="1417638"/>
            <a:ext cx="8229600" cy="4708525"/>
          </a:xfrm>
        </p:spPr>
        <p:txBody>
          <a:bodyPr>
            <a:normAutofit fontScale="40000" lnSpcReduction="20000"/>
          </a:bodyPr>
          <a:lstStyle/>
          <a:p>
            <a:pPr marL="0" marR="0" lvl="0" indent="0" algn="just">
              <a:lnSpc>
                <a:spcPct val="120000"/>
              </a:lnSpc>
              <a:spcBef>
                <a:spcPts val="0"/>
              </a:spcBef>
              <a:spcAft>
                <a:spcPts val="0"/>
              </a:spcAft>
              <a:buNone/>
              <a:tabLst>
                <a:tab pos="457200" algn="l"/>
                <a:tab pos="685800" algn="l"/>
              </a:tabLst>
            </a:pPr>
            <a:endParaRPr lang="en-US" sz="3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a:lnSpc>
                <a:spcPct val="120000"/>
              </a:lnSpc>
              <a:spcBef>
                <a:spcPts val="0"/>
              </a:spcBef>
              <a:spcAft>
                <a:spcPts val="0"/>
              </a:spcAft>
              <a:buNone/>
              <a:tabLst>
                <a:tab pos="457200" algn="l"/>
                <a:tab pos="685800" algn="l"/>
              </a:tabLst>
            </a:pPr>
            <a:r>
              <a:rPr lang="sq-AL" sz="3400" dirty="0">
                <a:effectLst/>
                <a:latin typeface="Times New Roman" panose="02020603050405020304" pitchFamily="18" charset="0"/>
                <a:ea typeface="Calibri" panose="020F0502020204030204" pitchFamily="34" charset="0"/>
                <a:cs typeface="Times New Roman" panose="02020603050405020304" pitchFamily="18" charset="0"/>
              </a:rPr>
              <a:t>Gjykata e Lartë mund të vendosë për themelin e çështjes vetëm nëse mosmarrëveshja mund të zgjidhet në bazë të të njëjtave fakte e prova të vlerësuara nga gjyqtari i faktit dhe që përbëjnë bazën e vendimit në të cilin është bërë një interpretim i gabuar i ligjit. Kontrolli i saj duhet të fokusohet vetëm në drejtim të ligjshmërisë dhe bazueshmërisë të vendimeve të ankimuara, pra mbi mënyrën e zbatimit të ligjit nga gjykatat më të ulëta. Gjykata e Lartë nuk mund të anashkalojë ose të lërë pa vlerë prova që janë shqyrtuar dhe vlerësuar nga gjykatat e faktit, si dhe nuk mund të pranojë prova të cilat nuk janë administruar gjatë gjykimit në fakt </a:t>
            </a:r>
            <a:r>
              <a:rPr lang="sq-AL" sz="3400" i="1" dirty="0">
                <a:effectLst/>
                <a:latin typeface="Times New Roman" panose="02020603050405020304" pitchFamily="18" charset="0"/>
                <a:ea typeface="Calibri" panose="020F0502020204030204" pitchFamily="34" charset="0"/>
                <a:cs typeface="Times New Roman" panose="02020603050405020304" pitchFamily="18" charset="0"/>
              </a:rPr>
              <a:t>(shih vendimet nr. 10, datë 03.04.2018; nr.20, datë 20.03.2017; nr.83, datë 30.12.2015 të Gjykatës Kushtetuese)</a:t>
            </a:r>
            <a:r>
              <a:rPr lang="sq-AL" sz="3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a:lnSpc>
                <a:spcPct val="120000"/>
              </a:lnSpc>
              <a:spcBef>
                <a:spcPts val="0"/>
              </a:spcBef>
              <a:spcAft>
                <a:spcPts val="0"/>
              </a:spcAft>
              <a:buNone/>
              <a:tabLst>
                <a:tab pos="457200" algn="l"/>
                <a:tab pos="685800" algn="l"/>
              </a:tabLst>
            </a:pPr>
            <a:r>
              <a:rPr lang="en-US" sz="3400" dirty="0">
                <a:latin typeface="Times New Roman" panose="02020603050405020304" pitchFamily="18" charset="0"/>
                <a:ea typeface="Calibri" panose="020F0502020204030204" pitchFamily="34" charset="0"/>
                <a:cs typeface="Times New Roman" panose="02020603050405020304" pitchFamily="18" charset="0"/>
              </a:rPr>
              <a:t>       </a:t>
            </a:r>
            <a:r>
              <a:rPr lang="sq-AL" sz="3400" dirty="0">
                <a:effectLst/>
                <a:latin typeface="Times New Roman" panose="02020603050405020304" pitchFamily="18" charset="0"/>
                <a:ea typeface="Calibri" panose="020F0502020204030204" pitchFamily="34" charset="0"/>
                <a:cs typeface="Times New Roman" panose="02020603050405020304" pitchFamily="18" charset="0"/>
              </a:rPr>
              <a:t>Gjykata është shprehur se </a:t>
            </a:r>
            <a:r>
              <a:rPr lang="sq-AL" sz="3400" u="sng" dirty="0">
                <a:effectLst/>
                <a:latin typeface="Times New Roman" panose="02020603050405020304" pitchFamily="18" charset="0"/>
                <a:ea typeface="Calibri" panose="020F0502020204030204" pitchFamily="34" charset="0"/>
                <a:cs typeface="Times New Roman" panose="02020603050405020304" pitchFamily="18" charset="0"/>
              </a:rPr>
              <a:t>nxjerrja e konkluzionit për provat në të kundërt me vlerësimin e dy gjykatave të shkallëve më të ulëta nuk pajtohet me natyrën e gjykimit në Gjykatën e Lartë</a:t>
            </a:r>
            <a:r>
              <a:rPr lang="sq-AL" sz="3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sq-AL" sz="3400" dirty="0">
                <a:effectLst/>
                <a:latin typeface="Times New Roman" panose="02020603050405020304" pitchFamily="18" charset="0"/>
                <a:ea typeface="Calibri" panose="020F0502020204030204" pitchFamily="34" charset="0"/>
                <a:cs typeface="Times New Roman" panose="02020603050405020304" pitchFamily="18" charset="0"/>
              </a:rPr>
              <a:t>Gjykata e Lartë nuk mund të konkludojë</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sq-AL" sz="3400" i="1" dirty="0">
                <a:effectLst/>
                <a:latin typeface="Times New Roman" panose="02020603050405020304" pitchFamily="18" charset="0"/>
                <a:ea typeface="Calibri" panose="020F0502020204030204" pitchFamily="34" charset="0"/>
                <a:cs typeface="Times New Roman" panose="02020603050405020304" pitchFamily="18" charset="0"/>
              </a:rPr>
              <a:t>a priori</a:t>
            </a:r>
            <a:r>
              <a:rPr lang="sq-AL" sz="3400" dirty="0">
                <a:effectLst/>
                <a:latin typeface="Times New Roman" panose="02020603050405020304" pitchFamily="18" charset="0"/>
                <a:ea typeface="Calibri" panose="020F0502020204030204" pitchFamily="34" charset="0"/>
                <a:cs typeface="Times New Roman" panose="02020603050405020304" pitchFamily="18" charset="0"/>
              </a:rPr>
              <a:t> nëse është vërtetuar apo jo një fakt i caktuar, ndërkohë që nga përmbajtja e vendimeve të të dyja gjykatave më të ulëta rezulton e provuar e kundërta. Nëse Gjykata e Lartë vlerëson se provat e administruara nuk janë të mjaftueshme për arritjen e një konkluzioni apo se nevojitet kryerja e vlerësimeve të mëtejshme të tyre, ajo nuk mund të marrë kompetencat e gjykatës të faktit, por duhet ta kthejë çështjen për rishqyrtim, me qëllim plotësimin e këtyre të metave të vendimit, por në asnjë rast nuk mund ta zgjidhë vetë çështjen në themel duke rivlerësuar ndryshe faktet dhe provat e marra gjatë gjykimit në shkallët më të ulëta gjyqësore. Një veprim i tillë bie ndesh me parimin e gjykatës së caktuar me ligj (</a:t>
            </a:r>
            <a:r>
              <a:rPr lang="sq-AL" sz="3400" i="1" dirty="0">
                <a:effectLst/>
                <a:latin typeface="Times New Roman" panose="02020603050405020304" pitchFamily="18" charset="0"/>
                <a:ea typeface="Calibri" panose="020F0502020204030204" pitchFamily="34" charset="0"/>
                <a:cs typeface="Times New Roman" panose="02020603050405020304" pitchFamily="18" charset="0"/>
              </a:rPr>
              <a:t>shih vendimet nr. 44, datë 19.07.2016; nr. 36, datë 30.06.2014 të Gjykatës Kushtetuese</a:t>
            </a:r>
            <a:r>
              <a:rPr lang="sq-AL" sz="3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3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800" b="1" dirty="0" err="1"/>
              <a:t>Në</a:t>
            </a:r>
            <a:r>
              <a:rPr lang="en-US" sz="1800" b="1" dirty="0"/>
              <a:t> </a:t>
            </a:r>
            <a:r>
              <a:rPr lang="en-US" sz="1800" b="1" dirty="0" err="1"/>
              <a:t>vendimin</a:t>
            </a:r>
            <a:r>
              <a:rPr lang="en-US" sz="1800" b="1" dirty="0"/>
              <a:t> nr.57/2023 </a:t>
            </a:r>
            <a:r>
              <a:rPr lang="en-US" sz="1800" b="1" dirty="0" err="1"/>
              <a:t>gjykata</a:t>
            </a:r>
            <a:r>
              <a:rPr lang="en-US" sz="1800" b="1" dirty="0"/>
              <a:t> </a:t>
            </a:r>
            <a:r>
              <a:rPr lang="en-US" sz="1800" b="1" dirty="0" err="1"/>
              <a:t>kushtetuese</a:t>
            </a:r>
            <a:r>
              <a:rPr lang="en-US" sz="1800" b="1" dirty="0"/>
              <a:t> </a:t>
            </a:r>
            <a:r>
              <a:rPr lang="en-US" sz="1800" b="1" dirty="0" err="1"/>
              <a:t>nëpërmjet</a:t>
            </a:r>
            <a:r>
              <a:rPr lang="en-US" sz="1800" b="1" dirty="0"/>
              <a:t> </a:t>
            </a:r>
            <a:r>
              <a:rPr lang="en-US" sz="1800" b="1" dirty="0" err="1"/>
              <a:t>konstatimit</a:t>
            </a:r>
            <a:r>
              <a:rPr lang="en-US" sz="1800" b="1" dirty="0"/>
              <a:t> </a:t>
            </a:r>
            <a:r>
              <a:rPr lang="en-US" sz="1800" b="1" dirty="0" err="1"/>
              <a:t>të</a:t>
            </a:r>
            <a:r>
              <a:rPr lang="en-US" sz="1800" b="1" dirty="0"/>
              <a:t> </a:t>
            </a:r>
            <a:r>
              <a:rPr lang="en-US" sz="1800" b="1" dirty="0" err="1"/>
              <a:t>shkeljes</a:t>
            </a:r>
            <a:r>
              <a:rPr lang="en-US" sz="1800" b="1" dirty="0"/>
              <a:t> </a:t>
            </a:r>
            <a:r>
              <a:rPr lang="en-US" sz="1800" b="1" dirty="0" err="1"/>
              <a:t>së</a:t>
            </a:r>
            <a:r>
              <a:rPr lang="en-US" sz="1800" b="1" dirty="0"/>
              <a:t> </a:t>
            </a:r>
            <a:r>
              <a:rPr lang="en-US" sz="1800" b="1" dirty="0" err="1"/>
              <a:t>funksionit</a:t>
            </a:r>
            <a:r>
              <a:rPr lang="en-US" sz="1800" b="1" dirty="0"/>
              <a:t> </a:t>
            </a:r>
            <a:r>
              <a:rPr lang="en-US" sz="1800" b="1" dirty="0" err="1"/>
              <a:t>kushtetues</a:t>
            </a:r>
            <a:r>
              <a:rPr lang="en-US" sz="1800" b="1" dirty="0"/>
              <a:t> </a:t>
            </a:r>
            <a:r>
              <a:rPr lang="en-US" sz="1800" b="1" dirty="0" err="1"/>
              <a:t>të</a:t>
            </a:r>
            <a:r>
              <a:rPr lang="en-US" sz="1800" b="1" dirty="0"/>
              <a:t> </a:t>
            </a:r>
            <a:r>
              <a:rPr lang="en-US" sz="1800" b="1" dirty="0" err="1"/>
              <a:t>gjykatës</a:t>
            </a:r>
            <a:r>
              <a:rPr lang="en-US" sz="1800" b="1" dirty="0"/>
              <a:t> </a:t>
            </a:r>
            <a:r>
              <a:rPr lang="en-US" sz="1800" b="1" dirty="0" err="1"/>
              <a:t>së</a:t>
            </a:r>
            <a:r>
              <a:rPr lang="en-US" sz="1800" b="1" dirty="0"/>
              <a:t> </a:t>
            </a:r>
            <a:r>
              <a:rPr lang="en-US" sz="1800" b="1" dirty="0" err="1"/>
              <a:t>lartë</a:t>
            </a:r>
            <a:r>
              <a:rPr lang="en-US" sz="1800" b="1" dirty="0"/>
              <a:t> </a:t>
            </a:r>
            <a:r>
              <a:rPr lang="en-US" sz="1800" b="1" dirty="0" err="1"/>
              <a:t>si</a:t>
            </a:r>
            <a:r>
              <a:rPr lang="en-US" sz="1800" b="1" dirty="0"/>
              <a:t> </a:t>
            </a:r>
            <a:r>
              <a:rPr lang="en-US" sz="1800" b="1" dirty="0" err="1"/>
              <a:t>gjykatë</a:t>
            </a:r>
            <a:r>
              <a:rPr lang="en-US" sz="1800" b="1" dirty="0"/>
              <a:t> </a:t>
            </a:r>
            <a:r>
              <a:rPr lang="en-US" sz="1800" b="1" dirty="0" err="1"/>
              <a:t>ligji</a:t>
            </a:r>
            <a:r>
              <a:rPr lang="en-US" sz="1800" b="1" dirty="0"/>
              <a:t>, ka </a:t>
            </a:r>
            <a:r>
              <a:rPr lang="en-US" sz="1800" b="1" dirty="0" err="1"/>
              <a:t>konstatuar</a:t>
            </a:r>
            <a:r>
              <a:rPr lang="en-US" sz="1800" b="1" dirty="0"/>
              <a:t> </a:t>
            </a:r>
            <a:r>
              <a:rPr lang="en-US" sz="1800" b="1" dirty="0" err="1"/>
              <a:t>njëkohësisht</a:t>
            </a:r>
            <a:r>
              <a:rPr lang="en-US" sz="1800" b="1" dirty="0"/>
              <a:t> </a:t>
            </a:r>
            <a:r>
              <a:rPr lang="en-US" sz="1800" b="1" dirty="0" err="1"/>
              <a:t>edhe</a:t>
            </a:r>
            <a:r>
              <a:rPr lang="en-US" sz="1800" b="1" dirty="0"/>
              <a:t> </a:t>
            </a:r>
            <a:r>
              <a:rPr lang="en-US" sz="1800" b="1" dirty="0" err="1"/>
              <a:t>shkelje</a:t>
            </a:r>
            <a:r>
              <a:rPr lang="en-US" sz="1800" b="1" dirty="0"/>
              <a:t> </a:t>
            </a:r>
            <a:r>
              <a:rPr lang="en-US" sz="1800" b="1" dirty="0" err="1"/>
              <a:t>të</a:t>
            </a:r>
            <a:r>
              <a:rPr lang="en-US" sz="1800" b="1" dirty="0"/>
              <a:t> </a:t>
            </a:r>
            <a:r>
              <a:rPr lang="en-US" sz="1800" b="1" dirty="0" err="1"/>
              <a:t>të</a:t>
            </a:r>
            <a:r>
              <a:rPr lang="en-US" sz="1800" b="1" dirty="0"/>
              <a:t> </a:t>
            </a:r>
            <a:r>
              <a:rPr lang="en-US" sz="1800" b="1" dirty="0" err="1"/>
              <a:t>drejtës</a:t>
            </a:r>
            <a:r>
              <a:rPr lang="en-US" sz="1800" b="1" dirty="0"/>
              <a:t> </a:t>
            </a:r>
            <a:r>
              <a:rPr lang="en-US" sz="1800" b="1" dirty="0" err="1"/>
              <a:t>së</a:t>
            </a:r>
            <a:r>
              <a:rPr lang="en-US" sz="1800" b="1" dirty="0"/>
              <a:t> </a:t>
            </a:r>
            <a:r>
              <a:rPr lang="en-US" sz="1800" b="1" dirty="0" err="1"/>
              <a:t>pronës</a:t>
            </a:r>
            <a:r>
              <a:rPr lang="en-US" sz="1800" b="1" dirty="0"/>
              <a:t> </a:t>
            </a:r>
            <a:r>
              <a:rPr lang="en-US" sz="1800" b="1" dirty="0" err="1"/>
              <a:t>si</a:t>
            </a:r>
            <a:r>
              <a:rPr lang="en-US" sz="1800" b="1" dirty="0"/>
              <a:t> </a:t>
            </a:r>
            <a:r>
              <a:rPr lang="en-US" sz="1800" b="1" dirty="0" err="1"/>
              <a:t>pasojë</a:t>
            </a:r>
            <a:r>
              <a:rPr lang="en-US" sz="1800" b="1" dirty="0"/>
              <a:t> e </a:t>
            </a:r>
            <a:r>
              <a:rPr lang="en-US" sz="1800" b="1" dirty="0" err="1"/>
              <a:t>këtij</a:t>
            </a:r>
            <a:r>
              <a:rPr lang="en-US" sz="1800" b="1" dirty="0"/>
              <a:t> </a:t>
            </a:r>
            <a:r>
              <a:rPr lang="en-US" sz="1800" b="1" dirty="0" err="1"/>
              <a:t>tejkalimi</a:t>
            </a:r>
            <a:r>
              <a:rPr lang="en-US" sz="1800" b="1" dirty="0"/>
              <a:t> , </a:t>
            </a:r>
            <a:r>
              <a:rPr lang="en-US" sz="1800" b="1" dirty="0" err="1"/>
              <a:t>si</a:t>
            </a:r>
            <a:r>
              <a:rPr lang="en-US" sz="1800" b="1" dirty="0"/>
              <a:t> </a:t>
            </a:r>
            <a:r>
              <a:rPr lang="en-US" sz="1800" b="1" dirty="0" err="1"/>
              <a:t>dhe</a:t>
            </a:r>
            <a:r>
              <a:rPr lang="en-US" sz="1800" b="1" dirty="0"/>
              <a:t> </a:t>
            </a:r>
            <a:r>
              <a:rPr lang="en-US" sz="1800" b="1" dirty="0" err="1"/>
              <a:t>cënim</a:t>
            </a:r>
            <a:r>
              <a:rPr lang="en-US" sz="1800" b="1" dirty="0"/>
              <a:t> </a:t>
            </a:r>
            <a:r>
              <a:rPr lang="en-US" sz="1800" b="1" dirty="0" err="1"/>
              <a:t>të</a:t>
            </a:r>
            <a:r>
              <a:rPr lang="en-US" sz="1800" b="1" dirty="0"/>
              <a:t> </a:t>
            </a:r>
            <a:r>
              <a:rPr lang="en-US" sz="1800" b="1" dirty="0" err="1"/>
              <a:t>parimit</a:t>
            </a:r>
            <a:r>
              <a:rPr lang="en-US" sz="1800" b="1" dirty="0"/>
              <a:t> </a:t>
            </a:r>
            <a:r>
              <a:rPr lang="en-US" sz="1800" b="1" dirty="0" err="1"/>
              <a:t>të</a:t>
            </a:r>
            <a:r>
              <a:rPr lang="en-US" sz="1800" b="1" dirty="0"/>
              <a:t> </a:t>
            </a:r>
            <a:r>
              <a:rPr lang="en-US" sz="1800" b="1" dirty="0" err="1"/>
              <a:t>sigurisë</a:t>
            </a:r>
            <a:r>
              <a:rPr lang="en-US" sz="1800" b="1" dirty="0"/>
              <a:t> </a:t>
            </a:r>
            <a:r>
              <a:rPr lang="en-US" sz="1800" b="1" dirty="0" err="1"/>
              <a:t>juridike</a:t>
            </a:r>
            <a:r>
              <a:rPr lang="en-US" sz="1800" b="1" dirty="0"/>
              <a:t>.</a:t>
            </a:r>
            <a:endParaRPr lang="en-US" sz="1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marL="342900" marR="0" lvl="0" indent="-342900" algn="just">
              <a:lnSpc>
                <a:spcPct val="115000"/>
              </a:lnSpc>
              <a:spcBef>
                <a:spcPts val="0"/>
              </a:spcBef>
              <a:spcAft>
                <a:spcPts val="0"/>
              </a:spcAft>
              <a:buFont typeface="Times New Roman" panose="02020603050405020304" pitchFamily="18" charset="0"/>
              <a:buAutoNum type="arabicPeriod"/>
              <a:tabLst>
                <a:tab pos="685800" algn="l"/>
              </a:tabLst>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Kështu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gjykata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lartë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ka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vlerësuar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se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rregjistrimi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kadastral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disponimit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pasurisë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paluajtshme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mbi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bazën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saj</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edhe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ndryshimi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zërit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kadastral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tokë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bujqësore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truall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plotësonte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kushtet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ligjore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rregjistrimit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kusht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paraprak</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për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efekt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disponimit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pasurisë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kuptim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nenit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195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Kodit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Procedurës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Civile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nisur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kushtet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mungesës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rregjistrimit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zyrën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rregjistrimit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për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tokat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buqjësore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vitin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1996.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Mbi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këtë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bazë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gjykata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lartë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ka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prishur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vendimin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Apelit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ka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lënë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fuqi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vendimin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gjykatës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shkallës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parë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por duke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përdorur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arsyetim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ndryshem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342900" marR="0" lvl="0" indent="-342900" algn="just">
              <a:lnSpc>
                <a:spcPct val="115000"/>
              </a:lnSpc>
              <a:spcBef>
                <a:spcPts val="0"/>
              </a:spcBef>
              <a:spcAft>
                <a:spcPts val="0"/>
              </a:spcAft>
              <a:buFont typeface="Times New Roman" panose="02020603050405020304" pitchFamily="18" charset="0"/>
              <a:buAutoNum type="arabicPeriod"/>
              <a:tabLst>
                <a:tab pos="685800" algn="l"/>
              </a:tabLst>
            </a:pP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Gjykata konstaton se gjatë procesit gjyqësor dy gjykatat më të ulëta, pavarësisht se përmendin provat e sipërcituara, nuk janë ndalur në analizën e vlerësimit të tyre. Evidentimi i tyre gjendet vetëm për të shpjeguar rrethanat e faktit të mosmarrëveshjes. Me fjalë të tjera, provat e administruara nga palët nuk janë analizuar nga ato gjykata në kuptim të regjistrimit të pronës në regjistrin kadastral. Edhe në vendimet e dy gjykatave më të ulëta nuk është arsyetuar nëse prona ka qenë e regjistruar në regjistrin kadastral. Ato edhe pse kanë analizuar çështjen e regjistrimit të pronës, kanë arsyetuar në drejtim të regjistrimit të saj në regjistrat e ZVRPP-së, Tiranë. Pra, asnjë prej gjykatave nuk ka argumentuar në lidhje me mënyrën se si kanë funksionuar regjistrat kadastralë ose ka vlerësuar provat në këtë drejtim.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Times New Roman" panose="02020603050405020304" pitchFamily="18" charset="0"/>
              <a:buAutoNum type="arabicPeriod"/>
              <a:tabLst>
                <a:tab pos="342900" algn="l"/>
                <a:tab pos="457200" algn="l"/>
                <a:tab pos="6858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endParaRPr lang="en-US" sz="1600" dirty="0">
              <a:latin typeface="Times New Roman" pitchFamily="18" charset="0"/>
              <a:cs typeface="Times New Roman" pitchFamily="18" charset="0"/>
            </a:endParaRPr>
          </a:p>
          <a:p>
            <a:endParaRPr lang="it-IT" i="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1440</TotalTime>
  <Words>7168</Words>
  <Application>Microsoft Office PowerPoint</Application>
  <PresentationFormat>On-screen Show (4:3)</PresentationFormat>
  <Paragraphs>126</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Arial Narrow</vt:lpstr>
      <vt:lpstr>Calibri</vt:lpstr>
      <vt:lpstr>Times New Roman</vt:lpstr>
      <vt:lpstr>Office Theme</vt:lpstr>
      <vt:lpstr>Juridiksioni i Gjykatës së lartë lidhur me aspektet ligjore te cështjeve të provueshmërisë  Punoi Margarita Buhali</vt:lpstr>
      <vt:lpstr>Neni 6 i Konventes shpreh qëllimin e tij që në titullin e dispozitës “ E drejta për një process të rregullt “. Nën këtë frymë duhet interpretuar teksi I dispozitës ku parashikohet se; Çdo person ka të drejtë që çështja e tij të dëgjohet drejtësisht, publikisht dhe brenda një afati të arsyeshëm nga një gjykatë e pavarur dhe e paanshme, e krijuar me ligj, e cila do të vendosë si për mosmarrëveshjet në lidhje me të drejtat dhe detyrimet e tij të natyrës civile, ashtu edhe për bazueshmërinë e çdo akuze penale në ngarkim të tij.</vt:lpstr>
      <vt:lpstr>Garancia për proces “të rregullt “e nenit 6 te Konventes evropiane të të drejtave të njeriut garanton një rregullsi proceduriale dhe jo substanciale.</vt:lpstr>
      <vt:lpstr>Në vijim Gjykata e Strasburgut ka theksuar se;</vt:lpstr>
      <vt:lpstr>Gjykata e të drejtave të njeriut imponon respektimin e aspekteve proceduriale të procesit në drejtim të provave jo vetëm nga gjykata e gjykimit të cështjes (gjykata e juridiksionit fillestar), por edhe ajo e juridiksionit rishikues me qëllim korrigjimin e të metës proceduriale. </vt:lpstr>
      <vt:lpstr>Qëndrimet e gjykatës së Strasburgut kanë gjetur reflektime në jurisprudencën e gjykatës kushtetuese e cila ka dalluar juridiksionin kushtetues nga ai i gjykatave të zakonëshme dhe sidomos I gjykatës së lartë në cështje që në aspektin procedurial kanë të bëjnë me provat.  </vt:lpstr>
      <vt:lpstr>Gjykata Kushtetuese ka interpretuar vazhdimisht juridiksionin ligjor rishikues të gjykatës së lartë në zbatim të parimit kushtetues të gjykimit të cështjes nga një “gjykatë e caktuar me ligj”, duke prishur vendimet e gjykatës së lartë që ka tejkaluar kufijtë e këtij juridiksioni në shkelje të ligjit.</vt:lpstr>
      <vt:lpstr>Në vendimin nr.23/2023 gjykata kushtetuese ka konstatuar shkelje të funksionit kushtetues të gjykatës së lartë  si gjykatë ligji  duke prishur vendimin e kolegjit adm të gjykatës së lartë e kthyer cështjen për rigjykim në po këtë gjykatë me arsyetimin ;</vt:lpstr>
      <vt:lpstr>Në vendimin nr.57/2023 gjykata kushtetuese nëpërmjet konstatimit të shkeljes së funksionit kushtetues të gjykatës së lartë si gjykatë ligji, ka konstatuar njëkohësisht edhe shkelje të të drejtës së pronës si pasojë e këtij tejkalimi , si dhe cënim të parimit të sigurisë juridike.</vt:lpstr>
      <vt:lpstr>Në vijim në këtë vendim konstatohet se; </vt:lpstr>
      <vt:lpstr>Diskutim</vt:lpstr>
      <vt:lpstr>Ndërkohë në një vendim tjetër atë me nr.9/2024 gjykata kushtetuese ka mbajtur një qëndrim të ndryshëm lidhur me faktin nëse kemi gjykata e lartë ka bërë rivlerësim të fakteve apo ka dhënë argumenta shtesë për cështjen.</vt:lpstr>
      <vt:lpstr>Cështje për diskutim </vt:lpstr>
      <vt:lpstr>Gjykata e Lartë e ushtron juridiksionin e saj kryesisht ligjor brenda kufijëve të shkaqeve të rekursit sipas kritereve të pranueshmërisë substanciale të tij të përcaktuara në nenin 472 të KPC që konsistojnë në; me zbatimin e  gabuar të ligjit material e procedurial, me shkelje të rënda të normave proceduriale me pasojë pavlefshmërinë e vendimit dhe kur vendimi i ankimuar bie ndesh me praktikën gjyqësore të kolegjit Civil ose praktikën e njehësuar të kolegjeve të bashkuara. </vt:lpstr>
      <vt:lpstr>Në procesin civil faktet përbëjnë bazën e të dhënave nga lind një e drejtë subjektive që gëzon mbrojtje në rrugë gjyqsore. Përcaktimi i drejtë i fakteve ka rëndësi esenciale për zgjidhjen e duhur të mosmarrëveshjes pasi vlerësimi i gabuar i tij mund të cojë në deformim të faktit dhe për rrjedhojë në zgjidhje jo të drejtë të cështjes.</vt:lpstr>
      <vt:lpstr>Ligji procedurial civil është akti rregullator i marrjes dhe i vlerësimit të provave. Duke qënë se Gjykata e Lartë ka juridiksion rishikues ligjor atëherë vendimet e gjykatave të faktit nuk janë të imunizuara nga kontrolli i gjykatës së lartë në këtë drejtim.  </vt:lpstr>
      <vt:lpstr>Në kuptim të nenit 42 të Kushtetutës, Kolegji Civil i Gjykatës së Lartë, mbi të njëjtat prova e fakte të vlerësuara në gjykimet e mëparshme, mund të vendos të prishë vendimet dhe të zgjidhë vetë çështjen, për shkak të zbatimit të gabuar të ligjit. Nisur nga natyra e veçantë e këtij gjykimi, Kolegji Civil i Gjykatës së Lartë nuk e ka kompetencën të konkludojë për provat, duke u nisur nga një tjetër vlerësim që kanë bërë gjykata e shkallës së parë dhe e apelit (shih vendimet nr. 7, datë 09.03.2009; nr. 17, datë, 30.04.2007; nr. 31, datë 01.12.2005 të GJK-së). </vt:lpstr>
      <vt:lpstr>Vendime te gjykates se Lartë që evidentojnë parregullsi proceduriale në procesin e marrjes e të vlerësimit të provave nga gjykatat e faktit</vt:lpstr>
      <vt:lpstr>Vazhdim te procesi i marrjes ose i vlerësimit të provave </vt:lpstr>
      <vt:lpstr>Gjykata e lartë ka evidentuar probleme të barrës së provës kur gjykatat e faktit kanë përcaktuar në kundërshtim me ligjin palën që i përket barra e provës për vërtetimin e një fakti të pretenduar</vt:lpstr>
      <vt:lpstr>Vazhdim te barra e proves</vt:lpstr>
      <vt:lpstr>Gjykata e lartë ka dhënë vendime për sa I përket mënyrës së marrjes si provë të aktit të ekspertimit e vlerësimit të tij duke mbajtur në konsideratë se shpesh akti I ekspertimit është një provë bazë me ndikim deciziv mbi zgjidhjen e cështjes, madje deri në atë masë sa për cështjen duket sikur “gjykon” eksperti që ka njohuri të posacme për cështjen me shume se gjykata.</vt:lpstr>
      <vt:lpstr>Sipas nenit 485 të Kodit të procedurës Civile Gjykata e lartë ka të drejtë të disponojë ndër të tjera dhe; prishjen e vendimit të gjykatës së Apelit dhe lënien në fuqi të vendimit të gjykatës së shkallës së parë. Për diskutim është situata kur vendimet e të dyja gjykatave të faktik kanë të bëjnë me vlerësime të ndryshme të provave. A ka juridiksion gjykata e lartë të konkludojë se cila prej gjykatave ka vlerësuar më drejtë e saktë faktin dhe si mund ta bëjë një gjë të tillë? </vt:lpstr>
      <vt:lpstr>Në vendimin nr.11 dt.03.03.2016 gjykata kushtetuese ka gjetur shkelje të parimit të gjykatës së caktuar me ligj në mënyrën e disponimit të gjykatës së lartë duke theksuar se ;</vt:lpstr>
      <vt:lpstr>Për sa i përket disponimit të gjykatës së lartë sipas nenit 485 të KPC për ndryshimin e  vendimit të gjykatave dhe dhënien e një vendimi përfundimtar për cështjen ky lloj disponimi mund të bëhet vetëm mbi të njëjtat fakte sikurse I kanë vlerësuar gjykatat më të ulta, por mënyra e zgjidhjes së tyre konstatohet se vjen si rezultat i interpretimit të gabuar të ligjit</vt:lpstr>
      <vt:lpstr>Per sa i perket interpretimit te kontratës së lidhur midis palëve gjykata e lartë ka vlerësuar në praktikën e saj se ajo përbën një akt me forcën e ligjit midis palëve dhe për këtë arsye interpretimi I saj bie nën juridiksionin ligjor të gjykatës së Lartë</vt:lpstr>
      <vt:lpstr>Gjykata e lartë nuk është përjashtuar tërësisht nga vlerësimi I provave pasi në cështjen e rishikimit ajo ka juridiksion fillestar sipas neneve 494 e vijues të KPC për të vlerësuar nëse një provë përbën ajo jo shkak rishikimi</vt:lpstr>
      <vt:lpstr>Diskutim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SIPERMARRJA</dc:title>
  <dc:creator>user</dc:creator>
  <cp:lastModifiedBy>Margarita Buhali</cp:lastModifiedBy>
  <cp:revision>103</cp:revision>
  <cp:lastPrinted>2024-12-02T08:45:01Z</cp:lastPrinted>
  <dcterms:created xsi:type="dcterms:W3CDTF">2018-02-28T17:46:25Z</dcterms:created>
  <dcterms:modified xsi:type="dcterms:W3CDTF">2024-12-02T10:48:47Z</dcterms:modified>
</cp:coreProperties>
</file>