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1"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2" r:id="rId18"/>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8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10/29/2023</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10/29/2023</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8A61-D160-F432-09FF-6A71FAD6F39A}"/>
              </a:ext>
            </a:extLst>
          </p:cNvPr>
          <p:cNvSpPr>
            <a:spLocks noGrp="1"/>
          </p:cNvSpPr>
          <p:nvPr>
            <p:ph type="ctrTitle"/>
          </p:nvPr>
        </p:nvSpPr>
        <p:spPr/>
        <p:txBody>
          <a:bodyPr/>
          <a:lstStyle/>
          <a:p>
            <a:r>
              <a:rPr lang="en-US" dirty="0"/>
              <a:t>FEMICIDI DHE FEMINICIDI </a:t>
            </a:r>
          </a:p>
        </p:txBody>
      </p:sp>
      <p:sp>
        <p:nvSpPr>
          <p:cNvPr id="3" name="Subtitle 2">
            <a:extLst>
              <a:ext uri="{FF2B5EF4-FFF2-40B4-BE49-F238E27FC236}">
                <a16:creationId xmlns:a16="http://schemas.microsoft.com/office/drawing/2014/main" id="{9DE1B88C-7AD4-55A2-5E83-A260D10D75B9}"/>
              </a:ext>
            </a:extLst>
          </p:cNvPr>
          <p:cNvSpPr>
            <a:spLocks noGrp="1"/>
          </p:cNvSpPr>
          <p:nvPr>
            <p:ph type="subTitle" idx="1"/>
          </p:nvPr>
        </p:nvSpPr>
        <p:spPr/>
        <p:txBody>
          <a:bodyPr>
            <a:normAutofit fontScale="92500" lnSpcReduction="10000"/>
          </a:bodyPr>
          <a:lstStyle/>
          <a:p>
            <a:r>
              <a:rPr lang="en-US" sz="2400" b="1" dirty="0" err="1"/>
              <a:t>Fakte</a:t>
            </a:r>
            <a:r>
              <a:rPr lang="en-US" sz="2400" b="1" dirty="0"/>
              <a:t> </a:t>
            </a:r>
            <a:r>
              <a:rPr lang="en-US" sz="2400" b="1" dirty="0" err="1"/>
              <a:t>dhe</a:t>
            </a:r>
            <a:r>
              <a:rPr lang="en-US" sz="2400" b="1" dirty="0"/>
              <a:t> </a:t>
            </a:r>
            <a:r>
              <a:rPr lang="en-US" sz="2400" b="1" dirty="0" err="1"/>
              <a:t>statistika</a:t>
            </a:r>
            <a:r>
              <a:rPr lang="en-US" sz="2400" b="1" dirty="0"/>
              <a:t> ne </a:t>
            </a:r>
            <a:r>
              <a:rPr lang="en-US" sz="2400" b="1" dirty="0" err="1"/>
              <a:t>lidhje</a:t>
            </a:r>
            <a:r>
              <a:rPr lang="en-US" sz="2400" b="1" dirty="0"/>
              <a:t> me </a:t>
            </a:r>
            <a:r>
              <a:rPr lang="en-US" sz="2400" b="1" dirty="0" err="1"/>
              <a:t>femicidin</a:t>
            </a:r>
            <a:endParaRPr lang="en-US" sz="2400" b="1" dirty="0"/>
          </a:p>
          <a:p>
            <a:r>
              <a:rPr lang="en-US" sz="2400" b="1" dirty="0" err="1"/>
              <a:t>Deklarata</a:t>
            </a:r>
            <a:r>
              <a:rPr lang="en-US" sz="2400" b="1" dirty="0"/>
              <a:t> e </a:t>
            </a:r>
            <a:r>
              <a:rPr lang="en-US" sz="2400" b="1" dirty="0" err="1"/>
              <a:t>Vienes</a:t>
            </a:r>
            <a:r>
              <a:rPr lang="en-US" sz="2400" b="1" dirty="0"/>
              <a:t> per </a:t>
            </a:r>
            <a:r>
              <a:rPr lang="en-US" sz="2400" b="1" dirty="0" err="1"/>
              <a:t>Femicidin</a:t>
            </a:r>
            <a:endParaRPr lang="en-US" sz="2400" b="1" dirty="0"/>
          </a:p>
          <a:p>
            <a:r>
              <a:rPr lang="en-US" sz="2400" b="1" dirty="0" err="1"/>
              <a:t>Sulmet</a:t>
            </a:r>
            <a:r>
              <a:rPr lang="en-US" sz="2400" b="1" dirty="0"/>
              <a:t> me acid </a:t>
            </a:r>
          </a:p>
        </p:txBody>
      </p:sp>
    </p:spTree>
    <p:extLst>
      <p:ext uri="{BB962C8B-B14F-4D97-AF65-F5344CB8AC3E}">
        <p14:creationId xmlns:p14="http://schemas.microsoft.com/office/powerpoint/2010/main" val="27166613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E30F-20B3-7698-92FA-08EFB7275FA1}"/>
              </a:ext>
            </a:extLst>
          </p:cNvPr>
          <p:cNvSpPr>
            <a:spLocks noGrp="1"/>
          </p:cNvSpPr>
          <p:nvPr>
            <p:ph type="title"/>
          </p:nvPr>
        </p:nvSpPr>
        <p:spPr/>
        <p:txBody>
          <a:bodyPr>
            <a:normAutofit fontScale="90000"/>
          </a:bodyPr>
          <a:lstStyle/>
          <a:p>
            <a:r>
              <a:rPr lang="en-US" b="1" dirty="0"/>
              <a:t>d) Grate </a:t>
            </a:r>
            <a:r>
              <a:rPr lang="en-US" b="1" dirty="0" err="1"/>
              <a:t>dhe</a:t>
            </a:r>
            <a:r>
              <a:rPr lang="en-US" b="1" dirty="0"/>
              <a:t> </a:t>
            </a:r>
            <a:r>
              <a:rPr lang="en-US" b="1" dirty="0" err="1"/>
              <a:t>vajzat</a:t>
            </a:r>
            <a:r>
              <a:rPr lang="en-US" b="1" dirty="0"/>
              <a:t> e </a:t>
            </a:r>
            <a:r>
              <a:rPr lang="en-US" b="1" dirty="0" err="1"/>
              <a:t>margjinalizuara</a:t>
            </a:r>
            <a:r>
              <a:rPr lang="en-US" b="1" dirty="0"/>
              <a:t> </a:t>
            </a:r>
            <a:r>
              <a:rPr lang="en-US" b="1" dirty="0" err="1"/>
              <a:t>perballen</a:t>
            </a:r>
            <a:r>
              <a:rPr lang="en-US" b="1" dirty="0"/>
              <a:t> me </a:t>
            </a:r>
            <a:r>
              <a:rPr lang="en-US" b="1" dirty="0" err="1"/>
              <a:t>nje</a:t>
            </a:r>
            <a:r>
              <a:rPr lang="en-US" b="1" dirty="0"/>
              <a:t> </a:t>
            </a:r>
            <a:r>
              <a:rPr lang="en-US" b="1" dirty="0" err="1"/>
              <a:t>rrezik</a:t>
            </a:r>
            <a:r>
              <a:rPr lang="en-US" b="1" dirty="0"/>
              <a:t> me </a:t>
            </a:r>
            <a:r>
              <a:rPr lang="en-US" b="1" dirty="0" err="1"/>
              <a:t>te</a:t>
            </a:r>
            <a:r>
              <a:rPr lang="en-US" b="1" dirty="0"/>
              <a:t> </a:t>
            </a:r>
            <a:r>
              <a:rPr lang="en-US" b="1" dirty="0" err="1"/>
              <a:t>madh</a:t>
            </a:r>
            <a:r>
              <a:rPr lang="en-US" b="1" dirty="0"/>
              <a:t> </a:t>
            </a:r>
          </a:p>
        </p:txBody>
      </p:sp>
      <p:sp>
        <p:nvSpPr>
          <p:cNvPr id="3" name="Content Placeholder 2">
            <a:extLst>
              <a:ext uri="{FF2B5EF4-FFF2-40B4-BE49-F238E27FC236}">
                <a16:creationId xmlns:a16="http://schemas.microsoft.com/office/drawing/2014/main" id="{066E9600-1FE1-0009-5DB5-2847768A7EDF}"/>
              </a:ext>
            </a:extLst>
          </p:cNvPr>
          <p:cNvSpPr>
            <a:spLocks noGrp="1"/>
          </p:cNvSpPr>
          <p:nvPr>
            <p:ph idx="1"/>
          </p:nvPr>
        </p:nvSpPr>
        <p:spPr/>
        <p:txBody>
          <a:bodyPr>
            <a:normAutofit/>
          </a:bodyPr>
          <a:lstStyle/>
          <a:p>
            <a:r>
              <a:rPr lang="en-US" sz="2800" dirty="0" err="1"/>
              <a:t>Te</a:t>
            </a:r>
            <a:r>
              <a:rPr lang="en-US" sz="2800" dirty="0"/>
              <a:t> </a:t>
            </a:r>
            <a:r>
              <a:rPr lang="en-US" sz="2800" dirty="0" err="1"/>
              <a:t>dhena</a:t>
            </a:r>
            <a:r>
              <a:rPr lang="en-US" sz="2800" dirty="0"/>
              <a:t> </a:t>
            </a:r>
            <a:r>
              <a:rPr lang="en-US" sz="2800" dirty="0" err="1"/>
              <a:t>te</a:t>
            </a:r>
            <a:r>
              <a:rPr lang="en-US" sz="2800" dirty="0"/>
              <a:t> </a:t>
            </a:r>
            <a:r>
              <a:rPr lang="en-US" sz="2800" dirty="0" err="1"/>
              <a:t>disponueshme</a:t>
            </a:r>
            <a:r>
              <a:rPr lang="en-US" sz="2800" dirty="0"/>
              <a:t> </a:t>
            </a:r>
            <a:r>
              <a:rPr lang="en-US" sz="2800" dirty="0" err="1"/>
              <a:t>nga</a:t>
            </a:r>
            <a:r>
              <a:rPr lang="en-US" sz="2800" dirty="0"/>
              <a:t> </a:t>
            </a:r>
            <a:r>
              <a:rPr lang="en-US" sz="2800" dirty="0" err="1"/>
              <a:t>Kanadaja</a:t>
            </a:r>
            <a:r>
              <a:rPr lang="en-US" sz="2800" dirty="0"/>
              <a:t> </a:t>
            </a:r>
            <a:r>
              <a:rPr lang="en-US" sz="2800" dirty="0" err="1"/>
              <a:t>dhe</a:t>
            </a:r>
            <a:r>
              <a:rPr lang="en-US" sz="2800" dirty="0"/>
              <a:t> Australia </a:t>
            </a:r>
            <a:r>
              <a:rPr lang="en-US" sz="2800" dirty="0" err="1"/>
              <a:t>sugjerojne</a:t>
            </a:r>
            <a:r>
              <a:rPr lang="en-US" sz="2800" dirty="0"/>
              <a:t> se grate </a:t>
            </a:r>
            <a:r>
              <a:rPr lang="en-US" sz="2800" dirty="0" err="1"/>
              <a:t>indigjene</a:t>
            </a:r>
            <a:r>
              <a:rPr lang="en-US" sz="2800" dirty="0"/>
              <a:t> jane </a:t>
            </a:r>
            <a:r>
              <a:rPr lang="en-US" sz="2800" dirty="0" err="1"/>
              <a:t>te</a:t>
            </a:r>
            <a:r>
              <a:rPr lang="en-US" sz="2800" dirty="0"/>
              <a:t> </a:t>
            </a:r>
            <a:r>
              <a:rPr lang="en-US" sz="2800" dirty="0" err="1"/>
              <a:t>prekura</a:t>
            </a:r>
            <a:r>
              <a:rPr lang="en-US" sz="2800" dirty="0"/>
              <a:t> ne </a:t>
            </a:r>
            <a:r>
              <a:rPr lang="en-US" sz="2800" dirty="0" err="1"/>
              <a:t>menyre</a:t>
            </a:r>
            <a:r>
              <a:rPr lang="en-US" sz="2800" dirty="0"/>
              <a:t> </a:t>
            </a:r>
            <a:r>
              <a:rPr lang="en-US" sz="2800" dirty="0" err="1"/>
              <a:t>disproporcionale</a:t>
            </a:r>
            <a:r>
              <a:rPr lang="en-US" sz="2800" dirty="0"/>
              <a:t> </a:t>
            </a:r>
            <a:r>
              <a:rPr lang="en-US" sz="2800" dirty="0" err="1"/>
              <a:t>nga</a:t>
            </a:r>
            <a:r>
              <a:rPr lang="en-US" sz="2800" dirty="0"/>
              <a:t> </a:t>
            </a:r>
            <a:r>
              <a:rPr lang="en-US" sz="2800" dirty="0" err="1"/>
              <a:t>vrasjet</a:t>
            </a:r>
            <a:r>
              <a:rPr lang="en-US" sz="2800" dirty="0"/>
              <a:t> e </a:t>
            </a:r>
            <a:r>
              <a:rPr lang="en-US" sz="2800" dirty="0" err="1"/>
              <a:t>lidhura</a:t>
            </a:r>
            <a:r>
              <a:rPr lang="en-US" sz="2800" dirty="0"/>
              <a:t> me </a:t>
            </a:r>
            <a:r>
              <a:rPr lang="en-US" sz="2800" dirty="0" err="1"/>
              <a:t>gjinine</a:t>
            </a:r>
            <a:r>
              <a:rPr lang="en-US" sz="2800" dirty="0"/>
              <a:t>.</a:t>
            </a:r>
          </a:p>
          <a:p>
            <a:r>
              <a:rPr lang="en-US" sz="2800" dirty="0"/>
              <a:t>Me 4.3 per 100 000 </a:t>
            </a:r>
            <a:r>
              <a:rPr lang="en-US" sz="2800" dirty="0" err="1"/>
              <a:t>gra</a:t>
            </a:r>
            <a:r>
              <a:rPr lang="en-US" sz="2800" dirty="0"/>
              <a:t> </a:t>
            </a:r>
            <a:r>
              <a:rPr lang="en-US" sz="2800" dirty="0" err="1"/>
              <a:t>dhe</a:t>
            </a:r>
            <a:r>
              <a:rPr lang="en-US" sz="2800" dirty="0"/>
              <a:t> </a:t>
            </a:r>
            <a:r>
              <a:rPr lang="en-US" sz="2800" dirty="0" err="1"/>
              <a:t>vajza</a:t>
            </a:r>
            <a:r>
              <a:rPr lang="en-US" sz="2800" dirty="0"/>
              <a:t>, </a:t>
            </a:r>
            <a:r>
              <a:rPr lang="en-US" sz="2800" dirty="0" err="1"/>
              <a:t>shkalla</a:t>
            </a:r>
            <a:r>
              <a:rPr lang="en-US" sz="2800" dirty="0"/>
              <a:t> e </a:t>
            </a:r>
            <a:r>
              <a:rPr lang="en-US" sz="2800" dirty="0" err="1"/>
              <a:t>vrasjeve</a:t>
            </a:r>
            <a:r>
              <a:rPr lang="en-US" sz="2800" dirty="0"/>
              <a:t> </a:t>
            </a:r>
            <a:r>
              <a:rPr lang="en-US" sz="2800" dirty="0" err="1"/>
              <a:t>te</a:t>
            </a:r>
            <a:r>
              <a:rPr lang="en-US" sz="2800" dirty="0"/>
              <a:t> grave ne </a:t>
            </a:r>
            <a:r>
              <a:rPr lang="en-US" sz="2800" dirty="0" err="1"/>
              <a:t>Kanada</a:t>
            </a:r>
            <a:r>
              <a:rPr lang="en-US" sz="2800" dirty="0"/>
              <a:t> </a:t>
            </a:r>
            <a:r>
              <a:rPr lang="en-US" sz="2800" dirty="0" err="1"/>
              <a:t>ishte</a:t>
            </a:r>
            <a:r>
              <a:rPr lang="en-US" sz="2800" dirty="0"/>
              <a:t> </a:t>
            </a:r>
            <a:r>
              <a:rPr lang="en-US" sz="2800" dirty="0" err="1"/>
              <a:t>pese</a:t>
            </a:r>
            <a:r>
              <a:rPr lang="en-US" sz="2800" dirty="0"/>
              <a:t> here me e </a:t>
            </a:r>
            <a:r>
              <a:rPr lang="en-US" sz="2800" dirty="0" err="1"/>
              <a:t>larte</a:t>
            </a:r>
            <a:r>
              <a:rPr lang="en-US" sz="2800" dirty="0"/>
              <a:t> ne </a:t>
            </a:r>
            <a:r>
              <a:rPr lang="en-US" sz="2800" dirty="0" err="1"/>
              <a:t>mesin</a:t>
            </a:r>
            <a:r>
              <a:rPr lang="en-US" sz="2800" dirty="0"/>
              <a:t> e </a:t>
            </a:r>
            <a:r>
              <a:rPr lang="en-US" sz="2800" dirty="0" err="1"/>
              <a:t>indigjeneve</a:t>
            </a:r>
            <a:r>
              <a:rPr lang="en-US" sz="2800" dirty="0"/>
              <a:t> </a:t>
            </a:r>
            <a:r>
              <a:rPr lang="en-US" sz="2800" dirty="0" err="1"/>
              <a:t>sesa</a:t>
            </a:r>
            <a:r>
              <a:rPr lang="en-US" sz="2800" dirty="0"/>
              <a:t> midis grave </a:t>
            </a:r>
            <a:r>
              <a:rPr lang="en-US" sz="2800" dirty="0" err="1"/>
              <a:t>dhe</a:t>
            </a:r>
            <a:r>
              <a:rPr lang="en-US" sz="2800" dirty="0"/>
              <a:t> </a:t>
            </a:r>
            <a:r>
              <a:rPr lang="en-US" sz="2800" dirty="0" err="1"/>
              <a:t>vajzave</a:t>
            </a:r>
            <a:r>
              <a:rPr lang="en-US" sz="2800" dirty="0"/>
              <a:t> </a:t>
            </a:r>
            <a:r>
              <a:rPr lang="en-US" sz="2800" dirty="0" err="1"/>
              <a:t>joindigjene</a:t>
            </a:r>
            <a:r>
              <a:rPr lang="en-US" sz="2800" dirty="0"/>
              <a:t>, ne </a:t>
            </a:r>
            <a:r>
              <a:rPr lang="en-US" sz="2800" dirty="0" err="1"/>
              <a:t>vitin</a:t>
            </a:r>
            <a:r>
              <a:rPr lang="en-US" sz="2800" dirty="0"/>
              <a:t> 2021 </a:t>
            </a:r>
          </a:p>
        </p:txBody>
      </p:sp>
    </p:spTree>
    <p:extLst>
      <p:ext uri="{BB962C8B-B14F-4D97-AF65-F5344CB8AC3E}">
        <p14:creationId xmlns:p14="http://schemas.microsoft.com/office/powerpoint/2010/main" val="2578105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98673-D3AC-E90A-0D65-EE808F0C8CED}"/>
              </a:ext>
            </a:extLst>
          </p:cNvPr>
          <p:cNvSpPr>
            <a:spLocks noGrp="1"/>
          </p:cNvSpPr>
          <p:nvPr>
            <p:ph type="title"/>
          </p:nvPr>
        </p:nvSpPr>
        <p:spPr/>
        <p:txBody>
          <a:bodyPr>
            <a:normAutofit fontScale="90000"/>
          </a:bodyPr>
          <a:lstStyle/>
          <a:p>
            <a:r>
              <a:rPr lang="en-US" b="1" dirty="0"/>
              <a:t>e) </a:t>
            </a:r>
            <a:r>
              <a:rPr lang="en-US" b="1" dirty="0" err="1"/>
              <a:t>Femicidi</a:t>
            </a:r>
            <a:r>
              <a:rPr lang="en-US" b="1" dirty="0"/>
              <a:t> </a:t>
            </a:r>
            <a:r>
              <a:rPr lang="en-US" b="1" dirty="0" err="1"/>
              <a:t>mund</a:t>
            </a:r>
            <a:r>
              <a:rPr lang="en-US" b="1" dirty="0"/>
              <a:t> </a:t>
            </a:r>
            <a:r>
              <a:rPr lang="en-US" b="1" dirty="0" err="1"/>
              <a:t>dhe</a:t>
            </a:r>
            <a:r>
              <a:rPr lang="en-US" b="1" dirty="0"/>
              <a:t> </a:t>
            </a:r>
            <a:r>
              <a:rPr lang="en-US" b="1" dirty="0" err="1"/>
              <a:t>duhet</a:t>
            </a:r>
            <a:r>
              <a:rPr lang="en-US" b="1" dirty="0"/>
              <a:t> </a:t>
            </a:r>
            <a:r>
              <a:rPr lang="en-US" b="1" dirty="0" err="1"/>
              <a:t>te</a:t>
            </a:r>
            <a:r>
              <a:rPr lang="en-US" b="1" dirty="0"/>
              <a:t> </a:t>
            </a:r>
            <a:r>
              <a:rPr lang="en-US" b="1" dirty="0" err="1"/>
              <a:t>parandalohet</a:t>
            </a:r>
            <a:r>
              <a:rPr lang="en-US" b="1" dirty="0"/>
              <a:t> </a:t>
            </a:r>
          </a:p>
        </p:txBody>
      </p:sp>
      <p:sp>
        <p:nvSpPr>
          <p:cNvPr id="3" name="Content Placeholder 2">
            <a:extLst>
              <a:ext uri="{FF2B5EF4-FFF2-40B4-BE49-F238E27FC236}">
                <a16:creationId xmlns:a16="http://schemas.microsoft.com/office/drawing/2014/main" id="{5DF40C44-003B-0734-22E8-56EE65EB034A}"/>
              </a:ext>
            </a:extLst>
          </p:cNvPr>
          <p:cNvSpPr>
            <a:spLocks noGrp="1"/>
          </p:cNvSpPr>
          <p:nvPr>
            <p:ph idx="1"/>
          </p:nvPr>
        </p:nvSpPr>
        <p:spPr/>
        <p:txBody>
          <a:bodyPr/>
          <a:lstStyle/>
          <a:p>
            <a:r>
              <a:rPr lang="en-US" dirty="0" err="1"/>
              <a:t>Permes</a:t>
            </a:r>
            <a:r>
              <a:rPr lang="en-US" dirty="0"/>
              <a:t> </a:t>
            </a:r>
            <a:r>
              <a:rPr lang="en-US" dirty="0" err="1"/>
              <a:t>ligjeve</a:t>
            </a:r>
            <a:r>
              <a:rPr lang="en-US" dirty="0"/>
              <a:t> </a:t>
            </a:r>
            <a:r>
              <a:rPr lang="en-US" dirty="0" err="1"/>
              <a:t>dhe</a:t>
            </a:r>
            <a:r>
              <a:rPr lang="en-US" dirty="0"/>
              <a:t> </a:t>
            </a:r>
            <a:r>
              <a:rPr lang="en-US" dirty="0" err="1"/>
              <a:t>politikave</a:t>
            </a:r>
            <a:r>
              <a:rPr lang="en-US" dirty="0"/>
              <a:t> </a:t>
            </a:r>
            <a:r>
              <a:rPr lang="en-US" dirty="0" err="1"/>
              <a:t>gjitheperfshirese</a:t>
            </a:r>
            <a:r>
              <a:rPr lang="en-US" dirty="0"/>
              <a:t> </a:t>
            </a:r>
            <a:r>
              <a:rPr lang="en-US" dirty="0" err="1"/>
              <a:t>qe</a:t>
            </a:r>
            <a:r>
              <a:rPr lang="en-US" dirty="0"/>
              <a:t> </a:t>
            </a:r>
            <a:r>
              <a:rPr lang="en-US" dirty="0" err="1"/>
              <a:t>synojne</a:t>
            </a:r>
            <a:r>
              <a:rPr lang="en-US" dirty="0"/>
              <a:t> </a:t>
            </a:r>
            <a:r>
              <a:rPr lang="en-US" dirty="0" err="1"/>
              <a:t>parandalimin</a:t>
            </a:r>
            <a:r>
              <a:rPr lang="en-US" dirty="0"/>
              <a:t> e </a:t>
            </a:r>
            <a:r>
              <a:rPr lang="en-US" dirty="0" err="1"/>
              <a:t>dhunes</a:t>
            </a:r>
            <a:r>
              <a:rPr lang="en-US" dirty="0"/>
              <a:t> ne </a:t>
            </a:r>
            <a:r>
              <a:rPr lang="en-US" dirty="0" err="1"/>
              <a:t>baze</a:t>
            </a:r>
            <a:r>
              <a:rPr lang="en-US" dirty="0"/>
              <a:t> </a:t>
            </a:r>
            <a:r>
              <a:rPr lang="en-US" dirty="0" err="1"/>
              <a:t>gjinore</a:t>
            </a:r>
            <a:r>
              <a:rPr lang="en-US" dirty="0"/>
              <a:t> </a:t>
            </a:r>
            <a:r>
              <a:rPr lang="en-US" dirty="0" err="1"/>
              <a:t>ndaj</a:t>
            </a:r>
            <a:r>
              <a:rPr lang="en-US" dirty="0"/>
              <a:t> grave;</a:t>
            </a:r>
          </a:p>
          <a:p>
            <a:r>
              <a:rPr lang="en-US" dirty="0" err="1"/>
              <a:t>Legjislacionit</a:t>
            </a:r>
            <a:r>
              <a:rPr lang="en-US" dirty="0"/>
              <a:t> per </a:t>
            </a:r>
            <a:r>
              <a:rPr lang="en-US" dirty="0" err="1"/>
              <a:t>kontrollin</a:t>
            </a:r>
            <a:r>
              <a:rPr lang="en-US" dirty="0"/>
              <a:t> e </a:t>
            </a:r>
            <a:r>
              <a:rPr lang="en-US" dirty="0" err="1"/>
              <a:t>armeve</a:t>
            </a:r>
            <a:r>
              <a:rPr lang="en-US" dirty="0"/>
              <a:t> </a:t>
            </a:r>
            <a:r>
              <a:rPr lang="en-US" dirty="0" err="1"/>
              <a:t>te</a:t>
            </a:r>
            <a:r>
              <a:rPr lang="en-US" dirty="0"/>
              <a:t> </a:t>
            </a:r>
            <a:r>
              <a:rPr lang="en-US" dirty="0" err="1"/>
              <a:t>zjarrit</a:t>
            </a:r>
            <a:r>
              <a:rPr lang="en-US" dirty="0"/>
              <a:t>;</a:t>
            </a:r>
          </a:p>
          <a:p>
            <a:r>
              <a:rPr lang="en-US" dirty="0" err="1"/>
              <a:t>Aktivizmit</a:t>
            </a:r>
            <a:r>
              <a:rPr lang="en-US" dirty="0"/>
              <a:t> </a:t>
            </a:r>
            <a:r>
              <a:rPr lang="en-US" dirty="0" err="1"/>
              <a:t>te</a:t>
            </a:r>
            <a:r>
              <a:rPr lang="en-US" dirty="0"/>
              <a:t> </a:t>
            </a:r>
            <a:r>
              <a:rPr lang="en-US" dirty="0" err="1"/>
              <a:t>te</a:t>
            </a:r>
            <a:r>
              <a:rPr lang="en-US" dirty="0"/>
              <a:t> </a:t>
            </a:r>
            <a:r>
              <a:rPr lang="en-US" dirty="0" err="1"/>
              <a:t>drejtave</a:t>
            </a:r>
            <a:r>
              <a:rPr lang="en-US" dirty="0"/>
              <a:t> </a:t>
            </a:r>
            <a:r>
              <a:rPr lang="en-US" dirty="0" err="1"/>
              <a:t>te</a:t>
            </a:r>
            <a:r>
              <a:rPr lang="en-US" dirty="0"/>
              <a:t> grave </a:t>
            </a:r>
            <a:r>
              <a:rPr lang="en-US" dirty="0" err="1"/>
              <a:t>dhe</a:t>
            </a:r>
            <a:r>
              <a:rPr lang="en-US" dirty="0"/>
              <a:t> </a:t>
            </a:r>
            <a:r>
              <a:rPr lang="en-US" dirty="0" err="1"/>
              <a:t>grupeve</a:t>
            </a:r>
            <a:r>
              <a:rPr lang="en-US" dirty="0"/>
              <a:t> me </a:t>
            </a:r>
            <a:r>
              <a:rPr lang="en-US" dirty="0" err="1"/>
              <a:t>baze</a:t>
            </a:r>
            <a:r>
              <a:rPr lang="en-US" dirty="0"/>
              <a:t> ne </a:t>
            </a:r>
            <a:r>
              <a:rPr lang="en-US" dirty="0" err="1"/>
              <a:t>komunitet</a:t>
            </a:r>
            <a:r>
              <a:rPr lang="en-US" dirty="0"/>
              <a:t>;</a:t>
            </a:r>
          </a:p>
          <a:p>
            <a:r>
              <a:rPr lang="en-US" dirty="0" err="1"/>
              <a:t>Forcimi</a:t>
            </a:r>
            <a:r>
              <a:rPr lang="en-US" dirty="0"/>
              <a:t> </a:t>
            </a:r>
            <a:r>
              <a:rPr lang="en-US" dirty="0" err="1"/>
              <a:t>i</a:t>
            </a:r>
            <a:r>
              <a:rPr lang="en-US" dirty="0"/>
              <a:t> </a:t>
            </a:r>
            <a:r>
              <a:rPr lang="en-US" dirty="0" err="1"/>
              <a:t>mbeshtetjes</a:t>
            </a:r>
            <a:r>
              <a:rPr lang="en-US" dirty="0"/>
              <a:t> </a:t>
            </a:r>
            <a:r>
              <a:rPr lang="en-US" dirty="0" err="1"/>
              <a:t>financiare</a:t>
            </a:r>
            <a:r>
              <a:rPr lang="en-US" dirty="0"/>
              <a:t> </a:t>
            </a:r>
            <a:r>
              <a:rPr lang="en-US" dirty="0" err="1"/>
              <a:t>dhe</a:t>
            </a:r>
            <a:r>
              <a:rPr lang="en-US" dirty="0"/>
              <a:t> </a:t>
            </a:r>
            <a:r>
              <a:rPr lang="en-US" dirty="0" err="1"/>
              <a:t>partneriteti</a:t>
            </a:r>
            <a:r>
              <a:rPr lang="en-US" dirty="0"/>
              <a:t> me </a:t>
            </a:r>
            <a:r>
              <a:rPr lang="en-US" dirty="0" err="1"/>
              <a:t>organizatat</a:t>
            </a:r>
            <a:r>
              <a:rPr lang="en-US" dirty="0"/>
              <a:t> e </a:t>
            </a:r>
            <a:r>
              <a:rPr lang="en-US" dirty="0" err="1"/>
              <a:t>te</a:t>
            </a:r>
            <a:r>
              <a:rPr lang="en-US" dirty="0"/>
              <a:t> </a:t>
            </a:r>
            <a:r>
              <a:rPr lang="en-US" dirty="0" err="1"/>
              <a:t>drejtave</a:t>
            </a:r>
            <a:r>
              <a:rPr lang="en-US" dirty="0"/>
              <a:t> </a:t>
            </a:r>
            <a:r>
              <a:rPr lang="en-US" dirty="0" err="1"/>
              <a:t>te</a:t>
            </a:r>
            <a:r>
              <a:rPr lang="en-US" dirty="0"/>
              <a:t> grave </a:t>
            </a:r>
            <a:r>
              <a:rPr lang="en-US" dirty="0" err="1"/>
              <a:t>eshte</a:t>
            </a:r>
            <a:r>
              <a:rPr lang="en-US" dirty="0"/>
              <a:t> </a:t>
            </a:r>
            <a:r>
              <a:rPr lang="en-US" dirty="0" err="1"/>
              <a:t>thelbesor</a:t>
            </a:r>
            <a:r>
              <a:rPr lang="en-US" dirty="0"/>
              <a:t> ne </a:t>
            </a:r>
            <a:r>
              <a:rPr lang="en-US" dirty="0" err="1"/>
              <a:t>reduktimin</a:t>
            </a:r>
            <a:r>
              <a:rPr lang="en-US" dirty="0"/>
              <a:t> </a:t>
            </a:r>
            <a:r>
              <a:rPr lang="en-US" dirty="0" err="1"/>
              <a:t>dhe</a:t>
            </a:r>
            <a:r>
              <a:rPr lang="en-US" dirty="0"/>
              <a:t> </a:t>
            </a:r>
            <a:r>
              <a:rPr lang="en-US" dirty="0" err="1"/>
              <a:t>parandalimin</a:t>
            </a:r>
            <a:r>
              <a:rPr lang="en-US" dirty="0"/>
              <a:t> e </a:t>
            </a:r>
            <a:r>
              <a:rPr lang="en-US" dirty="0" err="1"/>
              <a:t>vrasjeve</a:t>
            </a:r>
            <a:r>
              <a:rPr lang="en-US" dirty="0"/>
              <a:t> </a:t>
            </a:r>
            <a:r>
              <a:rPr lang="en-US" dirty="0" err="1"/>
              <a:t>te</a:t>
            </a:r>
            <a:r>
              <a:rPr lang="en-US" dirty="0"/>
              <a:t> </a:t>
            </a:r>
            <a:r>
              <a:rPr lang="en-US" dirty="0" err="1"/>
              <a:t>lidhura</a:t>
            </a:r>
            <a:r>
              <a:rPr lang="en-US" dirty="0"/>
              <a:t> me </a:t>
            </a:r>
            <a:r>
              <a:rPr lang="en-US" dirty="0" err="1"/>
              <a:t>gjinine</a:t>
            </a:r>
            <a:r>
              <a:rPr lang="en-US" dirty="0"/>
              <a:t> </a:t>
            </a:r>
            <a:r>
              <a:rPr lang="en-US" dirty="0" err="1"/>
              <a:t>dhe</a:t>
            </a:r>
            <a:r>
              <a:rPr lang="en-US" dirty="0"/>
              <a:t> </a:t>
            </a:r>
            <a:r>
              <a:rPr lang="en-US" dirty="0" err="1"/>
              <a:t>te</a:t>
            </a:r>
            <a:r>
              <a:rPr lang="en-US" dirty="0"/>
              <a:t> </a:t>
            </a:r>
            <a:r>
              <a:rPr lang="en-US" dirty="0" err="1"/>
              <a:t>gjitha</a:t>
            </a:r>
            <a:r>
              <a:rPr lang="en-US" dirty="0"/>
              <a:t> format e </a:t>
            </a:r>
            <a:r>
              <a:rPr lang="en-US" dirty="0" err="1"/>
              <a:t>dhunes</a:t>
            </a:r>
            <a:r>
              <a:rPr lang="en-US" dirty="0"/>
              <a:t>. </a:t>
            </a:r>
          </a:p>
        </p:txBody>
      </p:sp>
    </p:spTree>
    <p:extLst>
      <p:ext uri="{BB962C8B-B14F-4D97-AF65-F5344CB8AC3E}">
        <p14:creationId xmlns:p14="http://schemas.microsoft.com/office/powerpoint/2010/main" val="2042084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1FC8C6-E31B-70B8-D42C-E48F10877462}"/>
              </a:ext>
            </a:extLst>
          </p:cNvPr>
          <p:cNvSpPr>
            <a:spLocks noGrp="1"/>
          </p:cNvSpPr>
          <p:nvPr>
            <p:ph type="title"/>
          </p:nvPr>
        </p:nvSpPr>
        <p:spPr/>
        <p:txBody>
          <a:bodyPr/>
          <a:lstStyle/>
          <a:p>
            <a:r>
              <a:rPr lang="en-US" b="1" dirty="0" err="1"/>
              <a:t>Statistika</a:t>
            </a:r>
            <a:r>
              <a:rPr lang="en-US" b="1" dirty="0"/>
              <a:t> per </a:t>
            </a:r>
            <a:r>
              <a:rPr lang="en-US" b="1" dirty="0" err="1"/>
              <a:t>femicidin</a:t>
            </a:r>
            <a:r>
              <a:rPr lang="en-US" b="1" dirty="0"/>
              <a:t> </a:t>
            </a:r>
          </a:p>
        </p:txBody>
      </p:sp>
      <p:sp>
        <p:nvSpPr>
          <p:cNvPr id="3" name="Content Placeholder 2">
            <a:extLst>
              <a:ext uri="{FF2B5EF4-FFF2-40B4-BE49-F238E27FC236}">
                <a16:creationId xmlns:a16="http://schemas.microsoft.com/office/drawing/2014/main" id="{E7D9BEAB-E9F2-E7F4-D8B5-A7C0D5EAB0F9}"/>
              </a:ext>
            </a:extLst>
          </p:cNvPr>
          <p:cNvSpPr>
            <a:spLocks noGrp="1"/>
          </p:cNvSpPr>
          <p:nvPr>
            <p:ph idx="1"/>
          </p:nvPr>
        </p:nvSpPr>
        <p:spPr/>
        <p:txBody>
          <a:bodyPr>
            <a:normAutofit fontScale="92500"/>
          </a:bodyPr>
          <a:lstStyle/>
          <a:p>
            <a:r>
              <a:rPr lang="en-US" dirty="0"/>
              <a:t>Ne rang global, </a:t>
            </a:r>
            <a:r>
              <a:rPr lang="en-US" dirty="0" err="1"/>
              <a:t>rreth</a:t>
            </a:r>
            <a:r>
              <a:rPr lang="en-US" dirty="0"/>
              <a:t> 81 100 </a:t>
            </a:r>
            <a:r>
              <a:rPr lang="en-US" dirty="0" err="1"/>
              <a:t>gra</a:t>
            </a:r>
            <a:r>
              <a:rPr lang="en-US" dirty="0"/>
              <a:t> </a:t>
            </a:r>
            <a:r>
              <a:rPr lang="en-US" dirty="0" err="1"/>
              <a:t>dhe</a:t>
            </a:r>
            <a:r>
              <a:rPr lang="en-US" dirty="0"/>
              <a:t> </a:t>
            </a:r>
            <a:r>
              <a:rPr lang="en-US" dirty="0" err="1"/>
              <a:t>vajza</a:t>
            </a:r>
            <a:r>
              <a:rPr lang="en-US" dirty="0"/>
              <a:t> jane </a:t>
            </a:r>
            <a:r>
              <a:rPr lang="en-US" dirty="0" err="1"/>
              <a:t>vrare</a:t>
            </a:r>
            <a:r>
              <a:rPr lang="en-US" dirty="0"/>
              <a:t> me </a:t>
            </a:r>
            <a:r>
              <a:rPr lang="en-US" dirty="0" err="1"/>
              <a:t>dashje</a:t>
            </a:r>
            <a:r>
              <a:rPr lang="en-US" dirty="0"/>
              <a:t> ne </a:t>
            </a:r>
            <a:r>
              <a:rPr lang="en-US" dirty="0" err="1"/>
              <a:t>vitin</a:t>
            </a:r>
            <a:r>
              <a:rPr lang="en-US" dirty="0"/>
              <a:t> 2021. </a:t>
            </a:r>
            <a:r>
              <a:rPr lang="en-US" dirty="0" err="1"/>
              <a:t>Numri</a:t>
            </a:r>
            <a:r>
              <a:rPr lang="en-US" dirty="0"/>
              <a:t> </a:t>
            </a:r>
            <a:r>
              <a:rPr lang="en-US" dirty="0" err="1"/>
              <a:t>i</a:t>
            </a:r>
            <a:r>
              <a:rPr lang="en-US" dirty="0"/>
              <a:t> </a:t>
            </a:r>
            <a:r>
              <a:rPr lang="en-US" dirty="0" err="1"/>
              <a:t>pergjithshem</a:t>
            </a:r>
            <a:r>
              <a:rPr lang="en-US" dirty="0"/>
              <a:t> </a:t>
            </a:r>
            <a:r>
              <a:rPr lang="en-US" dirty="0" err="1"/>
              <a:t>i</a:t>
            </a:r>
            <a:r>
              <a:rPr lang="en-US" dirty="0"/>
              <a:t> </a:t>
            </a:r>
            <a:r>
              <a:rPr lang="en-US" dirty="0" err="1"/>
              <a:t>vrasjeve</a:t>
            </a:r>
            <a:r>
              <a:rPr lang="en-US" dirty="0"/>
              <a:t> </a:t>
            </a:r>
            <a:r>
              <a:rPr lang="en-US" dirty="0" err="1"/>
              <a:t>te</a:t>
            </a:r>
            <a:r>
              <a:rPr lang="en-US" dirty="0"/>
              <a:t> </a:t>
            </a:r>
            <a:r>
              <a:rPr lang="en-US" dirty="0" err="1"/>
              <a:t>femrave</a:t>
            </a:r>
            <a:r>
              <a:rPr lang="en-US" dirty="0"/>
              <a:t> ka </a:t>
            </a:r>
            <a:r>
              <a:rPr lang="en-US" dirty="0" err="1"/>
              <a:t>mbetur</a:t>
            </a:r>
            <a:r>
              <a:rPr lang="en-US" dirty="0"/>
              <a:t> ne mase </a:t>
            </a:r>
            <a:r>
              <a:rPr lang="en-US" dirty="0" err="1"/>
              <a:t>te</a:t>
            </a:r>
            <a:r>
              <a:rPr lang="en-US" dirty="0"/>
              <a:t> </a:t>
            </a:r>
            <a:r>
              <a:rPr lang="en-US" dirty="0" err="1"/>
              <a:t>madhe</a:t>
            </a:r>
            <a:r>
              <a:rPr lang="en-US" dirty="0"/>
              <a:t> </a:t>
            </a:r>
            <a:r>
              <a:rPr lang="en-US" dirty="0" err="1"/>
              <a:t>i</a:t>
            </a:r>
            <a:r>
              <a:rPr lang="en-US" dirty="0"/>
              <a:t> </a:t>
            </a:r>
            <a:r>
              <a:rPr lang="en-US" dirty="0" err="1"/>
              <a:t>pandryshuar</a:t>
            </a:r>
            <a:r>
              <a:rPr lang="en-US" dirty="0"/>
              <a:t> </a:t>
            </a:r>
            <a:r>
              <a:rPr lang="en-US" dirty="0" err="1"/>
              <a:t>gjate</a:t>
            </a:r>
            <a:r>
              <a:rPr lang="en-US" dirty="0"/>
              <a:t> </a:t>
            </a:r>
            <a:r>
              <a:rPr lang="en-US" dirty="0" err="1"/>
              <a:t>dekades</a:t>
            </a:r>
            <a:r>
              <a:rPr lang="en-US" dirty="0"/>
              <a:t> se </a:t>
            </a:r>
            <a:r>
              <a:rPr lang="en-US" dirty="0" err="1"/>
              <a:t>fundit</a:t>
            </a:r>
            <a:r>
              <a:rPr lang="en-US" dirty="0"/>
              <a:t>.</a:t>
            </a:r>
          </a:p>
          <a:p>
            <a:r>
              <a:rPr lang="en-US" dirty="0" err="1"/>
              <a:t>Ndonese</a:t>
            </a:r>
            <a:r>
              <a:rPr lang="en-US" dirty="0"/>
              <a:t> 81% e </a:t>
            </a:r>
            <a:r>
              <a:rPr lang="en-US" dirty="0" err="1"/>
              <a:t>vrasjeve</a:t>
            </a:r>
            <a:r>
              <a:rPr lang="en-US" dirty="0"/>
              <a:t> ne </a:t>
            </a:r>
            <a:r>
              <a:rPr lang="en-US" dirty="0" err="1"/>
              <a:t>bote</a:t>
            </a:r>
            <a:r>
              <a:rPr lang="en-US" dirty="0"/>
              <a:t> </a:t>
            </a:r>
            <a:r>
              <a:rPr lang="en-US" dirty="0" err="1"/>
              <a:t>kryhen</a:t>
            </a:r>
            <a:r>
              <a:rPr lang="en-US" dirty="0"/>
              <a:t> </a:t>
            </a:r>
            <a:r>
              <a:rPr lang="en-US" dirty="0" err="1"/>
              <a:t>ndaj</a:t>
            </a:r>
            <a:r>
              <a:rPr lang="en-US" dirty="0"/>
              <a:t> </a:t>
            </a:r>
            <a:r>
              <a:rPr lang="en-US" dirty="0" err="1"/>
              <a:t>burrave</a:t>
            </a:r>
            <a:r>
              <a:rPr lang="en-US" dirty="0"/>
              <a:t> </a:t>
            </a:r>
            <a:r>
              <a:rPr lang="en-US" dirty="0" err="1"/>
              <a:t>dhe</a:t>
            </a:r>
            <a:r>
              <a:rPr lang="en-US" dirty="0"/>
              <a:t> </a:t>
            </a:r>
            <a:r>
              <a:rPr lang="en-US" dirty="0" err="1"/>
              <a:t>djemve</a:t>
            </a:r>
            <a:r>
              <a:rPr lang="en-US" dirty="0"/>
              <a:t>, </a:t>
            </a:r>
            <a:r>
              <a:rPr lang="en-US" dirty="0" err="1"/>
              <a:t>vajzat</a:t>
            </a:r>
            <a:r>
              <a:rPr lang="en-US" dirty="0"/>
              <a:t> </a:t>
            </a:r>
            <a:r>
              <a:rPr lang="en-US" dirty="0" err="1"/>
              <a:t>dhe</a:t>
            </a:r>
            <a:r>
              <a:rPr lang="en-US" dirty="0"/>
              <a:t> grate jane </a:t>
            </a:r>
            <a:r>
              <a:rPr lang="en-US" dirty="0" err="1"/>
              <a:t>te</a:t>
            </a:r>
            <a:r>
              <a:rPr lang="en-US" dirty="0"/>
              <a:t> </a:t>
            </a:r>
            <a:r>
              <a:rPr lang="en-US" dirty="0" err="1"/>
              <a:t>prekura</a:t>
            </a:r>
            <a:r>
              <a:rPr lang="en-US" dirty="0"/>
              <a:t> ne </a:t>
            </a:r>
            <a:r>
              <a:rPr lang="en-US" dirty="0" err="1"/>
              <a:t>menyre</a:t>
            </a:r>
            <a:r>
              <a:rPr lang="en-US" dirty="0"/>
              <a:t> </a:t>
            </a:r>
            <a:r>
              <a:rPr lang="en-US" dirty="0" err="1"/>
              <a:t>disproporcionale</a:t>
            </a:r>
            <a:r>
              <a:rPr lang="en-US" dirty="0"/>
              <a:t> </a:t>
            </a:r>
            <a:r>
              <a:rPr lang="en-US" dirty="0" err="1"/>
              <a:t>nga</a:t>
            </a:r>
            <a:r>
              <a:rPr lang="en-US" dirty="0"/>
              <a:t> </a:t>
            </a:r>
            <a:r>
              <a:rPr lang="en-US" dirty="0" err="1"/>
              <a:t>dhuna</a:t>
            </a:r>
            <a:r>
              <a:rPr lang="en-US" dirty="0"/>
              <a:t> </a:t>
            </a:r>
            <a:r>
              <a:rPr lang="en-US" dirty="0" err="1"/>
              <a:t>vrastare</a:t>
            </a:r>
            <a:r>
              <a:rPr lang="en-US" dirty="0"/>
              <a:t> ne </a:t>
            </a:r>
            <a:r>
              <a:rPr lang="en-US" dirty="0" err="1"/>
              <a:t>sferen</a:t>
            </a:r>
            <a:r>
              <a:rPr lang="en-US" dirty="0"/>
              <a:t> private.</a:t>
            </a:r>
          </a:p>
          <a:p>
            <a:r>
              <a:rPr lang="en-US" dirty="0" err="1"/>
              <a:t>Afersisht</a:t>
            </a:r>
            <a:r>
              <a:rPr lang="en-US" dirty="0"/>
              <a:t> 57% e </a:t>
            </a:r>
            <a:r>
              <a:rPr lang="en-US" dirty="0" err="1"/>
              <a:t>vrasjeve</a:t>
            </a:r>
            <a:r>
              <a:rPr lang="en-US" dirty="0"/>
              <a:t> </a:t>
            </a:r>
            <a:r>
              <a:rPr lang="en-US" dirty="0" err="1"/>
              <a:t>te</a:t>
            </a:r>
            <a:r>
              <a:rPr lang="en-US" dirty="0"/>
              <a:t> </a:t>
            </a:r>
            <a:r>
              <a:rPr lang="en-US" dirty="0" err="1"/>
              <a:t>femrave</a:t>
            </a:r>
            <a:r>
              <a:rPr lang="en-US" dirty="0"/>
              <a:t> </a:t>
            </a:r>
            <a:r>
              <a:rPr lang="en-US" dirty="0" err="1"/>
              <a:t>kryhen</a:t>
            </a:r>
            <a:r>
              <a:rPr lang="en-US" dirty="0"/>
              <a:t> </a:t>
            </a:r>
            <a:r>
              <a:rPr lang="en-US" dirty="0" err="1"/>
              <a:t>nga</a:t>
            </a:r>
            <a:r>
              <a:rPr lang="en-US" dirty="0"/>
              <a:t> </a:t>
            </a:r>
            <a:r>
              <a:rPr lang="en-US" dirty="0" err="1"/>
              <a:t>partneret</a:t>
            </a:r>
            <a:r>
              <a:rPr lang="en-US" dirty="0"/>
              <a:t> </a:t>
            </a:r>
            <a:r>
              <a:rPr lang="en-US" dirty="0" err="1"/>
              <a:t>ose</a:t>
            </a:r>
            <a:r>
              <a:rPr lang="en-US" dirty="0"/>
              <a:t> </a:t>
            </a:r>
            <a:r>
              <a:rPr lang="en-US" dirty="0" err="1"/>
              <a:t>familjaret</a:t>
            </a:r>
            <a:r>
              <a:rPr lang="en-US" dirty="0"/>
              <a:t> </a:t>
            </a:r>
            <a:r>
              <a:rPr lang="en-US" dirty="0" err="1"/>
              <a:t>nderkohe</a:t>
            </a:r>
            <a:r>
              <a:rPr lang="en-US" dirty="0"/>
              <a:t> </a:t>
            </a:r>
            <a:r>
              <a:rPr lang="en-US" dirty="0" err="1"/>
              <a:t>qe</a:t>
            </a:r>
            <a:r>
              <a:rPr lang="en-US" dirty="0"/>
              <a:t> </a:t>
            </a:r>
            <a:r>
              <a:rPr lang="en-US" dirty="0" err="1"/>
              <a:t>vetem</a:t>
            </a:r>
            <a:r>
              <a:rPr lang="en-US" dirty="0"/>
              <a:t> 11% e </a:t>
            </a:r>
            <a:r>
              <a:rPr lang="en-US" dirty="0" err="1"/>
              <a:t>vrasjave</a:t>
            </a:r>
            <a:r>
              <a:rPr lang="en-US" dirty="0"/>
              <a:t> </a:t>
            </a:r>
            <a:r>
              <a:rPr lang="en-US" dirty="0" err="1"/>
              <a:t>te</a:t>
            </a:r>
            <a:r>
              <a:rPr lang="en-US" dirty="0"/>
              <a:t> </a:t>
            </a:r>
            <a:r>
              <a:rPr lang="en-US" dirty="0" err="1"/>
              <a:t>meshkujve</a:t>
            </a:r>
            <a:r>
              <a:rPr lang="en-US" dirty="0"/>
              <a:t> jane </a:t>
            </a:r>
            <a:r>
              <a:rPr lang="en-US" dirty="0" err="1"/>
              <a:t>te</a:t>
            </a:r>
            <a:r>
              <a:rPr lang="en-US" dirty="0"/>
              <a:t> </a:t>
            </a:r>
            <a:r>
              <a:rPr lang="en-US" dirty="0" err="1"/>
              <a:t>kryera</a:t>
            </a:r>
            <a:r>
              <a:rPr lang="en-US" dirty="0"/>
              <a:t> ne </a:t>
            </a:r>
            <a:r>
              <a:rPr lang="en-US" dirty="0" err="1"/>
              <a:t>sferen</a:t>
            </a:r>
            <a:r>
              <a:rPr lang="en-US" dirty="0"/>
              <a:t> private </a:t>
            </a:r>
          </a:p>
        </p:txBody>
      </p:sp>
    </p:spTree>
    <p:extLst>
      <p:ext uri="{BB962C8B-B14F-4D97-AF65-F5344CB8AC3E}">
        <p14:creationId xmlns:p14="http://schemas.microsoft.com/office/powerpoint/2010/main" val="2423763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017E9-9388-78C2-1D51-B609C553CF64}"/>
              </a:ext>
            </a:extLst>
          </p:cNvPr>
          <p:cNvSpPr>
            <a:spLocks noGrp="1"/>
          </p:cNvSpPr>
          <p:nvPr>
            <p:ph type="title"/>
          </p:nvPr>
        </p:nvSpPr>
        <p:spPr/>
        <p:txBody>
          <a:bodyPr/>
          <a:lstStyle/>
          <a:p>
            <a:r>
              <a:rPr lang="en-US" b="1" dirty="0" err="1"/>
              <a:t>Sulmet</a:t>
            </a:r>
            <a:r>
              <a:rPr lang="en-US" b="1" dirty="0"/>
              <a:t> me acid </a:t>
            </a:r>
          </a:p>
        </p:txBody>
      </p:sp>
    </p:spTree>
    <p:extLst>
      <p:ext uri="{BB962C8B-B14F-4D97-AF65-F5344CB8AC3E}">
        <p14:creationId xmlns:p14="http://schemas.microsoft.com/office/powerpoint/2010/main" val="2257752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7C60AD3-5174-82C2-E49E-EE11C7B30772}"/>
              </a:ext>
            </a:extLst>
          </p:cNvPr>
          <p:cNvSpPr txBox="1"/>
          <p:nvPr/>
        </p:nvSpPr>
        <p:spPr>
          <a:xfrm>
            <a:off x="1192696" y="1166191"/>
            <a:ext cx="10257182" cy="4469557"/>
          </a:xfrm>
          <a:prstGeom prst="rect">
            <a:avLst/>
          </a:prstGeom>
          <a:noFill/>
        </p:spPr>
        <p:txBody>
          <a:bodyPr wrap="square">
            <a:spAutoFit/>
          </a:bodyPr>
          <a:lstStyle/>
          <a:p>
            <a:pPr marL="0" marR="0" algn="just">
              <a:lnSpc>
                <a:spcPct val="107000"/>
              </a:lnSpc>
              <a:spcBef>
                <a:spcPts val="0"/>
              </a:spcBef>
              <a:spcAft>
                <a:spcPts val="800"/>
              </a:spcAft>
            </a:pPr>
            <a:r>
              <a:rPr lang="sq-AL"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Sulmi me acid është një formë dhune e paramenduar që konsiston në hedhjen e një lënde gërryese në trupin e një personi tjetër me qëllim për t'i shpërfytyruar, gjymtuar, torturuar ose vrarë.</a:t>
            </a:r>
            <a:endParaRPr lang="en-US"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sq-AL"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Sipas studiuesve dhe aktivisteve për të drejtat e njeriut dhe kundër dhunës kundër grave, vendet që zakonisht lidhen me sulmet me acid me qëllim të shpërfytyrimit përfshijnë Bangladeshin, Indinë, Pakistanin, Kamboxhia, si dhe Vietnamin, Hong Kongu dhe më pas Kina, </a:t>
            </a:r>
            <a:r>
              <a:rPr lang="sq-AL"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Kenia</a:t>
            </a:r>
            <a:r>
              <a:rPr lang="sq-AL"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Afrika e Jugut, Uganda dhe Etiopia; në mesin e komuniteteve të emigrantëve aziatikë dhe/ose afrikanë, raste të ndryshme janë regjistruar edhe në Mbretërinë e Bashkuar. Së fundi, disa episode serioze ndodhën edhe në Afganistan, Iran dhe vende të tjera të rajonit.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266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80F0BD8-2D0A-B9C3-F3F4-7FD9764559B7}"/>
              </a:ext>
            </a:extLst>
          </p:cNvPr>
          <p:cNvSpPr txBox="1"/>
          <p:nvPr/>
        </p:nvSpPr>
        <p:spPr>
          <a:xfrm>
            <a:off x="1179443" y="927652"/>
            <a:ext cx="10045148" cy="5243423"/>
          </a:xfrm>
          <a:prstGeom prst="rect">
            <a:avLst/>
          </a:prstGeom>
          <a:noFill/>
        </p:spPr>
        <p:txBody>
          <a:bodyPr wrap="square">
            <a:spAutoFit/>
          </a:bodyPr>
          <a:lstStyle/>
          <a:p>
            <a:pPr marL="0" marR="0" algn="just">
              <a:lnSpc>
                <a:spcPct val="107000"/>
              </a:lnSpc>
              <a:spcBef>
                <a:spcPts val="0"/>
              </a:spcBef>
              <a:spcAft>
                <a:spcPts val="800"/>
              </a:spcAft>
            </a:pPr>
            <a:r>
              <a:rPr lang="sq-AL" sz="28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Të mbijetuarit ndonjëherë përballen me probleme të shëndetit mendor që janë të vështira për t'u kapërcyer; një studim ka treguar se krahasuar me normën perëndimore të mirëqenies psikofizike, viktimat e sulmit me acid raportojnë nivele të larta ankthi dhe depresioni me stres të fortë dhe të vazhdueshëm psikologjik për shkak të shqetësimit dhe vuajtjes.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sq-AL" sz="28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Përveç efekteve të menjëhershme fiziko-psikologjike, ka edhe implikime të ndryshme sociale për të mbijetuarit e një sulmi me acid: zakonisht viktimat mbeten të paaftë për pjesën tjetër të jetës së tyre, pra plotësisht të varura nga të tjerët edhe për aktivitetet më të thjeshta të përditshme, si ushqimi ose </a:t>
            </a:r>
            <a:r>
              <a:rPr lang="sq-AL" sz="28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tw</a:t>
            </a:r>
            <a:r>
              <a:rPr lang="sq-AL" sz="28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 shkuarit në punë.</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3914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61F657-2089-A3D1-B814-53976FE8625B}"/>
              </a:ext>
            </a:extLst>
          </p:cNvPr>
          <p:cNvSpPr txBox="1"/>
          <p:nvPr/>
        </p:nvSpPr>
        <p:spPr>
          <a:xfrm>
            <a:off x="874643" y="702364"/>
            <a:ext cx="10469218" cy="5316584"/>
          </a:xfrm>
          <a:prstGeom prst="rect">
            <a:avLst/>
          </a:prstGeom>
          <a:noFill/>
        </p:spPr>
        <p:txBody>
          <a:bodyPr wrap="square">
            <a:spAutoFit/>
          </a:bodyPr>
          <a:lstStyle/>
          <a:p>
            <a:pPr marL="0" marR="0" algn="just">
              <a:lnSpc>
                <a:spcPct val="107000"/>
              </a:lnSpc>
              <a:spcBef>
                <a:spcPts val="0"/>
              </a:spcBef>
              <a:spcAft>
                <a:spcPts val="800"/>
              </a:spcAft>
            </a:pPr>
            <a:r>
              <a:rPr lang="sq-AL"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Është vërejtur një korrelacion midis sulmeve me acid dhe lehtësisë relative të blerjes, pasi ato përdoren zakonisht dhe të gjitha të lira dhe lehtësisht të </a:t>
            </a:r>
            <a:r>
              <a:rPr lang="sq-AL" sz="2400" dirty="0" err="1">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disponueshme</a:t>
            </a:r>
            <a:r>
              <a:rPr lang="en-US" sz="24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a:t>
            </a:r>
          </a:p>
          <a:p>
            <a:pPr marL="0" marR="0" algn="just">
              <a:lnSpc>
                <a:spcPct val="107000"/>
              </a:lnSpc>
              <a:spcBef>
                <a:spcPts val="0"/>
              </a:spcBef>
              <a:spcAft>
                <a:spcPts val="800"/>
              </a:spcAft>
            </a:pPr>
            <a:r>
              <a:rPr lang="sq-AL" sz="2400" dirty="0">
                <a:solidFill>
                  <a:srgbClr val="202124"/>
                </a:solidFill>
                <a:effectLst/>
                <a:latin typeface="Times New Roman" panose="02020603050405020304" pitchFamily="18" charset="0"/>
                <a:ea typeface="Calibri" panose="020F0502020204030204" pitchFamily="34" charset="0"/>
              </a:rPr>
              <a:t>Për shkak se është kaq e lehtë për t'u marrë, shumë organizata kanë kërkuar vazhdimisht për rregullim më të rreptë; veprimet specifike për të luftuar fenomenin mund të përfshijnë detyrimin për të zotëruar një licencë specifike për tregtimin e acideve shumë korrozive, ndalimin e prodhimit të tyre në formë të koncentruar, përmirësimin e sistemit të monitorimit për shitjen e tyre si nevoja për të dokumentuar të gjitha transaksionet që përfshijnë këtë substancë. Megjithatë, u paralajmërua gjithashtu se disiplina shumë rigoroze në këtë drejtim do të rrezikonte të krijonte një treg të </a:t>
            </a:r>
            <a:r>
              <a:rPr lang="sq-AL" sz="2400" dirty="0">
                <a:solidFill>
                  <a:srgbClr val="202124"/>
                </a:solidFill>
                <a:effectLst/>
                <a:latin typeface="Times New Roman" panose="02020603050405020304" pitchFamily="18" charset="0"/>
                <a:ea typeface="Calibri" panose="020F0502020204030204" pitchFamily="34" charset="0"/>
                <a:cs typeface="Times New Roman" panose="02020603050405020304" pitchFamily="18" charset="0"/>
              </a:rPr>
              <a:t>zi edhe më të pakapshëm përtej kontrollit të agjencive vendase të zbatimit të ligjit.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72508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0E2B6-485A-EDE8-52AB-F175F65653D4}"/>
              </a:ext>
            </a:extLst>
          </p:cNvPr>
          <p:cNvSpPr>
            <a:spLocks noGrp="1"/>
          </p:cNvSpPr>
          <p:nvPr>
            <p:ph type="title"/>
          </p:nvPr>
        </p:nvSpPr>
        <p:spPr/>
        <p:txBody>
          <a:bodyPr>
            <a:normAutofit/>
          </a:bodyPr>
          <a:lstStyle/>
          <a:p>
            <a:r>
              <a:rPr lang="en-US" sz="3600" b="1" dirty="0" err="1"/>
              <a:t>Faleminderit</a:t>
            </a:r>
            <a:r>
              <a:rPr lang="en-US" sz="3600" b="1" dirty="0"/>
              <a:t> </a:t>
            </a:r>
          </a:p>
        </p:txBody>
      </p:sp>
      <p:sp>
        <p:nvSpPr>
          <p:cNvPr id="3" name="Text Placeholder 2">
            <a:extLst>
              <a:ext uri="{FF2B5EF4-FFF2-40B4-BE49-F238E27FC236}">
                <a16:creationId xmlns:a16="http://schemas.microsoft.com/office/drawing/2014/main" id="{9D7B3C05-DBDB-AD45-7418-263BC89D5419}"/>
              </a:ext>
            </a:extLst>
          </p:cNvPr>
          <p:cNvSpPr>
            <a:spLocks noGrp="1"/>
          </p:cNvSpPr>
          <p:nvPr>
            <p:ph type="body" idx="1"/>
          </p:nvPr>
        </p:nvSpPr>
        <p:spPr/>
        <p:txBody>
          <a:bodyPr/>
          <a:lstStyle/>
          <a:p>
            <a:r>
              <a:rPr lang="en-US" b="1" dirty="0"/>
              <a:t>Irida </a:t>
            </a:r>
            <a:r>
              <a:rPr lang="en-US" b="1" dirty="0" err="1"/>
              <a:t>Kacerja</a:t>
            </a:r>
            <a:r>
              <a:rPr lang="en-US" b="1" dirty="0"/>
              <a:t> </a:t>
            </a:r>
          </a:p>
        </p:txBody>
      </p:sp>
    </p:spTree>
    <p:extLst>
      <p:ext uri="{BB962C8B-B14F-4D97-AF65-F5344CB8AC3E}">
        <p14:creationId xmlns:p14="http://schemas.microsoft.com/office/powerpoint/2010/main" val="254220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14A80-2BF7-F9E0-6C3F-526253F50BD1}"/>
              </a:ext>
            </a:extLst>
          </p:cNvPr>
          <p:cNvSpPr>
            <a:spLocks noGrp="1"/>
          </p:cNvSpPr>
          <p:nvPr>
            <p:ph type="ctrTitle"/>
          </p:nvPr>
        </p:nvSpPr>
        <p:spPr/>
        <p:txBody>
          <a:bodyPr/>
          <a:lstStyle/>
          <a:p>
            <a:r>
              <a:rPr lang="en-US" dirty="0" err="1"/>
              <a:t>Perkufizimi</a:t>
            </a:r>
            <a:r>
              <a:rPr lang="en-US" dirty="0"/>
              <a:t> </a:t>
            </a:r>
            <a:r>
              <a:rPr lang="en-US" dirty="0" err="1"/>
              <a:t>i</a:t>
            </a:r>
            <a:r>
              <a:rPr lang="en-US" dirty="0"/>
              <a:t> </a:t>
            </a:r>
            <a:r>
              <a:rPr lang="en-US" dirty="0" err="1"/>
              <a:t>termit</a:t>
            </a:r>
            <a:r>
              <a:rPr lang="en-US" dirty="0"/>
              <a:t> “</a:t>
            </a:r>
            <a:r>
              <a:rPr lang="en-US" dirty="0" err="1"/>
              <a:t>Femicid</a:t>
            </a:r>
            <a:r>
              <a:rPr lang="en-US" dirty="0"/>
              <a:t>”</a:t>
            </a:r>
          </a:p>
        </p:txBody>
      </p:sp>
      <p:sp>
        <p:nvSpPr>
          <p:cNvPr id="3" name="Subtitle 2">
            <a:extLst>
              <a:ext uri="{FF2B5EF4-FFF2-40B4-BE49-F238E27FC236}">
                <a16:creationId xmlns:a16="http://schemas.microsoft.com/office/drawing/2014/main" id="{B05E7846-B62E-531F-00C1-522B02B586D6}"/>
              </a:ext>
            </a:extLst>
          </p:cNvPr>
          <p:cNvSpPr>
            <a:spLocks noGrp="1"/>
          </p:cNvSpPr>
          <p:nvPr>
            <p:ph type="subTitle" idx="1"/>
          </p:nvPr>
        </p:nvSpPr>
        <p:spPr/>
        <p:txBody>
          <a:bodyPr>
            <a:normAutofit lnSpcReduction="10000"/>
          </a:bodyPr>
          <a:lstStyle/>
          <a:p>
            <a:r>
              <a:rPr lang="en-US" dirty="0"/>
              <a:t>Term </a:t>
            </a:r>
            <a:r>
              <a:rPr lang="en-US" dirty="0" err="1"/>
              <a:t>kriminologjik</a:t>
            </a:r>
            <a:r>
              <a:rPr lang="en-US" dirty="0"/>
              <a:t> </a:t>
            </a:r>
            <a:r>
              <a:rPr lang="en-US" dirty="0" err="1"/>
              <a:t>i</a:t>
            </a:r>
            <a:r>
              <a:rPr lang="en-US" dirty="0"/>
              <a:t> </a:t>
            </a:r>
            <a:r>
              <a:rPr lang="en-US" dirty="0" err="1"/>
              <a:t>perdorur</a:t>
            </a:r>
            <a:r>
              <a:rPr lang="en-US" dirty="0"/>
              <a:t> </a:t>
            </a:r>
            <a:r>
              <a:rPr lang="en-US" dirty="0" err="1"/>
              <a:t>si</a:t>
            </a:r>
            <a:r>
              <a:rPr lang="en-US" dirty="0"/>
              <a:t> </a:t>
            </a:r>
            <a:r>
              <a:rPr lang="en-US" dirty="0" err="1"/>
              <a:t>i</a:t>
            </a:r>
            <a:r>
              <a:rPr lang="en-US" dirty="0"/>
              <a:t> </a:t>
            </a:r>
            <a:r>
              <a:rPr lang="en-US" dirty="0" err="1"/>
              <a:t>tille</a:t>
            </a:r>
            <a:r>
              <a:rPr lang="en-US" dirty="0"/>
              <a:t> per here </a:t>
            </a:r>
            <a:r>
              <a:rPr lang="en-US" dirty="0" err="1"/>
              <a:t>te</a:t>
            </a:r>
            <a:r>
              <a:rPr lang="en-US" dirty="0"/>
              <a:t> pare </a:t>
            </a:r>
            <a:r>
              <a:rPr lang="en-US" dirty="0" err="1"/>
              <a:t>nga</a:t>
            </a:r>
            <a:r>
              <a:rPr lang="en-US" dirty="0"/>
              <a:t> </a:t>
            </a:r>
            <a:r>
              <a:rPr lang="en-US" dirty="0" err="1"/>
              <a:t>kominologia</a:t>
            </a:r>
            <a:r>
              <a:rPr lang="en-US" dirty="0"/>
              <a:t> feminist Diana Russell ne </a:t>
            </a:r>
            <a:r>
              <a:rPr lang="en-US" dirty="0" err="1"/>
              <a:t>nje</a:t>
            </a:r>
            <a:r>
              <a:rPr lang="en-US" dirty="0"/>
              <a:t> </a:t>
            </a:r>
            <a:r>
              <a:rPr lang="en-US" dirty="0" err="1"/>
              <a:t>artikull</a:t>
            </a:r>
            <a:r>
              <a:rPr lang="en-US" dirty="0"/>
              <a:t> </a:t>
            </a:r>
            <a:r>
              <a:rPr lang="en-US" dirty="0" err="1"/>
              <a:t>te</a:t>
            </a:r>
            <a:r>
              <a:rPr lang="en-US" dirty="0"/>
              <a:t> 1992, per </a:t>
            </a:r>
            <a:r>
              <a:rPr lang="en-US" dirty="0" err="1"/>
              <a:t>te</a:t>
            </a:r>
            <a:r>
              <a:rPr lang="en-US" dirty="0"/>
              <a:t> </a:t>
            </a:r>
            <a:r>
              <a:rPr lang="en-US" dirty="0" err="1"/>
              <a:t>treguar</a:t>
            </a:r>
            <a:r>
              <a:rPr lang="en-US" dirty="0"/>
              <a:t> </a:t>
            </a:r>
            <a:r>
              <a:rPr lang="en-US" dirty="0" err="1"/>
              <a:t>vrasjen</a:t>
            </a:r>
            <a:r>
              <a:rPr lang="en-US" dirty="0"/>
              <a:t> e grave </a:t>
            </a:r>
            <a:r>
              <a:rPr lang="en-US" dirty="0" err="1"/>
              <a:t>nga</a:t>
            </a:r>
            <a:r>
              <a:rPr lang="en-US" dirty="0"/>
              <a:t> </a:t>
            </a:r>
            <a:r>
              <a:rPr lang="en-US" dirty="0" err="1"/>
              <a:t>burrat</a:t>
            </a:r>
            <a:r>
              <a:rPr lang="en-US" dirty="0"/>
              <a:t>, per </a:t>
            </a:r>
            <a:r>
              <a:rPr lang="en-US" dirty="0" err="1"/>
              <a:t>faktin</a:t>
            </a:r>
            <a:r>
              <a:rPr lang="en-US" dirty="0"/>
              <a:t> e </a:t>
            </a:r>
            <a:r>
              <a:rPr lang="en-US" dirty="0" err="1"/>
              <a:t>vetem</a:t>
            </a:r>
            <a:r>
              <a:rPr lang="en-US" dirty="0"/>
              <a:t> se jane </a:t>
            </a:r>
            <a:r>
              <a:rPr lang="en-US" dirty="0" err="1"/>
              <a:t>gra</a:t>
            </a:r>
            <a:r>
              <a:rPr lang="en-US" dirty="0"/>
              <a:t> </a:t>
            </a:r>
          </a:p>
        </p:txBody>
      </p:sp>
    </p:spTree>
    <p:extLst>
      <p:ext uri="{BB962C8B-B14F-4D97-AF65-F5344CB8AC3E}">
        <p14:creationId xmlns:p14="http://schemas.microsoft.com/office/powerpoint/2010/main" val="827071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7DA41-25EF-2B09-376A-85F4A237199A}"/>
              </a:ext>
            </a:extLst>
          </p:cNvPr>
          <p:cNvSpPr>
            <a:spLocks noGrp="1"/>
          </p:cNvSpPr>
          <p:nvPr>
            <p:ph type="title"/>
          </p:nvPr>
        </p:nvSpPr>
        <p:spPr/>
        <p:txBody>
          <a:bodyPr/>
          <a:lstStyle/>
          <a:p>
            <a:r>
              <a:rPr lang="en-US" dirty="0" err="1"/>
              <a:t>Koncepti</a:t>
            </a:r>
            <a:r>
              <a:rPr lang="en-US" dirty="0"/>
              <a:t> “</a:t>
            </a:r>
            <a:r>
              <a:rPr lang="en-US" dirty="0" err="1"/>
              <a:t>femicid</a:t>
            </a:r>
            <a:r>
              <a:rPr lang="en-US" dirty="0"/>
              <a:t>”</a:t>
            </a:r>
          </a:p>
        </p:txBody>
      </p:sp>
      <p:sp>
        <p:nvSpPr>
          <p:cNvPr id="3" name="Content Placeholder 2">
            <a:extLst>
              <a:ext uri="{FF2B5EF4-FFF2-40B4-BE49-F238E27FC236}">
                <a16:creationId xmlns:a16="http://schemas.microsoft.com/office/drawing/2014/main" id="{0B994F95-6316-8FCA-0DF4-C24186E86326}"/>
              </a:ext>
            </a:extLst>
          </p:cNvPr>
          <p:cNvSpPr>
            <a:spLocks noGrp="1"/>
          </p:cNvSpPr>
          <p:nvPr>
            <p:ph sz="half" idx="1"/>
          </p:nvPr>
        </p:nvSpPr>
        <p:spPr/>
        <p:txBody>
          <a:bodyPr>
            <a:normAutofit fontScale="92500"/>
          </a:bodyPr>
          <a:lstStyle/>
          <a:p>
            <a:r>
              <a:rPr lang="en-US" dirty="0" err="1"/>
              <a:t>Koncepti</a:t>
            </a:r>
            <a:r>
              <a:rPr lang="en-US" dirty="0"/>
              <a:t> </a:t>
            </a:r>
            <a:r>
              <a:rPr lang="en-US" dirty="0" err="1"/>
              <a:t>i</a:t>
            </a:r>
            <a:r>
              <a:rPr lang="en-US" dirty="0"/>
              <a:t> “</a:t>
            </a:r>
            <a:r>
              <a:rPr lang="en-US" dirty="0" err="1"/>
              <a:t>femicidit</a:t>
            </a:r>
            <a:r>
              <a:rPr lang="en-US" dirty="0"/>
              <a:t>” </a:t>
            </a:r>
            <a:r>
              <a:rPr lang="en-US" dirty="0" err="1"/>
              <a:t>sipas</a:t>
            </a:r>
            <a:r>
              <a:rPr lang="en-US" dirty="0"/>
              <a:t> </a:t>
            </a:r>
            <a:r>
              <a:rPr lang="en-US" dirty="0" err="1"/>
              <a:t>D.Russell</a:t>
            </a:r>
            <a:r>
              <a:rPr lang="en-US" dirty="0"/>
              <a:t> </a:t>
            </a:r>
            <a:r>
              <a:rPr lang="en-US" dirty="0" err="1"/>
              <a:t>shtrihet</a:t>
            </a:r>
            <a:r>
              <a:rPr lang="en-US" dirty="0"/>
              <a:t> </a:t>
            </a:r>
            <a:r>
              <a:rPr lang="en-US" dirty="0" err="1"/>
              <a:t>pertej</a:t>
            </a:r>
            <a:r>
              <a:rPr lang="en-US" dirty="0"/>
              <a:t> </a:t>
            </a:r>
            <a:r>
              <a:rPr lang="en-US" dirty="0" err="1"/>
              <a:t>perkufizimit</a:t>
            </a:r>
            <a:r>
              <a:rPr lang="en-US" dirty="0"/>
              <a:t> </a:t>
            </a:r>
            <a:r>
              <a:rPr lang="en-US" dirty="0" err="1"/>
              <a:t>ligjor</a:t>
            </a:r>
            <a:r>
              <a:rPr lang="en-US" dirty="0"/>
              <a:t> </a:t>
            </a:r>
            <a:r>
              <a:rPr lang="en-US" dirty="0" err="1"/>
              <a:t>te</a:t>
            </a:r>
            <a:r>
              <a:rPr lang="en-US" dirty="0"/>
              <a:t> </a:t>
            </a:r>
            <a:r>
              <a:rPr lang="en-US" dirty="0" err="1"/>
              <a:t>vrasjes</a:t>
            </a:r>
            <a:r>
              <a:rPr lang="en-US" dirty="0"/>
              <a:t> </a:t>
            </a:r>
            <a:r>
              <a:rPr lang="en-US" dirty="0" err="1"/>
              <a:t>dhe</a:t>
            </a:r>
            <a:r>
              <a:rPr lang="en-US" dirty="0"/>
              <a:t> </a:t>
            </a:r>
            <a:r>
              <a:rPr lang="en-US" dirty="0" err="1"/>
              <a:t>perfshin</a:t>
            </a:r>
            <a:r>
              <a:rPr lang="en-US" dirty="0"/>
              <a:t> </a:t>
            </a:r>
            <a:r>
              <a:rPr lang="en-US" dirty="0" err="1"/>
              <a:t>ato</a:t>
            </a:r>
            <a:r>
              <a:rPr lang="en-US" dirty="0"/>
              <a:t> </a:t>
            </a:r>
            <a:r>
              <a:rPr lang="en-US" dirty="0" err="1"/>
              <a:t>situata</a:t>
            </a:r>
            <a:r>
              <a:rPr lang="en-US" dirty="0"/>
              <a:t> ne </a:t>
            </a:r>
            <a:r>
              <a:rPr lang="en-US" dirty="0" err="1"/>
              <a:t>te</a:t>
            </a:r>
            <a:r>
              <a:rPr lang="en-US" dirty="0"/>
              <a:t> </a:t>
            </a:r>
            <a:r>
              <a:rPr lang="en-US" dirty="0" err="1"/>
              <a:t>cilat</a:t>
            </a:r>
            <a:r>
              <a:rPr lang="en-US" dirty="0"/>
              <a:t> </a:t>
            </a:r>
            <a:r>
              <a:rPr lang="en-US" dirty="0" err="1"/>
              <a:t>vdekja</a:t>
            </a:r>
            <a:r>
              <a:rPr lang="en-US" dirty="0"/>
              <a:t> e </a:t>
            </a:r>
            <a:r>
              <a:rPr lang="en-US" dirty="0" err="1"/>
              <a:t>gruas</a:t>
            </a:r>
            <a:r>
              <a:rPr lang="en-US" dirty="0"/>
              <a:t> </a:t>
            </a:r>
            <a:r>
              <a:rPr lang="en-US" dirty="0" err="1"/>
              <a:t>perfaqeson</a:t>
            </a:r>
            <a:r>
              <a:rPr lang="en-US" dirty="0"/>
              <a:t> </a:t>
            </a:r>
            <a:r>
              <a:rPr lang="en-US" dirty="0" err="1"/>
              <a:t>rezultatin</a:t>
            </a:r>
            <a:r>
              <a:rPr lang="en-US" dirty="0"/>
              <a:t>/</a:t>
            </a:r>
            <a:r>
              <a:rPr lang="en-US" dirty="0" err="1"/>
              <a:t>pasojen</a:t>
            </a:r>
            <a:r>
              <a:rPr lang="en-US" dirty="0"/>
              <a:t> e </a:t>
            </a:r>
            <a:r>
              <a:rPr lang="en-US" dirty="0" err="1"/>
              <a:t>qendrimeve</a:t>
            </a:r>
            <a:r>
              <a:rPr lang="en-US" dirty="0"/>
              <a:t> </a:t>
            </a:r>
            <a:r>
              <a:rPr lang="en-US" dirty="0" err="1"/>
              <a:t>ose</a:t>
            </a:r>
            <a:r>
              <a:rPr lang="en-US" dirty="0"/>
              <a:t> </a:t>
            </a:r>
            <a:r>
              <a:rPr lang="en-US" dirty="0" err="1"/>
              <a:t>praktikave</a:t>
            </a:r>
            <a:r>
              <a:rPr lang="en-US" dirty="0"/>
              <a:t> </a:t>
            </a:r>
            <a:r>
              <a:rPr lang="en-US" dirty="0" err="1"/>
              <a:t>shoqerore</a:t>
            </a:r>
            <a:r>
              <a:rPr lang="en-US" dirty="0"/>
              <a:t> </a:t>
            </a:r>
            <a:r>
              <a:rPr lang="en-US" dirty="0" err="1"/>
              <a:t>mizogjene</a:t>
            </a:r>
            <a:r>
              <a:rPr lang="en-US" dirty="0"/>
              <a:t>. Si </a:t>
            </a:r>
            <a:r>
              <a:rPr lang="en-US" dirty="0" err="1"/>
              <a:t>forme</a:t>
            </a:r>
            <a:r>
              <a:rPr lang="en-US" dirty="0"/>
              <a:t> </a:t>
            </a:r>
            <a:r>
              <a:rPr lang="en-US" dirty="0" err="1"/>
              <a:t>ekstreme</a:t>
            </a:r>
            <a:r>
              <a:rPr lang="en-US" dirty="0"/>
              <a:t> e </a:t>
            </a:r>
            <a:r>
              <a:rPr lang="en-US" dirty="0" err="1"/>
              <a:t>dhunes</a:t>
            </a:r>
            <a:r>
              <a:rPr lang="en-US" dirty="0"/>
              <a:t> ajo e </a:t>
            </a:r>
            <a:r>
              <a:rPr lang="en-US" dirty="0" err="1"/>
              <a:t>gjen</a:t>
            </a:r>
            <a:r>
              <a:rPr lang="en-US" dirty="0"/>
              <a:t> </a:t>
            </a:r>
            <a:r>
              <a:rPr lang="en-US" dirty="0" err="1"/>
              <a:t>themelin</a:t>
            </a:r>
            <a:r>
              <a:rPr lang="en-US" dirty="0"/>
              <a:t> ne </a:t>
            </a:r>
            <a:r>
              <a:rPr lang="en-US" dirty="0" err="1"/>
              <a:t>dhunen</a:t>
            </a:r>
            <a:r>
              <a:rPr lang="en-US" dirty="0"/>
              <a:t> </a:t>
            </a:r>
            <a:r>
              <a:rPr lang="en-US" dirty="0" err="1"/>
              <a:t>mizogjene</a:t>
            </a:r>
            <a:r>
              <a:rPr lang="en-US" dirty="0"/>
              <a:t> </a:t>
            </a:r>
            <a:r>
              <a:rPr lang="en-US" dirty="0" err="1"/>
              <a:t>dhe</a:t>
            </a:r>
            <a:r>
              <a:rPr lang="en-US" dirty="0"/>
              <a:t> </a:t>
            </a:r>
            <a:r>
              <a:rPr lang="en-US" dirty="0" err="1"/>
              <a:t>seksiste</a:t>
            </a:r>
            <a:r>
              <a:rPr lang="en-US" dirty="0"/>
              <a:t> </a:t>
            </a:r>
            <a:r>
              <a:rPr lang="en-US" dirty="0" err="1"/>
              <a:t>te</a:t>
            </a:r>
            <a:r>
              <a:rPr lang="en-US" dirty="0"/>
              <a:t> </a:t>
            </a:r>
            <a:r>
              <a:rPr lang="en-US" dirty="0" err="1"/>
              <a:t>meshkujve</a:t>
            </a:r>
            <a:r>
              <a:rPr lang="en-US" dirty="0"/>
              <a:t> </a:t>
            </a:r>
          </a:p>
        </p:txBody>
      </p:sp>
      <p:sp>
        <p:nvSpPr>
          <p:cNvPr id="4" name="Content Placeholder 3">
            <a:extLst>
              <a:ext uri="{FF2B5EF4-FFF2-40B4-BE49-F238E27FC236}">
                <a16:creationId xmlns:a16="http://schemas.microsoft.com/office/drawing/2014/main" id="{94302951-4660-460E-C713-DA865363F5B9}"/>
              </a:ext>
            </a:extLst>
          </p:cNvPr>
          <p:cNvSpPr>
            <a:spLocks noGrp="1"/>
          </p:cNvSpPr>
          <p:nvPr>
            <p:ph sz="half" idx="2"/>
          </p:nvPr>
        </p:nvSpPr>
        <p:spPr/>
        <p:txBody>
          <a:bodyPr>
            <a:normAutofit fontScale="92500"/>
          </a:bodyPr>
          <a:lstStyle/>
          <a:p>
            <a:pPr marL="0" indent="0">
              <a:buNone/>
            </a:pPr>
            <a:r>
              <a:rPr lang="en-US" dirty="0" err="1"/>
              <a:t>Kjo</a:t>
            </a:r>
            <a:r>
              <a:rPr lang="en-US" dirty="0"/>
              <a:t> </a:t>
            </a:r>
            <a:r>
              <a:rPr lang="en-US" dirty="0" err="1"/>
              <a:t>lloj</a:t>
            </a:r>
            <a:r>
              <a:rPr lang="en-US" dirty="0"/>
              <a:t> </a:t>
            </a:r>
            <a:r>
              <a:rPr lang="en-US" dirty="0" err="1"/>
              <a:t>vrasjeje</a:t>
            </a:r>
            <a:r>
              <a:rPr lang="en-US" dirty="0"/>
              <a:t> </a:t>
            </a:r>
            <a:r>
              <a:rPr lang="en-US" dirty="0" err="1"/>
              <a:t>perfaqeson</a:t>
            </a:r>
            <a:r>
              <a:rPr lang="en-US" dirty="0"/>
              <a:t> </a:t>
            </a:r>
            <a:r>
              <a:rPr lang="en-US" dirty="0" err="1"/>
              <a:t>nje</a:t>
            </a:r>
            <a:r>
              <a:rPr lang="en-US" dirty="0"/>
              <a:t> problem social </a:t>
            </a:r>
            <a:r>
              <a:rPr lang="en-US" dirty="0" err="1"/>
              <a:t>qe</a:t>
            </a:r>
            <a:r>
              <a:rPr lang="en-US" dirty="0"/>
              <a:t> ka </a:t>
            </a:r>
            <a:r>
              <a:rPr lang="en-US" dirty="0" err="1"/>
              <a:t>te</a:t>
            </a:r>
            <a:r>
              <a:rPr lang="en-US" dirty="0"/>
              <a:t> </a:t>
            </a:r>
            <a:r>
              <a:rPr lang="en-US" dirty="0" err="1"/>
              <a:t>beje</a:t>
            </a:r>
            <a:r>
              <a:rPr lang="en-US" dirty="0"/>
              <a:t> me </a:t>
            </a:r>
            <a:r>
              <a:rPr lang="en-US" dirty="0" err="1"/>
              <a:t>dimensionin</a:t>
            </a:r>
            <a:r>
              <a:rPr lang="en-US" dirty="0"/>
              <a:t> e </a:t>
            </a:r>
            <a:r>
              <a:rPr lang="en-US" dirty="0" err="1"/>
              <a:t>shtypjes</a:t>
            </a:r>
            <a:r>
              <a:rPr lang="en-US" dirty="0"/>
              <a:t> </a:t>
            </a:r>
            <a:r>
              <a:rPr lang="en-US" dirty="0" err="1"/>
              <a:t>dhe</a:t>
            </a:r>
            <a:r>
              <a:rPr lang="en-US" dirty="0"/>
              <a:t> </a:t>
            </a:r>
            <a:r>
              <a:rPr lang="en-US" dirty="0" err="1"/>
              <a:t>pabarazise</a:t>
            </a:r>
            <a:r>
              <a:rPr lang="en-US" dirty="0"/>
              <a:t> </a:t>
            </a:r>
            <a:r>
              <a:rPr lang="en-US" dirty="0" err="1"/>
              <a:t>mes</a:t>
            </a:r>
            <a:r>
              <a:rPr lang="en-US" dirty="0"/>
              <a:t> </a:t>
            </a:r>
            <a:r>
              <a:rPr lang="en-US" dirty="0" err="1"/>
              <a:t>burrave</a:t>
            </a:r>
            <a:r>
              <a:rPr lang="en-US" dirty="0"/>
              <a:t> </a:t>
            </a:r>
            <a:r>
              <a:rPr lang="en-US" dirty="0" err="1"/>
              <a:t>dhe</a:t>
            </a:r>
            <a:r>
              <a:rPr lang="en-US" dirty="0"/>
              <a:t> grave, duke </a:t>
            </a:r>
            <a:r>
              <a:rPr lang="en-US" dirty="0" err="1"/>
              <a:t>nxjerre</a:t>
            </a:r>
            <a:r>
              <a:rPr lang="en-US" dirty="0"/>
              <a:t> ne </a:t>
            </a:r>
            <a:r>
              <a:rPr lang="en-US" dirty="0" err="1"/>
              <a:t>pah</a:t>
            </a:r>
            <a:r>
              <a:rPr lang="en-US" dirty="0"/>
              <a:t> </a:t>
            </a:r>
            <a:r>
              <a:rPr lang="en-US" dirty="0" err="1"/>
              <a:t>marredhenien</a:t>
            </a:r>
            <a:r>
              <a:rPr lang="en-US" dirty="0"/>
              <a:t> </a:t>
            </a:r>
            <a:r>
              <a:rPr lang="en-US" dirty="0" err="1"/>
              <a:t>komplekse</a:t>
            </a:r>
            <a:r>
              <a:rPr lang="en-US" dirty="0"/>
              <a:t> </a:t>
            </a:r>
            <a:r>
              <a:rPr lang="en-US" dirty="0" err="1"/>
              <a:t>mes</a:t>
            </a:r>
            <a:r>
              <a:rPr lang="en-US" dirty="0"/>
              <a:t> </a:t>
            </a:r>
            <a:r>
              <a:rPr lang="en-US" dirty="0" err="1"/>
              <a:t>dhunes</a:t>
            </a:r>
            <a:r>
              <a:rPr lang="en-US" dirty="0"/>
              <a:t> </a:t>
            </a:r>
            <a:r>
              <a:rPr lang="en-US" dirty="0" err="1"/>
              <a:t>dhe</a:t>
            </a:r>
            <a:r>
              <a:rPr lang="en-US" dirty="0"/>
              <a:t> </a:t>
            </a:r>
            <a:r>
              <a:rPr lang="en-US" dirty="0" err="1"/>
              <a:t>diskriminimit</a:t>
            </a:r>
            <a:r>
              <a:rPr lang="en-US" dirty="0"/>
              <a:t> </a:t>
            </a:r>
            <a:r>
              <a:rPr lang="en-US" dirty="0" err="1"/>
              <a:t>seksual</a:t>
            </a:r>
            <a:r>
              <a:rPr lang="en-US" dirty="0"/>
              <a:t> </a:t>
            </a:r>
          </a:p>
        </p:txBody>
      </p:sp>
    </p:spTree>
    <p:extLst>
      <p:ext uri="{BB962C8B-B14F-4D97-AF65-F5344CB8AC3E}">
        <p14:creationId xmlns:p14="http://schemas.microsoft.com/office/powerpoint/2010/main" val="2389652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1CC8F-D819-266B-1411-83BECA4B0DFE}"/>
              </a:ext>
            </a:extLst>
          </p:cNvPr>
          <p:cNvSpPr>
            <a:spLocks noGrp="1"/>
          </p:cNvSpPr>
          <p:nvPr>
            <p:ph type="title"/>
          </p:nvPr>
        </p:nvSpPr>
        <p:spPr/>
        <p:txBody>
          <a:bodyPr>
            <a:normAutofit fontScale="90000"/>
          </a:bodyPr>
          <a:lstStyle/>
          <a:p>
            <a:r>
              <a:rPr lang="en-US" b="1" dirty="0" err="1"/>
              <a:t>Femicidi</a:t>
            </a:r>
            <a:r>
              <a:rPr lang="en-US" b="1" dirty="0"/>
              <a:t> </a:t>
            </a:r>
            <a:r>
              <a:rPr lang="en-US" b="1" dirty="0" err="1"/>
              <a:t>sipas</a:t>
            </a:r>
            <a:r>
              <a:rPr lang="en-US" b="1" dirty="0"/>
              <a:t> </a:t>
            </a:r>
            <a:r>
              <a:rPr lang="en-US" b="1" dirty="0" err="1"/>
              <a:t>Deklarates</a:t>
            </a:r>
            <a:r>
              <a:rPr lang="en-US" b="1" dirty="0"/>
              <a:t> se </a:t>
            </a:r>
            <a:r>
              <a:rPr lang="en-US" b="1" dirty="0" err="1"/>
              <a:t>Vienes</a:t>
            </a:r>
            <a:br>
              <a:rPr lang="en-US" b="1" dirty="0"/>
            </a:br>
            <a:r>
              <a:rPr lang="en-US" sz="3100" dirty="0"/>
              <a:t>(</a:t>
            </a:r>
            <a:r>
              <a:rPr lang="en-US" sz="3100" dirty="0" err="1"/>
              <a:t>nenshkruar</a:t>
            </a:r>
            <a:r>
              <a:rPr lang="en-US" sz="3100" dirty="0"/>
              <a:t> me </a:t>
            </a:r>
            <a:r>
              <a:rPr lang="en-US" sz="3100" dirty="0" err="1"/>
              <a:t>rastin</a:t>
            </a:r>
            <a:r>
              <a:rPr lang="en-US" sz="3100" dirty="0"/>
              <a:t> e </a:t>
            </a:r>
            <a:r>
              <a:rPr lang="en-US" sz="3100" dirty="0" err="1"/>
              <a:t>Dites</a:t>
            </a:r>
            <a:r>
              <a:rPr lang="en-US" sz="3100" dirty="0"/>
              <a:t> </a:t>
            </a:r>
            <a:r>
              <a:rPr lang="en-US" sz="3100" dirty="0" err="1"/>
              <a:t>Nderkombetare</a:t>
            </a:r>
            <a:r>
              <a:rPr lang="en-US" sz="3100" dirty="0"/>
              <a:t> per </a:t>
            </a:r>
            <a:r>
              <a:rPr lang="en-US" sz="3100" dirty="0" err="1"/>
              <a:t>Eleminimin</a:t>
            </a:r>
            <a:r>
              <a:rPr lang="en-US" sz="3100" dirty="0"/>
              <a:t> e </a:t>
            </a:r>
            <a:r>
              <a:rPr lang="en-US" sz="3100" dirty="0" err="1"/>
              <a:t>dhunes</a:t>
            </a:r>
            <a:r>
              <a:rPr lang="en-US" sz="3100" dirty="0"/>
              <a:t> </a:t>
            </a:r>
            <a:r>
              <a:rPr lang="en-US" sz="3100" dirty="0" err="1"/>
              <a:t>ndaj</a:t>
            </a:r>
            <a:r>
              <a:rPr lang="en-US" sz="3100" dirty="0"/>
              <a:t> Grave ne </a:t>
            </a:r>
            <a:r>
              <a:rPr lang="en-US" sz="3100" dirty="0" err="1"/>
              <a:t>Zyren</a:t>
            </a:r>
            <a:r>
              <a:rPr lang="en-US" sz="3100" dirty="0"/>
              <a:t> e </a:t>
            </a:r>
            <a:r>
              <a:rPr lang="en-US" sz="3100" dirty="0" err="1"/>
              <a:t>Kombeve</a:t>
            </a:r>
            <a:r>
              <a:rPr lang="en-US" sz="3100" dirty="0"/>
              <a:t> </a:t>
            </a:r>
            <a:r>
              <a:rPr lang="en-US" sz="3100" dirty="0" err="1"/>
              <a:t>te</a:t>
            </a:r>
            <a:r>
              <a:rPr lang="en-US" sz="3100" dirty="0"/>
              <a:t> </a:t>
            </a:r>
            <a:r>
              <a:rPr lang="en-US" sz="3100" dirty="0" err="1"/>
              <a:t>Bashkuara</a:t>
            </a:r>
            <a:r>
              <a:rPr lang="en-US" sz="3100" dirty="0"/>
              <a:t> ne </a:t>
            </a:r>
            <a:r>
              <a:rPr lang="en-US" sz="3100" dirty="0" err="1"/>
              <a:t>Viene</a:t>
            </a:r>
            <a:r>
              <a:rPr lang="en-US" sz="3100" dirty="0"/>
              <a:t>) </a:t>
            </a:r>
          </a:p>
        </p:txBody>
      </p:sp>
      <p:sp>
        <p:nvSpPr>
          <p:cNvPr id="3" name="Text Placeholder 2">
            <a:extLst>
              <a:ext uri="{FF2B5EF4-FFF2-40B4-BE49-F238E27FC236}">
                <a16:creationId xmlns:a16="http://schemas.microsoft.com/office/drawing/2014/main" id="{90D1D060-4475-DCBC-7552-6BB05F45B8AC}"/>
              </a:ext>
            </a:extLst>
          </p:cNvPr>
          <p:cNvSpPr>
            <a:spLocks noGrp="1"/>
          </p:cNvSpPr>
          <p:nvPr>
            <p:ph type="body" idx="1"/>
          </p:nvPr>
        </p:nvSpPr>
        <p:spPr/>
        <p:txBody>
          <a:bodyPr/>
          <a:lstStyle/>
          <a:p>
            <a:r>
              <a:rPr lang="en-US" dirty="0" err="1"/>
              <a:t>Perkufizimi</a:t>
            </a:r>
            <a:r>
              <a:rPr lang="en-US" dirty="0"/>
              <a:t>  </a:t>
            </a:r>
          </a:p>
        </p:txBody>
      </p:sp>
      <p:sp>
        <p:nvSpPr>
          <p:cNvPr id="4" name="Content Placeholder 3">
            <a:extLst>
              <a:ext uri="{FF2B5EF4-FFF2-40B4-BE49-F238E27FC236}">
                <a16:creationId xmlns:a16="http://schemas.microsoft.com/office/drawing/2014/main" id="{CFA9D89F-31D2-A645-964D-3778BEFF0118}"/>
              </a:ext>
            </a:extLst>
          </p:cNvPr>
          <p:cNvSpPr>
            <a:spLocks noGrp="1"/>
          </p:cNvSpPr>
          <p:nvPr>
            <p:ph sz="half" idx="2"/>
          </p:nvPr>
        </p:nvSpPr>
        <p:spPr/>
        <p:txBody>
          <a:bodyPr>
            <a:noAutofit/>
          </a:bodyPr>
          <a:lstStyle/>
          <a:p>
            <a:r>
              <a:rPr lang="sq-AL" sz="1600" dirty="0">
                <a:solidFill>
                  <a:srgbClr val="202124"/>
                </a:solidFill>
                <a:effectLst/>
                <a:latin typeface="Times New Roman" panose="02020603050405020304" pitchFamily="18" charset="0"/>
                <a:ea typeface="Calibri" panose="020F0502020204030204" pitchFamily="34" charset="0"/>
              </a:rPr>
              <a:t>(1 ) vrasja e grave si rezultat i dhunës nga partneri intim; </a:t>
            </a:r>
            <a:endParaRPr lang="en-US" sz="1600" dirty="0">
              <a:solidFill>
                <a:srgbClr val="202124"/>
              </a:solidFill>
              <a:effectLst/>
              <a:latin typeface="Times New Roman" panose="02020603050405020304" pitchFamily="18" charset="0"/>
              <a:ea typeface="Calibri" panose="020F0502020204030204" pitchFamily="34" charset="0"/>
            </a:endParaRPr>
          </a:p>
          <a:p>
            <a:r>
              <a:rPr lang="sq-AL" sz="1600" dirty="0">
                <a:solidFill>
                  <a:srgbClr val="202124"/>
                </a:solidFill>
                <a:effectLst/>
                <a:latin typeface="Times New Roman" panose="02020603050405020304" pitchFamily="18" charset="0"/>
                <a:ea typeface="Calibri" panose="020F0502020204030204" pitchFamily="34" charset="0"/>
              </a:rPr>
              <a:t>(2) torturimi dhe vrasja e grave nga </a:t>
            </a:r>
            <a:r>
              <a:rPr lang="sq-AL" sz="1600" dirty="0" err="1">
                <a:solidFill>
                  <a:srgbClr val="202124"/>
                </a:solidFill>
                <a:effectLst/>
                <a:latin typeface="Times New Roman" panose="02020603050405020304" pitchFamily="18" charset="0"/>
                <a:ea typeface="Calibri" panose="020F0502020204030204" pitchFamily="34" charset="0"/>
              </a:rPr>
              <a:t>mizogj</a:t>
            </a:r>
            <a:r>
              <a:rPr lang="en-US" sz="1600" dirty="0" err="1">
                <a:solidFill>
                  <a:srgbClr val="202124"/>
                </a:solidFill>
                <a:effectLst/>
                <a:latin typeface="Times New Roman" panose="02020603050405020304" pitchFamily="18" charset="0"/>
                <a:ea typeface="Calibri" panose="020F0502020204030204" pitchFamily="34" charset="0"/>
              </a:rPr>
              <a:t>ini</a:t>
            </a:r>
            <a:r>
              <a:rPr lang="en-US" sz="1600" dirty="0">
                <a:solidFill>
                  <a:srgbClr val="202124"/>
                </a:solidFill>
                <a:effectLst/>
                <a:latin typeface="Times New Roman" panose="02020603050405020304" pitchFamily="18" charset="0"/>
                <a:ea typeface="Calibri" panose="020F0502020204030204" pitchFamily="34" charset="0"/>
              </a:rPr>
              <a:t>;</a:t>
            </a:r>
            <a:r>
              <a:rPr lang="sq-AL" sz="1600" dirty="0">
                <a:solidFill>
                  <a:srgbClr val="202124"/>
                </a:solidFill>
                <a:effectLst/>
                <a:latin typeface="Times New Roman" panose="02020603050405020304" pitchFamily="18" charset="0"/>
                <a:ea typeface="Calibri" panose="020F0502020204030204" pitchFamily="34" charset="0"/>
              </a:rPr>
              <a:t> (3) vrasja e grave dhe vajzave në emër të "nderit"; </a:t>
            </a:r>
            <a:endParaRPr lang="en-US" sz="1600" dirty="0">
              <a:solidFill>
                <a:srgbClr val="202124"/>
              </a:solidFill>
              <a:effectLst/>
              <a:latin typeface="Times New Roman" panose="02020603050405020304" pitchFamily="18" charset="0"/>
              <a:ea typeface="Calibri" panose="020F0502020204030204" pitchFamily="34" charset="0"/>
            </a:endParaRPr>
          </a:p>
          <a:p>
            <a:r>
              <a:rPr lang="sq-AL" sz="1600" dirty="0">
                <a:solidFill>
                  <a:srgbClr val="202124"/>
                </a:solidFill>
                <a:effectLst/>
                <a:latin typeface="Times New Roman" panose="02020603050405020304" pitchFamily="18" charset="0"/>
                <a:ea typeface="Calibri" panose="020F0502020204030204" pitchFamily="34" charset="0"/>
              </a:rPr>
              <a:t>4) vrasja e synuar e grave dhe vajzave në kontekstin e konfliktit të armatosur; </a:t>
            </a:r>
            <a:endParaRPr lang="en-US" sz="1600" dirty="0">
              <a:solidFill>
                <a:srgbClr val="202124"/>
              </a:solidFill>
              <a:effectLst/>
              <a:latin typeface="Times New Roman" panose="02020603050405020304" pitchFamily="18" charset="0"/>
              <a:ea typeface="Calibri" panose="020F0502020204030204" pitchFamily="34" charset="0"/>
            </a:endParaRPr>
          </a:p>
          <a:p>
            <a:r>
              <a:rPr lang="sq-AL" sz="1600" dirty="0">
                <a:solidFill>
                  <a:srgbClr val="202124"/>
                </a:solidFill>
                <a:effectLst/>
                <a:latin typeface="Times New Roman" panose="02020603050405020304" pitchFamily="18" charset="0"/>
                <a:ea typeface="Calibri" panose="020F0502020204030204" pitchFamily="34" charset="0"/>
              </a:rPr>
              <a:t>(5) vrasjet e grave për shkak të prikës; (6) vrasja e grave dhe vajzave për shkak të orientimit të tyre seksual dhe identitetit gjinor; </a:t>
            </a:r>
            <a:endParaRPr lang="en-US" sz="1600" dirty="0"/>
          </a:p>
        </p:txBody>
      </p:sp>
      <p:sp>
        <p:nvSpPr>
          <p:cNvPr id="5" name="Text Placeholder 4">
            <a:extLst>
              <a:ext uri="{FF2B5EF4-FFF2-40B4-BE49-F238E27FC236}">
                <a16:creationId xmlns:a16="http://schemas.microsoft.com/office/drawing/2014/main" id="{D6D98F0A-FDCE-A649-0EEF-3D0C17825EB4}"/>
              </a:ext>
            </a:extLst>
          </p:cNvPr>
          <p:cNvSpPr>
            <a:spLocks noGrp="1"/>
          </p:cNvSpPr>
          <p:nvPr>
            <p:ph type="body" sz="quarter" idx="3"/>
          </p:nvPr>
        </p:nvSpPr>
        <p:spPr/>
        <p:txBody>
          <a:bodyPr/>
          <a:lstStyle/>
          <a:p>
            <a:r>
              <a:rPr lang="en-US" dirty="0" err="1"/>
              <a:t>Perkufizimi</a:t>
            </a:r>
            <a:r>
              <a:rPr lang="en-US" dirty="0"/>
              <a:t> </a:t>
            </a:r>
          </a:p>
        </p:txBody>
      </p:sp>
      <p:sp>
        <p:nvSpPr>
          <p:cNvPr id="6" name="Content Placeholder 5">
            <a:extLst>
              <a:ext uri="{FF2B5EF4-FFF2-40B4-BE49-F238E27FC236}">
                <a16:creationId xmlns:a16="http://schemas.microsoft.com/office/drawing/2014/main" id="{0C388046-14B4-33A8-05CF-155FD68532FA}"/>
              </a:ext>
            </a:extLst>
          </p:cNvPr>
          <p:cNvSpPr>
            <a:spLocks noGrp="1"/>
          </p:cNvSpPr>
          <p:nvPr>
            <p:ph sz="quarter" idx="4"/>
          </p:nvPr>
        </p:nvSpPr>
        <p:spPr/>
        <p:txBody>
          <a:bodyPr>
            <a:noAutofit/>
          </a:bodyPr>
          <a:lstStyle/>
          <a:p>
            <a:r>
              <a:rPr lang="sq-AL" sz="1600" dirty="0">
                <a:solidFill>
                  <a:srgbClr val="202124"/>
                </a:solidFill>
                <a:effectLst/>
                <a:latin typeface="Times New Roman" panose="02020603050405020304" pitchFamily="18" charset="0"/>
                <a:ea typeface="Calibri" panose="020F0502020204030204" pitchFamily="34" charset="0"/>
              </a:rPr>
              <a:t>(7) vrasja e grave dhe vajzave aborigjene dhe indigjene për shkak të gjinisë së tyre; </a:t>
            </a:r>
            <a:endParaRPr lang="en-US" sz="1600" dirty="0">
              <a:solidFill>
                <a:srgbClr val="202124"/>
              </a:solidFill>
              <a:effectLst/>
              <a:latin typeface="Times New Roman" panose="02020603050405020304" pitchFamily="18" charset="0"/>
              <a:ea typeface="Calibri" panose="020F0502020204030204" pitchFamily="34" charset="0"/>
            </a:endParaRPr>
          </a:p>
          <a:p>
            <a:r>
              <a:rPr lang="sq-AL" sz="1600" dirty="0">
                <a:solidFill>
                  <a:srgbClr val="202124"/>
                </a:solidFill>
                <a:effectLst/>
                <a:latin typeface="Times New Roman" panose="02020603050405020304" pitchFamily="18" charset="0"/>
                <a:ea typeface="Calibri" panose="020F0502020204030204" pitchFamily="34" charset="0"/>
              </a:rPr>
              <a:t>(8) </a:t>
            </a:r>
            <a:r>
              <a:rPr lang="sq-AL" sz="1600" dirty="0" err="1">
                <a:solidFill>
                  <a:srgbClr val="202124"/>
                </a:solidFill>
                <a:effectLst/>
                <a:latin typeface="Times New Roman" panose="02020603050405020304" pitchFamily="18" charset="0"/>
                <a:ea typeface="Calibri" panose="020F0502020204030204" pitchFamily="34" charset="0"/>
              </a:rPr>
              <a:t>femijëvrasja</a:t>
            </a:r>
            <a:r>
              <a:rPr lang="sq-AL" sz="1600" dirty="0">
                <a:solidFill>
                  <a:srgbClr val="202124"/>
                </a:solidFill>
                <a:effectLst/>
                <a:latin typeface="Times New Roman" panose="02020603050405020304" pitchFamily="18" charset="0"/>
                <a:ea typeface="Calibri" panose="020F0502020204030204" pitchFamily="34" charset="0"/>
              </a:rPr>
              <a:t> e foshnjave femërore dhe fetusi i përzgjedhjes së seksit me bazë gjinore; </a:t>
            </a:r>
            <a:endParaRPr lang="en-US" sz="1600" dirty="0">
              <a:solidFill>
                <a:srgbClr val="202124"/>
              </a:solidFill>
              <a:effectLst/>
              <a:latin typeface="Times New Roman" panose="02020603050405020304" pitchFamily="18" charset="0"/>
              <a:ea typeface="Calibri" panose="020F0502020204030204" pitchFamily="34" charset="0"/>
            </a:endParaRPr>
          </a:p>
          <a:p>
            <a:r>
              <a:rPr lang="sq-AL" sz="1600" dirty="0">
                <a:solidFill>
                  <a:srgbClr val="202124"/>
                </a:solidFill>
                <a:effectLst/>
                <a:latin typeface="Times New Roman" panose="02020603050405020304" pitchFamily="18" charset="0"/>
                <a:ea typeface="Calibri" panose="020F0502020204030204" pitchFamily="34" charset="0"/>
              </a:rPr>
              <a:t>(9) vdekjet e lidhura me gjymtimin gjenital; </a:t>
            </a:r>
            <a:endParaRPr lang="en-US" sz="1600" dirty="0">
              <a:solidFill>
                <a:srgbClr val="202124"/>
              </a:solidFill>
              <a:effectLst/>
              <a:latin typeface="Times New Roman" panose="02020603050405020304" pitchFamily="18" charset="0"/>
              <a:ea typeface="Calibri" panose="020F0502020204030204" pitchFamily="34" charset="0"/>
            </a:endParaRPr>
          </a:p>
          <a:p>
            <a:r>
              <a:rPr lang="sq-AL" sz="1600" dirty="0">
                <a:solidFill>
                  <a:srgbClr val="202124"/>
                </a:solidFill>
                <a:effectLst/>
                <a:latin typeface="Times New Roman" panose="02020603050405020304" pitchFamily="18" charset="0"/>
                <a:ea typeface="Calibri" panose="020F0502020204030204" pitchFamily="34" charset="0"/>
              </a:rPr>
              <a:t>(10) akuza për magji; dhe (11) </a:t>
            </a:r>
            <a:r>
              <a:rPr lang="sq-AL" sz="1600" dirty="0" err="1">
                <a:solidFill>
                  <a:srgbClr val="202124"/>
                </a:solidFill>
                <a:effectLst/>
                <a:latin typeface="Times New Roman" panose="02020603050405020304" pitchFamily="18" charset="0"/>
                <a:ea typeface="Calibri" panose="020F0502020204030204" pitchFamily="34" charset="0"/>
              </a:rPr>
              <a:t>femicide</a:t>
            </a:r>
            <a:r>
              <a:rPr lang="sq-AL" sz="1600" dirty="0">
                <a:solidFill>
                  <a:srgbClr val="202124"/>
                </a:solidFill>
                <a:effectLst/>
                <a:latin typeface="Times New Roman" panose="02020603050405020304" pitchFamily="18" charset="0"/>
                <a:ea typeface="Calibri" panose="020F0502020204030204" pitchFamily="34" charset="0"/>
              </a:rPr>
              <a:t> të tjera të lidhura me bandat, krimin e organizuar, tregtarët e drogës, trafikimin e qenieve njerëzore dhe përhapjen e armëve të vogla</a:t>
            </a:r>
            <a:endParaRPr lang="en-US" sz="1600" dirty="0"/>
          </a:p>
        </p:txBody>
      </p:sp>
    </p:spTree>
    <p:extLst>
      <p:ext uri="{BB962C8B-B14F-4D97-AF65-F5344CB8AC3E}">
        <p14:creationId xmlns:p14="http://schemas.microsoft.com/office/powerpoint/2010/main" val="881914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E9D93-2591-EC89-52FA-122CCA41E0DD}"/>
              </a:ext>
            </a:extLst>
          </p:cNvPr>
          <p:cNvSpPr>
            <a:spLocks noGrp="1"/>
          </p:cNvSpPr>
          <p:nvPr>
            <p:ph type="title"/>
          </p:nvPr>
        </p:nvSpPr>
        <p:spPr/>
        <p:txBody>
          <a:bodyPr/>
          <a:lstStyle/>
          <a:p>
            <a:r>
              <a:rPr lang="en-US" dirty="0" err="1"/>
              <a:t>Koncepti</a:t>
            </a:r>
            <a:r>
              <a:rPr lang="en-US" dirty="0"/>
              <a:t> “</a:t>
            </a:r>
            <a:r>
              <a:rPr lang="en-US" dirty="0" err="1"/>
              <a:t>feminicid</a:t>
            </a:r>
            <a:r>
              <a:rPr lang="en-US" dirty="0"/>
              <a:t>”</a:t>
            </a:r>
          </a:p>
        </p:txBody>
      </p:sp>
      <p:sp>
        <p:nvSpPr>
          <p:cNvPr id="3" name="Content Placeholder 2">
            <a:extLst>
              <a:ext uri="{FF2B5EF4-FFF2-40B4-BE49-F238E27FC236}">
                <a16:creationId xmlns:a16="http://schemas.microsoft.com/office/drawing/2014/main" id="{23262B7D-417A-E884-B07D-CB454A97F586}"/>
              </a:ext>
            </a:extLst>
          </p:cNvPr>
          <p:cNvSpPr>
            <a:spLocks noGrp="1"/>
          </p:cNvSpPr>
          <p:nvPr>
            <p:ph sz="half" idx="1"/>
          </p:nvPr>
        </p:nvSpPr>
        <p:spPr/>
        <p:txBody>
          <a:bodyPr>
            <a:normAutofit fontScale="70000" lnSpcReduction="20000"/>
          </a:bodyPr>
          <a:lstStyle/>
          <a:p>
            <a:r>
              <a:rPr lang="en-US" dirty="0" err="1"/>
              <a:t>Ndryshe</a:t>
            </a:r>
            <a:r>
              <a:rPr lang="en-US" dirty="0"/>
              <a:t> </a:t>
            </a:r>
            <a:r>
              <a:rPr lang="en-US" dirty="0" err="1"/>
              <a:t>termi</a:t>
            </a:r>
            <a:r>
              <a:rPr lang="en-US" dirty="0"/>
              <a:t> “</a:t>
            </a:r>
            <a:r>
              <a:rPr lang="en-US" dirty="0" err="1"/>
              <a:t>feminicid</a:t>
            </a:r>
            <a:r>
              <a:rPr lang="en-US" dirty="0"/>
              <a:t>” </a:t>
            </a:r>
            <a:r>
              <a:rPr lang="en-US" dirty="0" err="1"/>
              <a:t>permban</a:t>
            </a:r>
            <a:r>
              <a:rPr lang="en-US" dirty="0"/>
              <a:t> </a:t>
            </a:r>
            <a:r>
              <a:rPr lang="en-US" dirty="0" err="1"/>
              <a:t>nje</a:t>
            </a:r>
            <a:r>
              <a:rPr lang="en-US" dirty="0"/>
              <a:t> </a:t>
            </a:r>
            <a:r>
              <a:rPr lang="en-US" dirty="0" err="1"/>
              <a:t>kuptim</a:t>
            </a:r>
            <a:r>
              <a:rPr lang="en-US" dirty="0"/>
              <a:t> </a:t>
            </a:r>
            <a:r>
              <a:rPr lang="en-US" dirty="0" err="1"/>
              <a:t>kompleks</a:t>
            </a:r>
            <a:r>
              <a:rPr lang="en-US" dirty="0"/>
              <a:t> </a:t>
            </a:r>
            <a:r>
              <a:rPr lang="en-US" dirty="0" err="1"/>
              <a:t>dhe</a:t>
            </a:r>
            <a:r>
              <a:rPr lang="en-US" dirty="0"/>
              <a:t> </a:t>
            </a:r>
            <a:r>
              <a:rPr lang="en-US" dirty="0" err="1"/>
              <a:t>fokusohet</a:t>
            </a:r>
            <a:r>
              <a:rPr lang="en-US" dirty="0"/>
              <a:t> </a:t>
            </a:r>
            <a:r>
              <a:rPr lang="en-US" dirty="0" err="1"/>
              <a:t>mbi</a:t>
            </a:r>
            <a:r>
              <a:rPr lang="en-US" dirty="0"/>
              <a:t> </a:t>
            </a:r>
            <a:r>
              <a:rPr lang="en-US" dirty="0" err="1"/>
              <a:t>te</a:t>
            </a:r>
            <a:r>
              <a:rPr lang="en-US" dirty="0"/>
              <a:t> </a:t>
            </a:r>
            <a:r>
              <a:rPr lang="en-US" dirty="0" err="1"/>
              <a:t>gjitha</a:t>
            </a:r>
            <a:r>
              <a:rPr lang="en-US" dirty="0"/>
              <a:t> ne </a:t>
            </a:r>
            <a:r>
              <a:rPr lang="en-US" dirty="0" err="1"/>
              <a:t>aspektet</a:t>
            </a:r>
            <a:r>
              <a:rPr lang="en-US" dirty="0"/>
              <a:t> </a:t>
            </a:r>
            <a:r>
              <a:rPr lang="en-US" dirty="0" err="1"/>
              <a:t>sociologjike</a:t>
            </a:r>
            <a:r>
              <a:rPr lang="en-US" dirty="0"/>
              <a:t> </a:t>
            </a:r>
            <a:r>
              <a:rPr lang="en-US" dirty="0" err="1"/>
              <a:t>te</a:t>
            </a:r>
            <a:r>
              <a:rPr lang="en-US" dirty="0"/>
              <a:t> </a:t>
            </a:r>
            <a:r>
              <a:rPr lang="en-US" dirty="0" err="1"/>
              <a:t>dhunes</a:t>
            </a:r>
            <a:r>
              <a:rPr lang="en-US" dirty="0"/>
              <a:t> </a:t>
            </a:r>
            <a:r>
              <a:rPr lang="en-US" dirty="0" err="1"/>
              <a:t>dhe</a:t>
            </a:r>
            <a:r>
              <a:rPr lang="en-US" dirty="0"/>
              <a:t> ne </a:t>
            </a:r>
            <a:r>
              <a:rPr lang="en-US" dirty="0" err="1"/>
              <a:t>implikimet</a:t>
            </a:r>
            <a:r>
              <a:rPr lang="en-US" dirty="0"/>
              <a:t> politico-</a:t>
            </a:r>
            <a:r>
              <a:rPr lang="en-US" dirty="0" err="1"/>
              <a:t>sociale</a:t>
            </a:r>
            <a:r>
              <a:rPr lang="en-US" dirty="0"/>
              <a:t> </a:t>
            </a:r>
            <a:r>
              <a:rPr lang="en-US" dirty="0" err="1"/>
              <a:t>te</a:t>
            </a:r>
            <a:r>
              <a:rPr lang="en-US" dirty="0"/>
              <a:t> </a:t>
            </a:r>
            <a:r>
              <a:rPr lang="en-US" dirty="0" err="1"/>
              <a:t>fenomenit</a:t>
            </a:r>
            <a:r>
              <a:rPr lang="en-US" dirty="0"/>
              <a:t> </a:t>
            </a:r>
          </a:p>
          <a:p>
            <a:endParaRPr lang="en-US" dirty="0"/>
          </a:p>
        </p:txBody>
      </p:sp>
      <p:sp>
        <p:nvSpPr>
          <p:cNvPr id="4" name="Content Placeholder 3">
            <a:extLst>
              <a:ext uri="{FF2B5EF4-FFF2-40B4-BE49-F238E27FC236}">
                <a16:creationId xmlns:a16="http://schemas.microsoft.com/office/drawing/2014/main" id="{FC1113BC-07FC-999B-50DE-55B4BD3F815F}"/>
              </a:ext>
            </a:extLst>
          </p:cNvPr>
          <p:cNvSpPr>
            <a:spLocks noGrp="1"/>
          </p:cNvSpPr>
          <p:nvPr>
            <p:ph sz="half" idx="2"/>
          </p:nvPr>
        </p:nvSpPr>
        <p:spPr/>
        <p:txBody>
          <a:bodyPr>
            <a:normAutofit fontScale="70000" lnSpcReduction="20000"/>
          </a:bodyPr>
          <a:lstStyle/>
          <a:p>
            <a:r>
              <a:rPr lang="en-US" dirty="0"/>
              <a:t>Per </a:t>
            </a:r>
            <a:r>
              <a:rPr lang="en-US" dirty="0" err="1"/>
              <a:t>aktivisten</a:t>
            </a:r>
            <a:r>
              <a:rPr lang="en-US" dirty="0"/>
              <a:t> Lagarde </a:t>
            </a:r>
            <a:r>
              <a:rPr lang="en-US" dirty="0" err="1"/>
              <a:t>feminicidi</a:t>
            </a:r>
            <a:r>
              <a:rPr lang="en-US" dirty="0"/>
              <a:t> </a:t>
            </a:r>
            <a:r>
              <a:rPr lang="en-US" dirty="0" err="1"/>
              <a:t>shpreh</a:t>
            </a:r>
            <a:r>
              <a:rPr lang="en-US" dirty="0"/>
              <a:t> </a:t>
            </a:r>
            <a:r>
              <a:rPr lang="en-US" dirty="0" err="1"/>
              <a:t>formen</a:t>
            </a:r>
            <a:r>
              <a:rPr lang="en-US" dirty="0"/>
              <a:t> me </a:t>
            </a:r>
            <a:r>
              <a:rPr lang="en-US" dirty="0" err="1"/>
              <a:t>ekstreme</a:t>
            </a:r>
            <a:r>
              <a:rPr lang="en-US" dirty="0"/>
              <a:t> </a:t>
            </a:r>
            <a:r>
              <a:rPr lang="en-US" dirty="0" err="1"/>
              <a:t>te</a:t>
            </a:r>
            <a:r>
              <a:rPr lang="en-US" dirty="0"/>
              <a:t> </a:t>
            </a:r>
            <a:r>
              <a:rPr lang="en-US" dirty="0" err="1"/>
              <a:t>dhunes</a:t>
            </a:r>
            <a:r>
              <a:rPr lang="en-US" dirty="0"/>
              <a:t> </a:t>
            </a:r>
            <a:r>
              <a:rPr lang="en-US" dirty="0" err="1"/>
              <a:t>gjinore</a:t>
            </a:r>
            <a:r>
              <a:rPr lang="en-US" dirty="0"/>
              <a:t> </a:t>
            </a:r>
            <a:r>
              <a:rPr lang="en-US" dirty="0" err="1"/>
              <a:t>ndaj</a:t>
            </a:r>
            <a:r>
              <a:rPr lang="en-US" dirty="0"/>
              <a:t> grave </a:t>
            </a:r>
            <a:r>
              <a:rPr lang="en-US" dirty="0" err="1"/>
              <a:t>prodhuar</a:t>
            </a:r>
            <a:r>
              <a:rPr lang="en-US" dirty="0"/>
              <a:t> </a:t>
            </a:r>
            <a:r>
              <a:rPr lang="en-US" dirty="0" err="1"/>
              <a:t>nga</a:t>
            </a:r>
            <a:r>
              <a:rPr lang="en-US" dirty="0"/>
              <a:t> </a:t>
            </a:r>
            <a:r>
              <a:rPr lang="en-US" dirty="0" err="1"/>
              <a:t>dhunimi</a:t>
            </a:r>
            <a:r>
              <a:rPr lang="en-US" dirty="0"/>
              <a:t> </a:t>
            </a:r>
            <a:r>
              <a:rPr lang="en-US" dirty="0" err="1"/>
              <a:t>i</a:t>
            </a:r>
            <a:r>
              <a:rPr lang="en-US" dirty="0"/>
              <a:t> </a:t>
            </a:r>
            <a:r>
              <a:rPr lang="en-US" dirty="0" err="1"/>
              <a:t>te</a:t>
            </a:r>
            <a:r>
              <a:rPr lang="en-US" dirty="0"/>
              <a:t> </a:t>
            </a:r>
            <a:r>
              <a:rPr lang="en-US" dirty="0" err="1"/>
              <a:t>drejtave</a:t>
            </a:r>
            <a:r>
              <a:rPr lang="en-US" dirty="0"/>
              <a:t> </a:t>
            </a:r>
            <a:r>
              <a:rPr lang="en-US" dirty="0" err="1"/>
              <a:t>te</a:t>
            </a:r>
            <a:r>
              <a:rPr lang="en-US" dirty="0"/>
              <a:t> </a:t>
            </a:r>
            <a:r>
              <a:rPr lang="en-US" dirty="0" err="1"/>
              <a:t>tyre</a:t>
            </a:r>
            <a:r>
              <a:rPr lang="en-US" dirty="0"/>
              <a:t> </a:t>
            </a:r>
            <a:r>
              <a:rPr lang="en-US" dirty="0" err="1"/>
              <a:t>njerezore</a:t>
            </a:r>
            <a:r>
              <a:rPr lang="en-US" dirty="0"/>
              <a:t> ne </a:t>
            </a:r>
            <a:r>
              <a:rPr lang="en-US" dirty="0" err="1"/>
              <a:t>sferen</a:t>
            </a:r>
            <a:r>
              <a:rPr lang="en-US" dirty="0"/>
              <a:t> </a:t>
            </a:r>
            <a:r>
              <a:rPr lang="en-US" dirty="0" err="1"/>
              <a:t>publike</a:t>
            </a:r>
            <a:r>
              <a:rPr lang="en-US" dirty="0"/>
              <a:t> </a:t>
            </a:r>
            <a:r>
              <a:rPr lang="en-US" dirty="0" err="1"/>
              <a:t>dhe</a:t>
            </a:r>
            <a:r>
              <a:rPr lang="en-US" dirty="0"/>
              <a:t> private </a:t>
            </a:r>
            <a:r>
              <a:rPr lang="en-US" dirty="0" err="1"/>
              <a:t>nepermjet</a:t>
            </a:r>
            <a:r>
              <a:rPr lang="en-US" dirty="0"/>
              <a:t> </a:t>
            </a:r>
            <a:r>
              <a:rPr lang="en-US" dirty="0" err="1"/>
              <a:t>sjelljeve</a:t>
            </a:r>
            <a:r>
              <a:rPr lang="en-US" dirty="0"/>
              <a:t> </a:t>
            </a:r>
            <a:r>
              <a:rPr lang="en-US" dirty="0" err="1"/>
              <a:t>mizogjene</a:t>
            </a:r>
            <a:r>
              <a:rPr lang="en-US" dirty="0"/>
              <a:t>, </a:t>
            </a:r>
            <a:r>
              <a:rPr lang="en-US" dirty="0" err="1"/>
              <a:t>si</a:t>
            </a:r>
            <a:r>
              <a:rPr lang="en-US" dirty="0"/>
              <a:t> </a:t>
            </a:r>
            <a:r>
              <a:rPr lang="en-US" dirty="0" err="1"/>
              <a:t>keqtrajtimi</a:t>
            </a:r>
            <a:r>
              <a:rPr lang="en-US" dirty="0"/>
              <a:t> </a:t>
            </a:r>
            <a:r>
              <a:rPr lang="en-US" dirty="0" err="1"/>
              <a:t>fizik</a:t>
            </a:r>
            <a:r>
              <a:rPr lang="en-US" dirty="0"/>
              <a:t>, </a:t>
            </a:r>
            <a:r>
              <a:rPr lang="en-US" dirty="0" err="1"/>
              <a:t>psikologjik</a:t>
            </a:r>
            <a:r>
              <a:rPr lang="en-US" dirty="0"/>
              <a:t>, </a:t>
            </a:r>
            <a:r>
              <a:rPr lang="en-US" dirty="0" err="1"/>
              <a:t>seksual</a:t>
            </a:r>
            <a:r>
              <a:rPr lang="en-US" dirty="0"/>
              <a:t>, </a:t>
            </a:r>
            <a:r>
              <a:rPr lang="en-US" dirty="0" err="1"/>
              <a:t>arsimor</a:t>
            </a:r>
            <a:r>
              <a:rPr lang="en-US" dirty="0"/>
              <a:t>, ne </a:t>
            </a:r>
            <a:r>
              <a:rPr lang="en-US" dirty="0" err="1"/>
              <a:t>pune</a:t>
            </a:r>
            <a:r>
              <a:rPr lang="en-US" dirty="0"/>
              <a:t>, </a:t>
            </a:r>
            <a:r>
              <a:rPr lang="en-US" dirty="0" err="1"/>
              <a:t>ekonomik</a:t>
            </a:r>
            <a:r>
              <a:rPr lang="en-US" dirty="0"/>
              <a:t>, </a:t>
            </a:r>
            <a:r>
              <a:rPr lang="en-US" dirty="0" err="1"/>
              <a:t>trashegimor</a:t>
            </a:r>
            <a:r>
              <a:rPr lang="en-US" dirty="0"/>
              <a:t>, </a:t>
            </a:r>
            <a:r>
              <a:rPr lang="en-US" dirty="0" err="1"/>
              <a:t>familjar</a:t>
            </a:r>
            <a:r>
              <a:rPr lang="en-US" dirty="0"/>
              <a:t>, </a:t>
            </a:r>
            <a:r>
              <a:rPr lang="en-US" dirty="0" err="1"/>
              <a:t>komunitar</a:t>
            </a:r>
            <a:r>
              <a:rPr lang="en-US" dirty="0"/>
              <a:t>, </a:t>
            </a:r>
            <a:r>
              <a:rPr lang="en-US" dirty="0" err="1"/>
              <a:t>institucional</a:t>
            </a:r>
            <a:r>
              <a:rPr lang="en-US" dirty="0"/>
              <a:t>, </a:t>
            </a:r>
            <a:r>
              <a:rPr lang="en-US" dirty="0" err="1"/>
              <a:t>te</a:t>
            </a:r>
            <a:r>
              <a:rPr lang="en-US" dirty="0"/>
              <a:t> </a:t>
            </a:r>
            <a:r>
              <a:rPr lang="en-US" dirty="0" err="1"/>
              <a:t>cilat</a:t>
            </a:r>
            <a:r>
              <a:rPr lang="en-US" dirty="0"/>
              <a:t> </a:t>
            </a:r>
            <a:r>
              <a:rPr lang="en-US" dirty="0" err="1"/>
              <a:t>sjellin</a:t>
            </a:r>
            <a:r>
              <a:rPr lang="en-US" dirty="0"/>
              <a:t> </a:t>
            </a:r>
            <a:r>
              <a:rPr lang="en-US" dirty="0" err="1"/>
              <a:t>mosndeshkimin</a:t>
            </a:r>
            <a:r>
              <a:rPr lang="en-US" dirty="0"/>
              <a:t> e </a:t>
            </a:r>
            <a:r>
              <a:rPr lang="en-US" dirty="0" err="1"/>
              <a:t>sjelljes</a:t>
            </a:r>
            <a:r>
              <a:rPr lang="en-US" dirty="0"/>
              <a:t> se </a:t>
            </a:r>
            <a:r>
              <a:rPr lang="en-US" dirty="0" err="1"/>
              <a:t>kryer</a:t>
            </a:r>
            <a:r>
              <a:rPr lang="en-US" dirty="0"/>
              <a:t>, </a:t>
            </a:r>
            <a:r>
              <a:rPr lang="en-US" dirty="0" err="1"/>
              <a:t>si</a:t>
            </a:r>
            <a:r>
              <a:rPr lang="en-US" dirty="0"/>
              <a:t> ne </a:t>
            </a:r>
            <a:r>
              <a:rPr lang="en-US" dirty="0" err="1"/>
              <a:t>nivel</a:t>
            </a:r>
            <a:r>
              <a:rPr lang="en-US" dirty="0"/>
              <a:t> social </a:t>
            </a:r>
            <a:r>
              <a:rPr lang="en-US" dirty="0" err="1"/>
              <a:t>ashtu</a:t>
            </a:r>
            <a:r>
              <a:rPr lang="en-US" dirty="0"/>
              <a:t> </a:t>
            </a:r>
            <a:r>
              <a:rPr lang="en-US" dirty="0" err="1"/>
              <a:t>dhe</a:t>
            </a:r>
            <a:r>
              <a:rPr lang="en-US" dirty="0"/>
              <a:t> </a:t>
            </a:r>
            <a:r>
              <a:rPr lang="en-US" dirty="0" err="1"/>
              <a:t>nga</a:t>
            </a:r>
            <a:r>
              <a:rPr lang="en-US" dirty="0"/>
              <a:t> </a:t>
            </a:r>
            <a:r>
              <a:rPr lang="en-US" dirty="0" err="1"/>
              <a:t>shteti</a:t>
            </a:r>
            <a:r>
              <a:rPr lang="en-US" dirty="0"/>
              <a:t>, </a:t>
            </a:r>
            <a:r>
              <a:rPr lang="en-US" dirty="0" err="1"/>
              <a:t>dhe</a:t>
            </a:r>
            <a:r>
              <a:rPr lang="en-US" dirty="0"/>
              <a:t> </a:t>
            </a:r>
            <a:r>
              <a:rPr lang="en-US" dirty="0" err="1"/>
              <a:t>qe</a:t>
            </a:r>
            <a:r>
              <a:rPr lang="en-US" dirty="0"/>
              <a:t> duke e </a:t>
            </a:r>
            <a:r>
              <a:rPr lang="en-US" dirty="0" err="1"/>
              <a:t>vendosur</a:t>
            </a:r>
            <a:r>
              <a:rPr lang="en-US" dirty="0"/>
              <a:t> </a:t>
            </a:r>
            <a:r>
              <a:rPr lang="en-US" dirty="0" err="1"/>
              <a:t>gruan</a:t>
            </a:r>
            <a:r>
              <a:rPr lang="en-US" dirty="0"/>
              <a:t> ne </a:t>
            </a:r>
            <a:r>
              <a:rPr lang="en-US" dirty="0" err="1"/>
              <a:t>gjendje</a:t>
            </a:r>
            <a:r>
              <a:rPr lang="en-US" dirty="0"/>
              <a:t> </a:t>
            </a:r>
            <a:r>
              <a:rPr lang="en-US" dirty="0" err="1"/>
              <a:t>te</a:t>
            </a:r>
            <a:r>
              <a:rPr lang="en-US" dirty="0"/>
              <a:t> </a:t>
            </a:r>
            <a:r>
              <a:rPr lang="en-US" dirty="0" err="1"/>
              <a:t>pambrojtur</a:t>
            </a:r>
            <a:r>
              <a:rPr lang="en-US" dirty="0"/>
              <a:t> </a:t>
            </a:r>
            <a:r>
              <a:rPr lang="en-US" dirty="0" err="1"/>
              <a:t>mund</a:t>
            </a:r>
            <a:r>
              <a:rPr lang="en-US" dirty="0"/>
              <a:t> </a:t>
            </a:r>
            <a:r>
              <a:rPr lang="en-US" dirty="0" err="1"/>
              <a:t>te</a:t>
            </a:r>
            <a:r>
              <a:rPr lang="en-US" dirty="0"/>
              <a:t> </a:t>
            </a:r>
            <a:r>
              <a:rPr lang="en-US" dirty="0" err="1"/>
              <a:t>kulmoje</a:t>
            </a:r>
            <a:r>
              <a:rPr lang="en-US" dirty="0"/>
              <a:t> me </a:t>
            </a:r>
            <a:r>
              <a:rPr lang="en-US" dirty="0" err="1"/>
              <a:t>vrasjen</a:t>
            </a:r>
            <a:r>
              <a:rPr lang="en-US" dirty="0"/>
              <a:t>, </a:t>
            </a:r>
            <a:r>
              <a:rPr lang="en-US" dirty="0" err="1"/>
              <a:t>vetevrasjen</a:t>
            </a:r>
            <a:r>
              <a:rPr lang="en-US" dirty="0"/>
              <a:t>, </a:t>
            </a:r>
            <a:r>
              <a:rPr lang="en-US" dirty="0" err="1"/>
              <a:t>vuajtje</a:t>
            </a:r>
            <a:r>
              <a:rPr lang="en-US" dirty="0"/>
              <a:t> </a:t>
            </a:r>
            <a:r>
              <a:rPr lang="en-US" dirty="0" err="1"/>
              <a:t>fizike</a:t>
            </a:r>
            <a:r>
              <a:rPr lang="en-US" dirty="0"/>
              <a:t> a </a:t>
            </a:r>
            <a:r>
              <a:rPr lang="en-US" dirty="0" err="1"/>
              <a:t>mendore</a:t>
            </a:r>
            <a:r>
              <a:rPr lang="en-US" dirty="0"/>
              <a:t>, </a:t>
            </a:r>
            <a:r>
              <a:rPr lang="en-US" dirty="0" err="1"/>
              <a:t>qe</a:t>
            </a:r>
            <a:r>
              <a:rPr lang="en-US" dirty="0"/>
              <a:t> jane </a:t>
            </a:r>
            <a:r>
              <a:rPr lang="en-US" dirty="0" err="1"/>
              <a:t>te</a:t>
            </a:r>
            <a:r>
              <a:rPr lang="en-US" dirty="0"/>
              <a:t> </a:t>
            </a:r>
            <a:r>
              <a:rPr lang="en-US" dirty="0" err="1"/>
              <a:t>pashmangshme</a:t>
            </a:r>
            <a:r>
              <a:rPr lang="en-US" dirty="0"/>
              <a:t> per </a:t>
            </a:r>
            <a:r>
              <a:rPr lang="en-US" dirty="0" err="1"/>
              <a:t>shkak</a:t>
            </a:r>
            <a:r>
              <a:rPr lang="en-US" dirty="0"/>
              <a:t> </a:t>
            </a:r>
            <a:r>
              <a:rPr lang="en-US" dirty="0" err="1"/>
              <a:t>te</a:t>
            </a:r>
            <a:r>
              <a:rPr lang="en-US" dirty="0"/>
              <a:t> </a:t>
            </a:r>
            <a:r>
              <a:rPr lang="en-US" dirty="0" err="1"/>
              <a:t>pasigurise</a:t>
            </a:r>
            <a:r>
              <a:rPr lang="en-US" dirty="0"/>
              <a:t>, </a:t>
            </a:r>
            <a:r>
              <a:rPr lang="en-US" dirty="0" err="1"/>
              <a:t>mosinteresimit</a:t>
            </a:r>
            <a:r>
              <a:rPr lang="en-US" dirty="0"/>
              <a:t> </a:t>
            </a:r>
            <a:r>
              <a:rPr lang="en-US" dirty="0" err="1"/>
              <a:t>te</a:t>
            </a:r>
            <a:r>
              <a:rPr lang="en-US" dirty="0"/>
              <a:t> </a:t>
            </a:r>
            <a:r>
              <a:rPr lang="en-US" dirty="0" err="1"/>
              <a:t>institucioneve</a:t>
            </a:r>
            <a:r>
              <a:rPr lang="en-US" dirty="0"/>
              <a:t>.</a:t>
            </a:r>
          </a:p>
          <a:p>
            <a:endParaRPr lang="en-US" dirty="0"/>
          </a:p>
        </p:txBody>
      </p:sp>
    </p:spTree>
    <p:extLst>
      <p:ext uri="{BB962C8B-B14F-4D97-AF65-F5344CB8AC3E}">
        <p14:creationId xmlns:p14="http://schemas.microsoft.com/office/powerpoint/2010/main" val="2916334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78200-A476-40A0-B607-FE433AFEFEF5}"/>
              </a:ext>
            </a:extLst>
          </p:cNvPr>
          <p:cNvSpPr>
            <a:spLocks noGrp="1"/>
          </p:cNvSpPr>
          <p:nvPr>
            <p:ph type="title"/>
          </p:nvPr>
        </p:nvSpPr>
        <p:spPr/>
        <p:txBody>
          <a:bodyPr/>
          <a:lstStyle/>
          <a:p>
            <a:r>
              <a:rPr lang="en-US" dirty="0"/>
              <a:t>5 </a:t>
            </a:r>
            <a:r>
              <a:rPr lang="en-US" dirty="0" err="1"/>
              <a:t>fakte</a:t>
            </a:r>
            <a:r>
              <a:rPr lang="en-US" dirty="0"/>
              <a:t> ne </a:t>
            </a:r>
            <a:r>
              <a:rPr lang="en-US" dirty="0" err="1"/>
              <a:t>lidhje</a:t>
            </a:r>
            <a:r>
              <a:rPr lang="en-US" dirty="0"/>
              <a:t> me </a:t>
            </a:r>
            <a:r>
              <a:rPr lang="en-US" dirty="0" err="1"/>
              <a:t>femicidin</a:t>
            </a:r>
            <a:r>
              <a:rPr lang="en-US" dirty="0"/>
              <a:t> </a:t>
            </a:r>
          </a:p>
        </p:txBody>
      </p:sp>
      <p:sp>
        <p:nvSpPr>
          <p:cNvPr id="3" name="Text Placeholder 2">
            <a:extLst>
              <a:ext uri="{FF2B5EF4-FFF2-40B4-BE49-F238E27FC236}">
                <a16:creationId xmlns:a16="http://schemas.microsoft.com/office/drawing/2014/main" id="{33410870-2C2C-2BD1-DAF1-922CE4370AFD}"/>
              </a:ext>
            </a:extLst>
          </p:cNvPr>
          <p:cNvSpPr>
            <a:spLocks noGrp="1"/>
          </p:cNvSpPr>
          <p:nvPr>
            <p:ph type="body" idx="1"/>
          </p:nvPr>
        </p:nvSpPr>
        <p:spPr/>
        <p:txBody>
          <a:bodyPr>
            <a:noAutofit/>
          </a:bodyPr>
          <a:lstStyle/>
          <a:p>
            <a:endParaRPr lang="en-US" sz="1800" dirty="0"/>
          </a:p>
        </p:txBody>
      </p:sp>
    </p:spTree>
    <p:extLst>
      <p:ext uri="{BB962C8B-B14F-4D97-AF65-F5344CB8AC3E}">
        <p14:creationId xmlns:p14="http://schemas.microsoft.com/office/powerpoint/2010/main" val="176358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FE3C-016E-4186-2C2C-E7D1EBDE159A}"/>
              </a:ext>
            </a:extLst>
          </p:cNvPr>
          <p:cNvSpPr>
            <a:spLocks noGrp="1"/>
          </p:cNvSpPr>
          <p:nvPr>
            <p:ph type="title"/>
          </p:nvPr>
        </p:nvSpPr>
        <p:spPr/>
        <p:txBody>
          <a:bodyPr>
            <a:normAutofit fontScale="90000"/>
          </a:bodyPr>
          <a:lstStyle/>
          <a:p>
            <a:r>
              <a:rPr lang="en-US" b="1" dirty="0"/>
              <a:t>a) Grate </a:t>
            </a:r>
            <a:r>
              <a:rPr lang="en-US" b="1" dirty="0" err="1"/>
              <a:t>dhe</a:t>
            </a:r>
            <a:r>
              <a:rPr lang="en-US" b="1" dirty="0"/>
              <a:t> </a:t>
            </a:r>
            <a:r>
              <a:rPr lang="en-US" b="1" dirty="0" err="1"/>
              <a:t>vajzat</a:t>
            </a:r>
            <a:r>
              <a:rPr lang="en-US" b="1" dirty="0"/>
              <a:t> </a:t>
            </a:r>
            <a:r>
              <a:rPr lang="en-US" b="1" dirty="0" err="1"/>
              <a:t>kane</a:t>
            </a:r>
            <a:r>
              <a:rPr lang="en-US" b="1" dirty="0"/>
              <a:t> me </a:t>
            </a:r>
            <a:r>
              <a:rPr lang="en-US" b="1" dirty="0" err="1"/>
              <a:t>shume</a:t>
            </a:r>
            <a:r>
              <a:rPr lang="en-US" b="1" dirty="0"/>
              <a:t> </a:t>
            </a:r>
            <a:r>
              <a:rPr lang="en-US" b="1" dirty="0" err="1"/>
              <a:t>gjasa</a:t>
            </a:r>
            <a:r>
              <a:rPr lang="en-US" b="1" dirty="0"/>
              <a:t> </a:t>
            </a:r>
            <a:r>
              <a:rPr lang="en-US" b="1" dirty="0" err="1"/>
              <a:t>te</a:t>
            </a:r>
            <a:r>
              <a:rPr lang="en-US" b="1" dirty="0"/>
              <a:t> </a:t>
            </a:r>
            <a:r>
              <a:rPr lang="en-US" b="1" dirty="0" err="1"/>
              <a:t>vriten</a:t>
            </a:r>
            <a:r>
              <a:rPr lang="en-US" b="1" dirty="0"/>
              <a:t> </a:t>
            </a:r>
            <a:r>
              <a:rPr lang="en-US" b="1" dirty="0" err="1"/>
              <a:t>nga</a:t>
            </a:r>
            <a:r>
              <a:rPr lang="en-US" b="1" dirty="0"/>
              <a:t> </a:t>
            </a:r>
            <a:r>
              <a:rPr lang="en-US" b="1" dirty="0" err="1"/>
              <a:t>njerezit</a:t>
            </a:r>
            <a:r>
              <a:rPr lang="en-US" b="1" dirty="0"/>
              <a:t> me </a:t>
            </a:r>
            <a:r>
              <a:rPr lang="en-US" b="1" dirty="0" err="1"/>
              <a:t>te</a:t>
            </a:r>
            <a:r>
              <a:rPr lang="en-US" b="1" dirty="0"/>
              <a:t> </a:t>
            </a:r>
            <a:r>
              <a:rPr lang="en-US" b="1" dirty="0" err="1"/>
              <a:t>afert</a:t>
            </a:r>
            <a:r>
              <a:rPr lang="en-US" b="1" dirty="0"/>
              <a:t> </a:t>
            </a:r>
          </a:p>
        </p:txBody>
      </p:sp>
      <p:sp>
        <p:nvSpPr>
          <p:cNvPr id="3" name="Content Placeholder 2">
            <a:extLst>
              <a:ext uri="{FF2B5EF4-FFF2-40B4-BE49-F238E27FC236}">
                <a16:creationId xmlns:a16="http://schemas.microsoft.com/office/drawing/2014/main" id="{4FF48643-BEC2-FE50-5640-D20E23393CEC}"/>
              </a:ext>
            </a:extLst>
          </p:cNvPr>
          <p:cNvSpPr>
            <a:spLocks noGrp="1"/>
          </p:cNvSpPr>
          <p:nvPr>
            <p:ph idx="1"/>
          </p:nvPr>
        </p:nvSpPr>
        <p:spPr/>
        <p:txBody>
          <a:bodyPr/>
          <a:lstStyle/>
          <a:p>
            <a:r>
              <a:rPr lang="en-US" sz="2800" dirty="0"/>
              <a:t>Ne </a:t>
            </a:r>
            <a:r>
              <a:rPr lang="en-US" sz="2800" dirty="0" err="1"/>
              <a:t>vitin</a:t>
            </a:r>
            <a:r>
              <a:rPr lang="en-US" sz="2800" dirty="0"/>
              <a:t> 2021, </a:t>
            </a:r>
            <a:r>
              <a:rPr lang="en-US" sz="2800" dirty="0" err="1"/>
              <a:t>rreth</a:t>
            </a:r>
            <a:r>
              <a:rPr lang="en-US" sz="2800" dirty="0"/>
              <a:t> 45 000 </a:t>
            </a:r>
            <a:r>
              <a:rPr lang="en-US" sz="2800" dirty="0" err="1"/>
              <a:t>gra</a:t>
            </a:r>
            <a:r>
              <a:rPr lang="en-US" sz="2800" dirty="0"/>
              <a:t> </a:t>
            </a:r>
            <a:r>
              <a:rPr lang="en-US" sz="2800" dirty="0" err="1"/>
              <a:t>dhe</a:t>
            </a:r>
            <a:r>
              <a:rPr lang="en-US" sz="2800" dirty="0"/>
              <a:t> </a:t>
            </a:r>
            <a:r>
              <a:rPr lang="en-US" sz="2800" dirty="0" err="1"/>
              <a:t>vajza</a:t>
            </a:r>
            <a:r>
              <a:rPr lang="en-US" sz="2800" dirty="0"/>
              <a:t> ne </a:t>
            </a:r>
            <a:r>
              <a:rPr lang="en-US" sz="2800" dirty="0" err="1"/>
              <a:t>mbare</a:t>
            </a:r>
            <a:r>
              <a:rPr lang="en-US" sz="2800" dirty="0"/>
              <a:t> </a:t>
            </a:r>
            <a:r>
              <a:rPr lang="en-US" sz="2800" dirty="0" err="1"/>
              <a:t>boten</a:t>
            </a:r>
            <a:r>
              <a:rPr lang="en-US" sz="2800" dirty="0"/>
              <a:t> u </a:t>
            </a:r>
            <a:r>
              <a:rPr lang="en-US" sz="2800" dirty="0" err="1"/>
              <a:t>vrane</a:t>
            </a:r>
            <a:r>
              <a:rPr lang="en-US" sz="2800" dirty="0"/>
              <a:t> </a:t>
            </a:r>
            <a:r>
              <a:rPr lang="en-US" sz="2800" dirty="0" err="1"/>
              <a:t>nga</a:t>
            </a:r>
            <a:r>
              <a:rPr lang="en-US" sz="2800" dirty="0"/>
              <a:t> </a:t>
            </a:r>
            <a:r>
              <a:rPr lang="en-US" sz="2800" dirty="0" err="1"/>
              <a:t>partneret</a:t>
            </a:r>
            <a:r>
              <a:rPr lang="en-US" sz="2800" dirty="0"/>
              <a:t> e </a:t>
            </a:r>
            <a:r>
              <a:rPr lang="en-US" sz="2800" dirty="0" err="1"/>
              <a:t>tyre</a:t>
            </a:r>
            <a:r>
              <a:rPr lang="en-US" sz="2800" dirty="0"/>
              <a:t> </a:t>
            </a:r>
            <a:r>
              <a:rPr lang="en-US" sz="2800" dirty="0" err="1"/>
              <a:t>intim</a:t>
            </a:r>
            <a:r>
              <a:rPr lang="en-US" sz="2800" dirty="0"/>
              <a:t> </a:t>
            </a:r>
            <a:r>
              <a:rPr lang="en-US" sz="2800" dirty="0" err="1"/>
              <a:t>ose</a:t>
            </a:r>
            <a:r>
              <a:rPr lang="en-US" sz="2800" dirty="0"/>
              <a:t> </a:t>
            </a:r>
            <a:r>
              <a:rPr lang="en-US" sz="2800" dirty="0" err="1"/>
              <a:t>anetare</a:t>
            </a:r>
            <a:r>
              <a:rPr lang="en-US" sz="2800" dirty="0"/>
              <a:t> </a:t>
            </a:r>
            <a:r>
              <a:rPr lang="en-US" sz="2800" dirty="0" err="1"/>
              <a:t>te</a:t>
            </a:r>
            <a:r>
              <a:rPr lang="en-US" sz="2800" dirty="0"/>
              <a:t> </a:t>
            </a:r>
            <a:r>
              <a:rPr lang="en-US" sz="2800" dirty="0" err="1"/>
              <a:t>familjes</a:t>
            </a:r>
            <a:r>
              <a:rPr lang="en-US" sz="2800" dirty="0"/>
              <a:t>. </a:t>
            </a:r>
            <a:r>
              <a:rPr lang="en-US" sz="2800" dirty="0" err="1"/>
              <a:t>Pra</a:t>
            </a:r>
            <a:r>
              <a:rPr lang="en-US" sz="2800" dirty="0"/>
              <a:t> </a:t>
            </a:r>
            <a:r>
              <a:rPr lang="en-US" sz="2800" dirty="0" err="1"/>
              <a:t>mesatarisht</a:t>
            </a:r>
            <a:r>
              <a:rPr lang="en-US" sz="2800" dirty="0"/>
              <a:t> me </a:t>
            </a:r>
            <a:r>
              <a:rPr lang="en-US" sz="2800" dirty="0" err="1"/>
              <a:t>shume</a:t>
            </a:r>
            <a:r>
              <a:rPr lang="en-US" sz="2800" dirty="0"/>
              <a:t> se 5 </a:t>
            </a:r>
            <a:r>
              <a:rPr lang="en-US" sz="2800" dirty="0" err="1"/>
              <a:t>gra</a:t>
            </a:r>
            <a:r>
              <a:rPr lang="en-US" sz="2800" dirty="0"/>
              <a:t> </a:t>
            </a:r>
            <a:r>
              <a:rPr lang="en-US" sz="2800" dirty="0" err="1"/>
              <a:t>ose</a:t>
            </a:r>
            <a:r>
              <a:rPr lang="en-US" sz="2800" dirty="0"/>
              <a:t> </a:t>
            </a:r>
            <a:r>
              <a:rPr lang="en-US" sz="2800" dirty="0" err="1"/>
              <a:t>vajza</a:t>
            </a:r>
            <a:r>
              <a:rPr lang="en-US" sz="2800" dirty="0"/>
              <a:t>, </a:t>
            </a:r>
            <a:r>
              <a:rPr lang="en-US" sz="2800" dirty="0" err="1"/>
              <a:t>vriten</a:t>
            </a:r>
            <a:r>
              <a:rPr lang="en-US" sz="2800" dirty="0"/>
              <a:t> </a:t>
            </a:r>
            <a:r>
              <a:rPr lang="en-US" sz="2800" dirty="0" err="1"/>
              <a:t>çdo</a:t>
            </a:r>
            <a:r>
              <a:rPr lang="en-US" sz="2800" dirty="0"/>
              <a:t> ore </a:t>
            </a:r>
            <a:r>
              <a:rPr lang="en-US" sz="2800" dirty="0" err="1"/>
              <a:t>nga</a:t>
            </a:r>
            <a:r>
              <a:rPr lang="en-US" sz="2800" dirty="0"/>
              <a:t> </a:t>
            </a:r>
            <a:r>
              <a:rPr lang="en-US" sz="2800" dirty="0" err="1"/>
              <a:t>dikush</a:t>
            </a:r>
            <a:r>
              <a:rPr lang="en-US" sz="2800" dirty="0"/>
              <a:t> ne </a:t>
            </a:r>
            <a:r>
              <a:rPr lang="en-US" sz="2800" dirty="0" err="1"/>
              <a:t>familjen</a:t>
            </a:r>
            <a:r>
              <a:rPr lang="en-US" sz="2800" dirty="0"/>
              <a:t> e </a:t>
            </a:r>
            <a:r>
              <a:rPr lang="en-US" sz="2800" dirty="0" err="1"/>
              <a:t>tyre</a:t>
            </a:r>
            <a:r>
              <a:rPr lang="en-US" sz="2800" dirty="0"/>
              <a:t>. </a:t>
            </a:r>
            <a:r>
              <a:rPr lang="en-US" sz="2800" dirty="0" err="1"/>
              <a:t>Rreth</a:t>
            </a:r>
            <a:r>
              <a:rPr lang="en-US" sz="2800" dirty="0"/>
              <a:t> 65% e </a:t>
            </a:r>
            <a:r>
              <a:rPr lang="en-US" sz="2800" dirty="0" err="1"/>
              <a:t>vrasjeve</a:t>
            </a:r>
            <a:r>
              <a:rPr lang="en-US" sz="2800" dirty="0"/>
              <a:t> </a:t>
            </a:r>
            <a:r>
              <a:rPr lang="en-US" sz="2800" dirty="0" err="1"/>
              <a:t>te</a:t>
            </a:r>
            <a:r>
              <a:rPr lang="en-US" sz="2800" dirty="0"/>
              <a:t> </a:t>
            </a:r>
            <a:r>
              <a:rPr lang="en-US" sz="2800" dirty="0" err="1"/>
              <a:t>tyre</a:t>
            </a:r>
            <a:r>
              <a:rPr lang="en-US" sz="2800" dirty="0"/>
              <a:t> </a:t>
            </a:r>
            <a:r>
              <a:rPr lang="en-US" sz="2800" dirty="0" err="1"/>
              <a:t>ndodhin</a:t>
            </a:r>
            <a:r>
              <a:rPr lang="en-US" sz="2800" dirty="0"/>
              <a:t> </a:t>
            </a:r>
            <a:r>
              <a:rPr lang="en-US" sz="2800" dirty="0" err="1"/>
              <a:t>nga</a:t>
            </a:r>
            <a:r>
              <a:rPr lang="en-US" sz="2800" dirty="0"/>
              <a:t> </a:t>
            </a:r>
            <a:r>
              <a:rPr lang="en-US" sz="2800" dirty="0" err="1"/>
              <a:t>partneri</a:t>
            </a:r>
            <a:r>
              <a:rPr lang="en-US" sz="2800" dirty="0"/>
              <a:t> </a:t>
            </a:r>
            <a:r>
              <a:rPr lang="en-US" sz="2800" dirty="0" err="1"/>
              <a:t>intim</a:t>
            </a:r>
            <a:r>
              <a:rPr lang="en-US" sz="2800" dirty="0"/>
              <a:t> </a:t>
            </a:r>
            <a:r>
              <a:rPr lang="en-US" sz="2800" dirty="0" err="1"/>
              <a:t>ose</a:t>
            </a:r>
            <a:r>
              <a:rPr lang="en-US" sz="2800" dirty="0"/>
              <a:t> </a:t>
            </a:r>
            <a:r>
              <a:rPr lang="en-US" sz="2800" dirty="0" err="1"/>
              <a:t>familjari</a:t>
            </a:r>
            <a:r>
              <a:rPr lang="en-US" sz="2800" dirty="0"/>
              <a:t> </a:t>
            </a:r>
          </a:p>
          <a:p>
            <a:endParaRPr lang="en-US" dirty="0"/>
          </a:p>
        </p:txBody>
      </p:sp>
    </p:spTree>
    <p:extLst>
      <p:ext uri="{BB962C8B-B14F-4D97-AF65-F5344CB8AC3E}">
        <p14:creationId xmlns:p14="http://schemas.microsoft.com/office/powerpoint/2010/main" val="3843010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27FE-9120-E248-B5D4-B1E2DECB542C}"/>
              </a:ext>
            </a:extLst>
          </p:cNvPr>
          <p:cNvSpPr>
            <a:spLocks noGrp="1"/>
          </p:cNvSpPr>
          <p:nvPr>
            <p:ph type="title"/>
          </p:nvPr>
        </p:nvSpPr>
        <p:spPr/>
        <p:txBody>
          <a:bodyPr/>
          <a:lstStyle/>
          <a:p>
            <a:r>
              <a:rPr lang="en-US" b="1" dirty="0"/>
              <a:t>b) </a:t>
            </a:r>
            <a:r>
              <a:rPr lang="en-US" b="1" dirty="0" err="1"/>
              <a:t>Femicidi</a:t>
            </a:r>
            <a:r>
              <a:rPr lang="en-US" b="1" dirty="0"/>
              <a:t> </a:t>
            </a:r>
            <a:r>
              <a:rPr lang="en-US" b="1" dirty="0" err="1"/>
              <a:t>eshte</a:t>
            </a:r>
            <a:r>
              <a:rPr lang="en-US" b="1" dirty="0"/>
              <a:t> </a:t>
            </a:r>
            <a:r>
              <a:rPr lang="en-US" b="1" dirty="0" err="1"/>
              <a:t>nje</a:t>
            </a:r>
            <a:r>
              <a:rPr lang="en-US" b="1" dirty="0"/>
              <a:t> problem universal </a:t>
            </a:r>
          </a:p>
        </p:txBody>
      </p:sp>
      <p:sp>
        <p:nvSpPr>
          <p:cNvPr id="3" name="Content Placeholder 2">
            <a:extLst>
              <a:ext uri="{FF2B5EF4-FFF2-40B4-BE49-F238E27FC236}">
                <a16:creationId xmlns:a16="http://schemas.microsoft.com/office/drawing/2014/main" id="{D5338158-DF2E-B1AE-C7DA-2F87E0CA07B7}"/>
              </a:ext>
            </a:extLst>
          </p:cNvPr>
          <p:cNvSpPr>
            <a:spLocks noGrp="1"/>
          </p:cNvSpPr>
          <p:nvPr>
            <p:ph idx="1"/>
          </p:nvPr>
        </p:nvSpPr>
        <p:spPr/>
        <p:txBody>
          <a:bodyPr>
            <a:normAutofit/>
          </a:bodyPr>
          <a:lstStyle/>
          <a:p>
            <a:r>
              <a:rPr lang="en-US" sz="2800" dirty="0" err="1"/>
              <a:t>Femicidi</a:t>
            </a:r>
            <a:r>
              <a:rPr lang="en-US" sz="2800" dirty="0"/>
              <a:t> </a:t>
            </a:r>
            <a:r>
              <a:rPr lang="en-US" sz="2800" dirty="0" err="1"/>
              <a:t>eshte</a:t>
            </a:r>
            <a:r>
              <a:rPr lang="en-US" sz="2800" dirty="0"/>
              <a:t> </a:t>
            </a:r>
            <a:r>
              <a:rPr lang="en-US" sz="2800" dirty="0" err="1"/>
              <a:t>nje</a:t>
            </a:r>
            <a:r>
              <a:rPr lang="en-US" sz="2800" dirty="0"/>
              <a:t> problem </a:t>
            </a:r>
            <a:r>
              <a:rPr lang="en-US" sz="2800" dirty="0" err="1"/>
              <a:t>qe</a:t>
            </a:r>
            <a:r>
              <a:rPr lang="en-US" sz="2800" dirty="0"/>
              <a:t> </a:t>
            </a:r>
            <a:r>
              <a:rPr lang="en-US" sz="2800" dirty="0" err="1"/>
              <a:t>prek</a:t>
            </a:r>
            <a:r>
              <a:rPr lang="en-US" sz="2800" dirty="0"/>
              <a:t> </a:t>
            </a:r>
            <a:r>
              <a:rPr lang="en-US" sz="2800" dirty="0" err="1"/>
              <a:t>çdo</a:t>
            </a:r>
            <a:r>
              <a:rPr lang="en-US" sz="2800" dirty="0"/>
              <a:t> vend </a:t>
            </a:r>
            <a:r>
              <a:rPr lang="en-US" sz="2800" dirty="0" err="1"/>
              <a:t>dhe</a:t>
            </a:r>
            <a:r>
              <a:rPr lang="en-US" sz="2800" dirty="0"/>
              <a:t> </a:t>
            </a:r>
            <a:r>
              <a:rPr lang="en-US" sz="2800" dirty="0" err="1"/>
              <a:t>territor</a:t>
            </a:r>
            <a:r>
              <a:rPr lang="en-US" sz="2800" dirty="0"/>
              <a:t> ne </a:t>
            </a:r>
            <a:r>
              <a:rPr lang="en-US" sz="2800" dirty="0" err="1"/>
              <a:t>mbare</a:t>
            </a:r>
            <a:r>
              <a:rPr lang="en-US" sz="2800" dirty="0"/>
              <a:t> globin. </a:t>
            </a:r>
          </a:p>
          <a:p>
            <a:r>
              <a:rPr lang="en-US" sz="2800" dirty="0" err="1"/>
              <a:t>Sipas</a:t>
            </a:r>
            <a:r>
              <a:rPr lang="en-US" sz="2800" dirty="0"/>
              <a:t> </a:t>
            </a:r>
            <a:r>
              <a:rPr lang="en-US" sz="2800" dirty="0" err="1"/>
              <a:t>nje</a:t>
            </a:r>
            <a:r>
              <a:rPr lang="en-US" sz="2800" dirty="0"/>
              <a:t> </a:t>
            </a:r>
            <a:r>
              <a:rPr lang="en-US" sz="2800" dirty="0" err="1"/>
              <a:t>raporti</a:t>
            </a:r>
            <a:r>
              <a:rPr lang="en-US" sz="2800" dirty="0"/>
              <a:t> </a:t>
            </a:r>
            <a:r>
              <a:rPr lang="en-US" sz="2800" dirty="0" err="1"/>
              <a:t>te</a:t>
            </a:r>
            <a:r>
              <a:rPr lang="en-US" sz="2800" dirty="0"/>
              <a:t> 2021, ne </a:t>
            </a:r>
            <a:r>
              <a:rPr lang="en-US" sz="2800" dirty="0" err="1"/>
              <a:t>kete</a:t>
            </a:r>
            <a:r>
              <a:rPr lang="en-US" sz="2800" dirty="0"/>
              <a:t> vit </a:t>
            </a:r>
            <a:r>
              <a:rPr lang="en-US" sz="2800" dirty="0" err="1"/>
              <a:t>Azia</a:t>
            </a:r>
            <a:r>
              <a:rPr lang="en-US" sz="2800" dirty="0"/>
              <a:t> </a:t>
            </a:r>
            <a:r>
              <a:rPr lang="en-US" sz="2800" dirty="0" err="1"/>
              <a:t>regjistroi</a:t>
            </a:r>
            <a:r>
              <a:rPr lang="en-US" sz="2800" dirty="0"/>
              <a:t> </a:t>
            </a:r>
            <a:r>
              <a:rPr lang="en-US" sz="2800" dirty="0" err="1"/>
              <a:t>numrin</a:t>
            </a:r>
            <a:r>
              <a:rPr lang="en-US" sz="2800" dirty="0"/>
              <a:t> me </a:t>
            </a:r>
            <a:r>
              <a:rPr lang="en-US" sz="2800" dirty="0" err="1"/>
              <a:t>te</a:t>
            </a:r>
            <a:r>
              <a:rPr lang="en-US" sz="2800" dirty="0"/>
              <a:t> </a:t>
            </a:r>
            <a:r>
              <a:rPr lang="en-US" sz="2800" dirty="0" err="1"/>
              <a:t>madh</a:t>
            </a:r>
            <a:r>
              <a:rPr lang="en-US" sz="2800" dirty="0"/>
              <a:t> </a:t>
            </a:r>
            <a:r>
              <a:rPr lang="en-US" sz="2800" dirty="0" err="1"/>
              <a:t>te</a:t>
            </a:r>
            <a:r>
              <a:rPr lang="en-US" sz="2800" dirty="0"/>
              <a:t> </a:t>
            </a:r>
            <a:r>
              <a:rPr lang="en-US" sz="2800" dirty="0" err="1"/>
              <a:t>vrasjeve</a:t>
            </a:r>
            <a:r>
              <a:rPr lang="en-US" sz="2800" dirty="0"/>
              <a:t> </a:t>
            </a:r>
            <a:r>
              <a:rPr lang="en-US" sz="2800" dirty="0" err="1"/>
              <a:t>te</a:t>
            </a:r>
            <a:r>
              <a:rPr lang="en-US" sz="2800" dirty="0"/>
              <a:t> </a:t>
            </a:r>
            <a:r>
              <a:rPr lang="en-US" sz="2800" dirty="0" err="1"/>
              <a:t>lidhura</a:t>
            </a:r>
            <a:r>
              <a:rPr lang="en-US" sz="2800" dirty="0"/>
              <a:t> me </a:t>
            </a:r>
            <a:r>
              <a:rPr lang="en-US" sz="2800" dirty="0" err="1"/>
              <a:t>partnerin</a:t>
            </a:r>
            <a:r>
              <a:rPr lang="en-US" sz="2800" dirty="0"/>
              <a:t> </a:t>
            </a:r>
            <a:r>
              <a:rPr lang="en-US" sz="2800" dirty="0" err="1"/>
              <a:t>intim</a:t>
            </a:r>
            <a:r>
              <a:rPr lang="en-US" sz="2800" dirty="0"/>
              <a:t> </a:t>
            </a:r>
            <a:r>
              <a:rPr lang="en-US" sz="2800" dirty="0" err="1"/>
              <a:t>femer</a:t>
            </a:r>
            <a:r>
              <a:rPr lang="en-US" sz="2800" dirty="0"/>
              <a:t> </a:t>
            </a:r>
            <a:r>
              <a:rPr lang="en-US" sz="2800" dirty="0" err="1"/>
              <a:t>dhe</a:t>
            </a:r>
            <a:r>
              <a:rPr lang="en-US" sz="2800" dirty="0"/>
              <a:t> </a:t>
            </a:r>
            <a:r>
              <a:rPr lang="en-US" sz="2800" dirty="0" err="1"/>
              <a:t>familjen</a:t>
            </a:r>
            <a:r>
              <a:rPr lang="en-US" sz="2800" dirty="0"/>
              <a:t> me </a:t>
            </a:r>
            <a:r>
              <a:rPr lang="en-US" sz="2800" dirty="0" err="1"/>
              <a:t>rreth</a:t>
            </a:r>
            <a:r>
              <a:rPr lang="en-US" sz="2800" dirty="0"/>
              <a:t> 17 800 </a:t>
            </a:r>
            <a:r>
              <a:rPr lang="en-US" sz="2800" dirty="0" err="1"/>
              <a:t>viktima</a:t>
            </a:r>
            <a:r>
              <a:rPr lang="en-US" sz="2800" dirty="0"/>
              <a:t>, </a:t>
            </a:r>
            <a:r>
              <a:rPr lang="en-US" sz="2800" dirty="0" err="1"/>
              <a:t>ndjekur</a:t>
            </a:r>
            <a:r>
              <a:rPr lang="en-US" sz="2800" dirty="0"/>
              <a:t> </a:t>
            </a:r>
            <a:r>
              <a:rPr lang="en-US" sz="2800" dirty="0" err="1"/>
              <a:t>nga</a:t>
            </a:r>
            <a:r>
              <a:rPr lang="en-US" sz="2800" dirty="0"/>
              <a:t> Afrika me 17 200, 7500 ne </a:t>
            </a:r>
            <a:r>
              <a:rPr lang="en-US" sz="2800" dirty="0" err="1"/>
              <a:t>Amerike</a:t>
            </a:r>
            <a:r>
              <a:rPr lang="en-US" sz="2800" dirty="0"/>
              <a:t>, 2550 ne Europe </a:t>
            </a:r>
            <a:r>
              <a:rPr lang="en-US" sz="2800" dirty="0" err="1"/>
              <a:t>dhe</a:t>
            </a:r>
            <a:r>
              <a:rPr lang="en-US" sz="2800" dirty="0"/>
              <a:t> 300 ne </a:t>
            </a:r>
            <a:r>
              <a:rPr lang="en-US" sz="2800" dirty="0" err="1"/>
              <a:t>Oqeani</a:t>
            </a:r>
            <a:r>
              <a:rPr lang="en-US" sz="2800" dirty="0"/>
              <a:t>. </a:t>
            </a:r>
          </a:p>
        </p:txBody>
      </p:sp>
    </p:spTree>
    <p:extLst>
      <p:ext uri="{BB962C8B-B14F-4D97-AF65-F5344CB8AC3E}">
        <p14:creationId xmlns:p14="http://schemas.microsoft.com/office/powerpoint/2010/main" val="1259264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5B809-F044-9E9A-E8AB-C2029ADCE160}"/>
              </a:ext>
            </a:extLst>
          </p:cNvPr>
          <p:cNvSpPr>
            <a:spLocks noGrp="1"/>
          </p:cNvSpPr>
          <p:nvPr>
            <p:ph type="title"/>
          </p:nvPr>
        </p:nvSpPr>
        <p:spPr/>
        <p:txBody>
          <a:bodyPr>
            <a:normAutofit fontScale="90000"/>
          </a:bodyPr>
          <a:lstStyle/>
          <a:p>
            <a:r>
              <a:rPr lang="en-US" b="1" dirty="0"/>
              <a:t>c) </a:t>
            </a:r>
            <a:r>
              <a:rPr lang="en-US" b="1" dirty="0" err="1"/>
              <a:t>Shkalla</a:t>
            </a:r>
            <a:r>
              <a:rPr lang="en-US" b="1" dirty="0"/>
              <a:t> e </a:t>
            </a:r>
            <a:r>
              <a:rPr lang="en-US" b="1" dirty="0" err="1"/>
              <a:t>perhapjes</a:t>
            </a:r>
            <a:r>
              <a:rPr lang="en-US" b="1" dirty="0"/>
              <a:t> se </a:t>
            </a:r>
            <a:r>
              <a:rPr lang="en-US" b="1" dirty="0" err="1"/>
              <a:t>femicidit</a:t>
            </a:r>
            <a:r>
              <a:rPr lang="en-US" b="1" dirty="0"/>
              <a:t> ka </a:t>
            </a:r>
            <a:r>
              <a:rPr lang="en-US" b="1" dirty="0" err="1"/>
              <a:t>te</a:t>
            </a:r>
            <a:r>
              <a:rPr lang="en-US" b="1" dirty="0"/>
              <a:t> </a:t>
            </a:r>
            <a:r>
              <a:rPr lang="en-US" b="1" dirty="0" err="1"/>
              <a:t>ngjare</a:t>
            </a:r>
            <a:r>
              <a:rPr lang="en-US" b="1" dirty="0"/>
              <a:t> </a:t>
            </a:r>
            <a:r>
              <a:rPr lang="en-US" b="1" dirty="0" err="1"/>
              <a:t>te</a:t>
            </a:r>
            <a:r>
              <a:rPr lang="en-US" b="1" dirty="0"/>
              <a:t> jete me e </a:t>
            </a:r>
            <a:r>
              <a:rPr lang="en-US" b="1" dirty="0" err="1"/>
              <a:t>larte</a:t>
            </a:r>
            <a:r>
              <a:rPr lang="en-US" b="1" dirty="0"/>
              <a:t> se ajo e </a:t>
            </a:r>
            <a:r>
              <a:rPr lang="en-US" b="1" dirty="0" err="1"/>
              <a:t>raportuar</a:t>
            </a:r>
            <a:r>
              <a:rPr lang="en-US" b="1" dirty="0"/>
              <a:t> </a:t>
            </a:r>
          </a:p>
        </p:txBody>
      </p:sp>
      <p:sp>
        <p:nvSpPr>
          <p:cNvPr id="3" name="Content Placeholder 2">
            <a:extLst>
              <a:ext uri="{FF2B5EF4-FFF2-40B4-BE49-F238E27FC236}">
                <a16:creationId xmlns:a16="http://schemas.microsoft.com/office/drawing/2014/main" id="{09042637-8FA5-FE58-BE7D-C59E4EBD0FBC}"/>
              </a:ext>
            </a:extLst>
          </p:cNvPr>
          <p:cNvSpPr>
            <a:spLocks noGrp="1"/>
          </p:cNvSpPr>
          <p:nvPr>
            <p:ph idx="1"/>
          </p:nvPr>
        </p:nvSpPr>
        <p:spPr/>
        <p:txBody>
          <a:bodyPr/>
          <a:lstStyle/>
          <a:p>
            <a:r>
              <a:rPr lang="en-US" dirty="0" err="1"/>
              <a:t>Shume</a:t>
            </a:r>
            <a:r>
              <a:rPr lang="en-US" dirty="0"/>
              <a:t> </a:t>
            </a:r>
            <a:r>
              <a:rPr lang="en-US" dirty="0" err="1"/>
              <a:t>raste</a:t>
            </a:r>
            <a:r>
              <a:rPr lang="en-US" dirty="0"/>
              <a:t> </a:t>
            </a:r>
            <a:r>
              <a:rPr lang="en-US" dirty="0" err="1"/>
              <a:t>mbeten</a:t>
            </a:r>
            <a:r>
              <a:rPr lang="en-US" dirty="0"/>
              <a:t> </a:t>
            </a:r>
            <a:r>
              <a:rPr lang="en-US" dirty="0" err="1"/>
              <a:t>te</a:t>
            </a:r>
            <a:r>
              <a:rPr lang="en-US" dirty="0"/>
              <a:t> pa </a:t>
            </a:r>
            <a:r>
              <a:rPr lang="en-US" dirty="0" err="1"/>
              <a:t>numeruara</a:t>
            </a:r>
            <a:r>
              <a:rPr lang="en-US" dirty="0"/>
              <a:t> </a:t>
            </a:r>
            <a:r>
              <a:rPr lang="en-US" dirty="0" err="1"/>
              <a:t>pasi</a:t>
            </a:r>
            <a:r>
              <a:rPr lang="en-US" dirty="0"/>
              <a:t> </a:t>
            </a:r>
            <a:r>
              <a:rPr lang="en-US" dirty="0" err="1"/>
              <a:t>nuk</a:t>
            </a:r>
            <a:r>
              <a:rPr lang="en-US" dirty="0"/>
              <a:t> ka </a:t>
            </a:r>
            <a:r>
              <a:rPr lang="en-US" dirty="0" err="1"/>
              <a:t>informacion</a:t>
            </a:r>
            <a:r>
              <a:rPr lang="en-US" dirty="0"/>
              <a:t> </a:t>
            </a:r>
            <a:r>
              <a:rPr lang="en-US" dirty="0" err="1"/>
              <a:t>te</a:t>
            </a:r>
            <a:r>
              <a:rPr lang="en-US" dirty="0"/>
              <a:t> </a:t>
            </a:r>
            <a:r>
              <a:rPr lang="en-US" dirty="0" err="1"/>
              <a:t>mjaftueshem</a:t>
            </a:r>
            <a:r>
              <a:rPr lang="en-US" dirty="0"/>
              <a:t> per </a:t>
            </a:r>
            <a:r>
              <a:rPr lang="en-US" dirty="0" err="1"/>
              <a:t>t’i</a:t>
            </a:r>
            <a:r>
              <a:rPr lang="en-US" dirty="0"/>
              <a:t> </a:t>
            </a:r>
            <a:r>
              <a:rPr lang="en-US" dirty="0" err="1"/>
              <a:t>identifikuar</a:t>
            </a:r>
            <a:r>
              <a:rPr lang="en-US" dirty="0"/>
              <a:t> </a:t>
            </a:r>
            <a:r>
              <a:rPr lang="en-US" dirty="0" err="1"/>
              <a:t>si</a:t>
            </a:r>
            <a:r>
              <a:rPr lang="en-US" dirty="0"/>
              <a:t> </a:t>
            </a:r>
            <a:r>
              <a:rPr lang="en-US" dirty="0" err="1"/>
              <a:t>vrasje</a:t>
            </a:r>
            <a:r>
              <a:rPr lang="en-US" dirty="0"/>
              <a:t> </a:t>
            </a:r>
            <a:r>
              <a:rPr lang="en-US" dirty="0" err="1"/>
              <a:t>te</a:t>
            </a:r>
            <a:r>
              <a:rPr lang="en-US" dirty="0"/>
              <a:t> </a:t>
            </a:r>
            <a:r>
              <a:rPr lang="en-US" dirty="0" err="1"/>
              <a:t>lidhura</a:t>
            </a:r>
            <a:r>
              <a:rPr lang="en-US" dirty="0"/>
              <a:t> me </a:t>
            </a:r>
            <a:r>
              <a:rPr lang="en-US" dirty="0" err="1"/>
              <a:t>gjinine</a:t>
            </a:r>
            <a:r>
              <a:rPr lang="en-US" dirty="0"/>
              <a:t> </a:t>
            </a:r>
            <a:r>
              <a:rPr lang="en-US" dirty="0" err="1"/>
              <a:t>pasi</a:t>
            </a:r>
            <a:r>
              <a:rPr lang="en-US" dirty="0"/>
              <a:t> </a:t>
            </a:r>
            <a:r>
              <a:rPr lang="en-US" dirty="0" err="1"/>
              <a:t>si</a:t>
            </a:r>
            <a:r>
              <a:rPr lang="en-US" dirty="0"/>
              <a:t> </a:t>
            </a:r>
            <a:r>
              <a:rPr lang="en-US" dirty="0" err="1"/>
              <a:t>te</a:t>
            </a:r>
            <a:r>
              <a:rPr lang="en-US" dirty="0"/>
              <a:t> tilla </a:t>
            </a:r>
            <a:r>
              <a:rPr lang="en-US" dirty="0" err="1"/>
              <a:t>llogariten</a:t>
            </a:r>
            <a:r>
              <a:rPr lang="en-US" dirty="0"/>
              <a:t> </a:t>
            </a:r>
            <a:r>
              <a:rPr lang="en-US" dirty="0" err="1"/>
              <a:t>vetem</a:t>
            </a:r>
            <a:r>
              <a:rPr lang="en-US" dirty="0"/>
              <a:t> </a:t>
            </a:r>
            <a:r>
              <a:rPr lang="en-US" dirty="0" err="1"/>
              <a:t>vrasjet</a:t>
            </a:r>
            <a:r>
              <a:rPr lang="en-US" dirty="0"/>
              <a:t> ne </a:t>
            </a:r>
            <a:r>
              <a:rPr lang="en-US" dirty="0" err="1"/>
              <a:t>lidhje</a:t>
            </a:r>
            <a:r>
              <a:rPr lang="en-US" dirty="0"/>
              <a:t> me </a:t>
            </a:r>
            <a:r>
              <a:rPr lang="en-US" dirty="0" err="1"/>
              <a:t>gjinine</a:t>
            </a:r>
            <a:r>
              <a:rPr lang="en-US" dirty="0"/>
              <a:t> </a:t>
            </a:r>
            <a:r>
              <a:rPr lang="en-US" dirty="0" err="1"/>
              <a:t>te</a:t>
            </a:r>
            <a:r>
              <a:rPr lang="en-US" dirty="0"/>
              <a:t> </a:t>
            </a:r>
            <a:r>
              <a:rPr lang="en-US" dirty="0" err="1"/>
              <a:t>kryera</a:t>
            </a:r>
            <a:r>
              <a:rPr lang="en-US" dirty="0"/>
              <a:t> </a:t>
            </a:r>
            <a:r>
              <a:rPr lang="en-US" dirty="0" err="1"/>
              <a:t>nga</a:t>
            </a:r>
            <a:r>
              <a:rPr lang="en-US" dirty="0"/>
              <a:t> </a:t>
            </a:r>
            <a:r>
              <a:rPr lang="en-US" dirty="0" err="1"/>
              <a:t>partneri</a:t>
            </a:r>
            <a:r>
              <a:rPr lang="en-US" dirty="0"/>
              <a:t> </a:t>
            </a:r>
            <a:r>
              <a:rPr lang="en-US" dirty="0" err="1"/>
              <a:t>ose</a:t>
            </a:r>
            <a:r>
              <a:rPr lang="en-US" dirty="0"/>
              <a:t> </a:t>
            </a:r>
            <a:r>
              <a:rPr lang="en-US" dirty="0" err="1"/>
              <a:t>familjari</a:t>
            </a:r>
            <a:r>
              <a:rPr lang="en-US" dirty="0"/>
              <a:t>.</a:t>
            </a:r>
          </a:p>
          <a:p>
            <a:r>
              <a:rPr lang="en-US" dirty="0" err="1"/>
              <a:t>Vrasjet</a:t>
            </a:r>
            <a:r>
              <a:rPr lang="en-US" dirty="0"/>
              <a:t> per </a:t>
            </a:r>
            <a:r>
              <a:rPr lang="en-US" dirty="0" err="1"/>
              <a:t>shkak</a:t>
            </a:r>
            <a:r>
              <a:rPr lang="en-US" dirty="0"/>
              <a:t> </a:t>
            </a:r>
            <a:r>
              <a:rPr lang="en-US" dirty="0" err="1"/>
              <a:t>te</a:t>
            </a:r>
            <a:r>
              <a:rPr lang="en-US" dirty="0"/>
              <a:t> </a:t>
            </a:r>
            <a:r>
              <a:rPr lang="en-US" dirty="0" err="1"/>
              <a:t>gjinise</a:t>
            </a:r>
            <a:r>
              <a:rPr lang="en-US" dirty="0"/>
              <a:t> ne </a:t>
            </a:r>
            <a:r>
              <a:rPr lang="en-US" dirty="0" err="1"/>
              <a:t>fakt</a:t>
            </a:r>
            <a:r>
              <a:rPr lang="en-US" dirty="0"/>
              <a:t> </a:t>
            </a:r>
            <a:r>
              <a:rPr lang="en-US" dirty="0" err="1"/>
              <a:t>ndodhin</a:t>
            </a:r>
            <a:r>
              <a:rPr lang="en-US" dirty="0"/>
              <a:t> </a:t>
            </a:r>
            <a:r>
              <a:rPr lang="en-US" dirty="0" err="1"/>
              <a:t>edhe</a:t>
            </a:r>
            <a:r>
              <a:rPr lang="en-US" dirty="0"/>
              <a:t> </a:t>
            </a:r>
            <a:r>
              <a:rPr lang="en-US" dirty="0" err="1"/>
              <a:t>pertej</a:t>
            </a:r>
            <a:r>
              <a:rPr lang="en-US" dirty="0"/>
              <a:t> </a:t>
            </a:r>
            <a:r>
              <a:rPr lang="en-US" dirty="0" err="1"/>
              <a:t>sferes</a:t>
            </a:r>
            <a:r>
              <a:rPr lang="en-US" dirty="0"/>
              <a:t> private, </a:t>
            </a:r>
            <a:r>
              <a:rPr lang="en-US" dirty="0" err="1"/>
              <a:t>sepse</a:t>
            </a:r>
            <a:r>
              <a:rPr lang="en-US" dirty="0"/>
              <a:t> </a:t>
            </a:r>
            <a:r>
              <a:rPr lang="en-US" dirty="0" err="1"/>
              <a:t>mund</a:t>
            </a:r>
            <a:r>
              <a:rPr lang="en-US" dirty="0"/>
              <a:t> </a:t>
            </a:r>
            <a:r>
              <a:rPr lang="en-US" dirty="0" err="1"/>
              <a:t>te</a:t>
            </a:r>
            <a:r>
              <a:rPr lang="en-US" dirty="0"/>
              <a:t> </a:t>
            </a:r>
            <a:r>
              <a:rPr lang="en-US" dirty="0" err="1"/>
              <a:t>lidhen</a:t>
            </a:r>
            <a:r>
              <a:rPr lang="en-US" dirty="0"/>
              <a:t> me </a:t>
            </a:r>
            <a:r>
              <a:rPr lang="en-US" dirty="0" err="1"/>
              <a:t>dhunen</a:t>
            </a:r>
            <a:r>
              <a:rPr lang="en-US" dirty="0"/>
              <a:t> </a:t>
            </a:r>
            <a:r>
              <a:rPr lang="en-US" dirty="0" err="1"/>
              <a:t>seksuale</a:t>
            </a:r>
            <a:r>
              <a:rPr lang="en-US" dirty="0"/>
              <a:t> </a:t>
            </a:r>
            <a:r>
              <a:rPr lang="en-US" dirty="0" err="1"/>
              <a:t>nga</a:t>
            </a:r>
            <a:r>
              <a:rPr lang="en-US" dirty="0"/>
              <a:t> </a:t>
            </a:r>
            <a:r>
              <a:rPr lang="en-US" dirty="0" err="1"/>
              <a:t>nje</a:t>
            </a:r>
            <a:r>
              <a:rPr lang="en-US" dirty="0"/>
              <a:t> </a:t>
            </a:r>
            <a:r>
              <a:rPr lang="en-US" dirty="0" err="1"/>
              <a:t>i</a:t>
            </a:r>
            <a:r>
              <a:rPr lang="en-US" dirty="0"/>
              <a:t> </a:t>
            </a:r>
            <a:r>
              <a:rPr lang="en-US" dirty="0" err="1"/>
              <a:t>panjohur</a:t>
            </a:r>
            <a:r>
              <a:rPr lang="en-US" dirty="0"/>
              <a:t>, </a:t>
            </a:r>
            <a:r>
              <a:rPr lang="en-US" dirty="0" err="1"/>
              <a:t>dhuna</a:t>
            </a:r>
            <a:r>
              <a:rPr lang="en-US" dirty="0"/>
              <a:t> e </a:t>
            </a:r>
            <a:r>
              <a:rPr lang="en-US" dirty="0" err="1"/>
              <a:t>bazuar</a:t>
            </a:r>
            <a:r>
              <a:rPr lang="en-US" dirty="0"/>
              <a:t> ne </a:t>
            </a:r>
            <a:r>
              <a:rPr lang="en-US" dirty="0" err="1"/>
              <a:t>nderin</a:t>
            </a:r>
            <a:r>
              <a:rPr lang="en-US" dirty="0"/>
              <a:t>, </a:t>
            </a:r>
            <a:r>
              <a:rPr lang="en-US" dirty="0" err="1"/>
              <a:t>krimet</a:t>
            </a:r>
            <a:r>
              <a:rPr lang="en-US" dirty="0"/>
              <a:t> e </a:t>
            </a:r>
            <a:r>
              <a:rPr lang="en-US" dirty="0" err="1"/>
              <a:t>urrejtjes</a:t>
            </a:r>
            <a:r>
              <a:rPr lang="en-US" dirty="0"/>
              <a:t> </a:t>
            </a:r>
            <a:r>
              <a:rPr lang="en-US" dirty="0" err="1"/>
              <a:t>te</a:t>
            </a:r>
            <a:r>
              <a:rPr lang="en-US" dirty="0"/>
              <a:t> </a:t>
            </a:r>
            <a:r>
              <a:rPr lang="en-US" dirty="0" err="1"/>
              <a:t>lidhura</a:t>
            </a:r>
            <a:r>
              <a:rPr lang="en-US" dirty="0"/>
              <a:t> me </a:t>
            </a:r>
            <a:r>
              <a:rPr lang="en-US" dirty="0" err="1"/>
              <a:t>orientimin</a:t>
            </a:r>
            <a:r>
              <a:rPr lang="en-US" dirty="0"/>
              <a:t> </a:t>
            </a:r>
            <a:r>
              <a:rPr lang="en-US" dirty="0" err="1"/>
              <a:t>seksual</a:t>
            </a:r>
            <a:r>
              <a:rPr lang="en-US" dirty="0"/>
              <a:t>, </a:t>
            </a:r>
            <a:r>
              <a:rPr lang="en-US" dirty="0" err="1"/>
              <a:t>trafikimi</a:t>
            </a:r>
            <a:r>
              <a:rPr lang="en-US" dirty="0"/>
              <a:t> </a:t>
            </a:r>
            <a:r>
              <a:rPr lang="en-US" dirty="0" err="1"/>
              <a:t>i</a:t>
            </a:r>
            <a:r>
              <a:rPr lang="en-US" dirty="0"/>
              <a:t> </a:t>
            </a:r>
            <a:r>
              <a:rPr lang="en-US" dirty="0" err="1"/>
              <a:t>qenieve</a:t>
            </a:r>
            <a:r>
              <a:rPr lang="en-US" dirty="0"/>
              <a:t> </a:t>
            </a:r>
            <a:r>
              <a:rPr lang="en-US" dirty="0" err="1"/>
              <a:t>njerezore</a:t>
            </a:r>
            <a:r>
              <a:rPr lang="en-US" dirty="0"/>
              <a:t> </a:t>
            </a:r>
            <a:r>
              <a:rPr lang="en-US" dirty="0" err="1"/>
              <a:t>etj</a:t>
            </a:r>
            <a:r>
              <a:rPr lang="en-US" dirty="0"/>
              <a:t>.</a:t>
            </a:r>
          </a:p>
        </p:txBody>
      </p:sp>
    </p:spTree>
    <p:extLst>
      <p:ext uri="{BB962C8B-B14F-4D97-AF65-F5344CB8AC3E}">
        <p14:creationId xmlns:p14="http://schemas.microsoft.com/office/powerpoint/2010/main" val="14810624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94</TotalTime>
  <Words>1385</Words>
  <Application>Microsoft Office PowerPoint</Application>
  <PresentationFormat>Widescreen</PresentationFormat>
  <Paragraphs>53</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Garamond</vt:lpstr>
      <vt:lpstr>Times New Roman</vt:lpstr>
      <vt:lpstr>Organic</vt:lpstr>
      <vt:lpstr>FEMICIDI DHE FEMINICIDI </vt:lpstr>
      <vt:lpstr>Perkufizimi i termit “Femicid”</vt:lpstr>
      <vt:lpstr>Koncepti “femicid”</vt:lpstr>
      <vt:lpstr>Femicidi sipas Deklarates se Vienes (nenshkruar me rastin e Dites Nderkombetare per Eleminimin e dhunes ndaj Grave ne Zyren e Kombeve te Bashkuara ne Viene) </vt:lpstr>
      <vt:lpstr>Koncepti “feminicid”</vt:lpstr>
      <vt:lpstr>5 fakte ne lidhje me femicidin </vt:lpstr>
      <vt:lpstr>a) Grate dhe vajzat kane me shume gjasa te vriten nga njerezit me te afert </vt:lpstr>
      <vt:lpstr>b) Femicidi eshte nje problem universal </vt:lpstr>
      <vt:lpstr>c) Shkalla e perhapjes se femicidit ka te ngjare te jete me e larte se ajo e raportuar </vt:lpstr>
      <vt:lpstr>d) Grate dhe vajzat e margjinalizuara perballen me nje rrezik me te madh </vt:lpstr>
      <vt:lpstr>e) Femicidi mund dhe duhet te parandalohet </vt:lpstr>
      <vt:lpstr>Statistika per femicidin </vt:lpstr>
      <vt:lpstr>Sulmet me acid </vt:lpstr>
      <vt:lpstr>PowerPoint Presentation</vt:lpstr>
      <vt:lpstr>PowerPoint Presentation</vt:lpstr>
      <vt:lpstr>PowerPoint Presentation</vt:lpstr>
      <vt:lpstr>Faleminderit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ikacerja@gmail.com</dc:creator>
  <cp:lastModifiedBy>Erik Veizi</cp:lastModifiedBy>
  <cp:revision>21</cp:revision>
  <cp:lastPrinted>2023-10-29T16:39:33Z</cp:lastPrinted>
  <dcterms:created xsi:type="dcterms:W3CDTF">2023-10-26T16:41:15Z</dcterms:created>
  <dcterms:modified xsi:type="dcterms:W3CDTF">2023-10-29T16:39:34Z</dcterms:modified>
</cp:coreProperties>
</file>