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E4A060F-1B29-4621-915A-B3265A2754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4395B48-522E-4E34-BE9F-679516735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3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95B48-522E-4E34-BE9F-6795167353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3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6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3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04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60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36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03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297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55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2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6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4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7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8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3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0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1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2160124-B504-4339-9521-3317C2EE598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B3FC07D-DC2E-4C5A-9384-6696E236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1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274618"/>
            <a:ext cx="8825658" cy="1454727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VRASJET E GRAVE, FEMICIDI DHE TENTATIVA </a:t>
            </a:r>
            <a:r>
              <a:rPr lang="en-US" sz="4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PëR</a:t>
            </a:r>
            <a:r>
              <a:rPr 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 FEMICID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546" y="3241964"/>
            <a:ext cx="10529454" cy="2382983"/>
          </a:xfrm>
        </p:spPr>
        <p:txBody>
          <a:bodyPr>
            <a:normAutofit/>
          </a:bodyPr>
          <a:lstStyle/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Punoi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XHOANA MEHMETAJ, PROKURORE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PROKURORINë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GJYKATëS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SHKALLëS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Juridiksionit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Përgjithshëm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DIBëR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Femicidi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rasteve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praktike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përputhshmëria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GJEDNJ-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“GAIDUKEVICH v. GEORGIA” /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PRAKTIKë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GJYKATAVE SHQIPTARE</a:t>
            </a:r>
          </a:p>
        </p:txBody>
      </p:sp>
    </p:spTree>
    <p:extLst>
      <p:ext uri="{BB962C8B-B14F-4D97-AF65-F5344CB8AC3E}">
        <p14:creationId xmlns:p14="http://schemas.microsoft.com/office/powerpoint/2010/main" val="729328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PRAKTIKA SHQIPTARE- SULM ME ACID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54" y="2085474"/>
            <a:ext cx="11172248" cy="46019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VENDIMI NR.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26.07.2022, GJYKATA E SHKALLËS SË PARË E JURIDIKSIONIT TË PËRGJITHSHËM DIBËR.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 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H. 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bashkëshortë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fëmijë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xhelozisë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pretendonte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bashkëshortja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tradhëtonte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zgjidhjen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martesës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suportuar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ndarjen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ish-bashkëshorten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riktheheshin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jetën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përbashkët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Në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28.12.2021,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dyshuari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 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përpara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ish-bashkëshortes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riktheheshin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bërë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ish-bashkëshortit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kthim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mbrapa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dyshuari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moment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nxjerrë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xhepi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shishe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lëndë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trajtë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lëngu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acide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hedhur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fytyrë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duke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dëmtime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syrin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djathtë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klasifikuara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ekspertimit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mjeko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plagosje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Deklarimin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fajtor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 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kryerjen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neni 130/a/3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1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6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406/1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dënohet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1(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Deklarimin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fajtor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 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kryerjen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parashikuar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neni 130/a/3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3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vjet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406/1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dënohet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1(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31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Vendimi </a:t>
            </a:r>
            <a:r>
              <a:rPr lang="en-US" dirty="0" err="1"/>
              <a:t>nr</a:t>
            </a:r>
            <a:r>
              <a:rPr lang="en-US" dirty="0"/>
              <a:t>. 62, </a:t>
            </a:r>
            <a:r>
              <a:rPr lang="en-US" dirty="0" err="1"/>
              <a:t>datë</a:t>
            </a:r>
            <a:r>
              <a:rPr lang="en-US" dirty="0"/>
              <a:t> 27.09.2021, </a:t>
            </a:r>
            <a:r>
              <a:rPr lang="en-US" dirty="0" err="1"/>
              <a:t>Gjykata</a:t>
            </a:r>
            <a:r>
              <a:rPr lang="en-US" dirty="0"/>
              <a:t> e </a:t>
            </a:r>
            <a:r>
              <a:rPr lang="en-US" dirty="0" err="1"/>
              <a:t>Rrethit</a:t>
            </a:r>
            <a:r>
              <a:rPr lang="en-US" dirty="0"/>
              <a:t> </a:t>
            </a:r>
            <a:r>
              <a:rPr lang="en-US" dirty="0" err="1"/>
              <a:t>Gjyqësor</a:t>
            </a:r>
            <a:r>
              <a:rPr lang="en-US" dirty="0"/>
              <a:t> </a:t>
            </a:r>
            <a:r>
              <a:rPr lang="en-US" dirty="0" err="1"/>
              <a:t>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758" y="2261937"/>
            <a:ext cx="11502189" cy="4395537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S. Rr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 S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bashkëshortë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prindër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fëmijëve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zgjidhur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martesën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19.12.2019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ushtruar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cilën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fundit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qenë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pajisur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urdhër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mbrojtje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06.07.2020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depozituar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lëshimin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urdhërit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mbrojtjes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shkuar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banesë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victima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derën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forcë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sulmuar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duke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tërhequr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ballkon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pavarësisht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mbajtur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kangjellat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hedhur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ballkoni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katit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pallatit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future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forcërisht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makinë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Ngjarja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vajza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Dëmtimet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mjeko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ligjor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klasifikuar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plagosje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lehtë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Deklarimin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fajtor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neni 79/c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tentativë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neni 130a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11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Deklarimin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fajtor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S.Rr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neni 79/c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tentativë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15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moslejimin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64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Pafajësi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parashikuara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neni 130a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57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Vendimi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16.03.2023,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Gjykata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Rrethit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Gjyqësor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2181725"/>
            <a:ext cx="11085095" cy="4363453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S.B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fëmijë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banesa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fëmijën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konfliktuar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banesa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prindërve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armatosur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duke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kthimin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banesë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duke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qenë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ndodhej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kërcënuar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duke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thënë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do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t‘i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vriste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sillnin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bashkëshorten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vajzën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Rrethit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Gjyqësor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vendosur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t’i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caktojë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sigurimit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„Arrest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burg“.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Ndërkohë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pajisur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urdhër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mbrojtje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vjecar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njëjtin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Rrethit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Gjyqësor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vendosur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zëvendësojë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sigurimit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personal „Arrest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burg“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mjekim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detyruar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ambulator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ekspertimit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psikiatriko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lirimit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spitali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burgut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vihet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inicionte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bisedat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vajzës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duke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pyetur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kërkonte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çfarë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bënte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fëmija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gjithçka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10.09.2021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ditëlindjen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dërguar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mesazhe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kthyer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përgjigje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Pas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kësaj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banesën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prindërve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armatosur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flaës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sqarohen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goditur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armë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shpine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91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Vendimi </a:t>
            </a:r>
            <a:r>
              <a:rPr lang="en-US" sz="2400" dirty="0" err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</a:t>
            </a:r>
            <a:r>
              <a:rPr lang="en-US" sz="2400" dirty="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62 </a:t>
            </a:r>
            <a:r>
              <a:rPr lang="en-US" sz="2400" dirty="0" err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datë</a:t>
            </a:r>
            <a:r>
              <a:rPr lang="en-US" sz="2400" dirty="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16.03.2023, </a:t>
            </a:r>
            <a:r>
              <a:rPr lang="en-US" sz="2400" dirty="0" err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Gjykata</a:t>
            </a:r>
            <a:r>
              <a:rPr lang="en-US" sz="2400" dirty="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Rrethit</a:t>
            </a:r>
            <a:r>
              <a:rPr lang="en-US" sz="2400" dirty="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Gjyqësor</a:t>
            </a:r>
            <a:r>
              <a:rPr lang="en-US" sz="2400" dirty="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Fier</a:t>
            </a:r>
            <a:r>
              <a:rPr lang="en-US" sz="2400" dirty="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3" y="2261937"/>
            <a:ext cx="11678653" cy="4459705"/>
          </a:xfrm>
        </p:spPr>
        <p:txBody>
          <a:bodyPr/>
          <a:lstStyle/>
          <a:p>
            <a:pPr marL="0" algn="just">
              <a:spcBef>
                <a:spcPts val="0"/>
              </a:spcBef>
            </a:pPr>
            <a:r>
              <a:rPr lang="sq-A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Prokurori: </a:t>
            </a:r>
            <a:r>
              <a:rPr lang="sq-A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Deklarimin fajtor te te pandehurit </a:t>
            </a:r>
            <a:r>
              <a:rPr lang="sq-AL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 B</a:t>
            </a:r>
            <a:r>
              <a:rPr lang="sq-A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per vepren penale të “Vrasjes për shkak të marrëdhënieve familjare” të parashikuar nga neni 79/c dhe 50 “e/1”, “Mbajtja pa leje dhe prodhimi i armëve, armëve shpërthyese dhe i municionit” të parashikuar nga neni 278/7 të Kodit Penal “Veprime në kundërshtim me vendimin e gjykatës” të parashikuar nga neni 321/2 të Kodit Penal “Prishja e qetësisë publike” të parashikuar nga neni 274 të Kodit Penal duke e dënuar përfundimisht të pandehurin me </a:t>
            </a:r>
            <a:r>
              <a:rPr lang="sq-AL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burgim të përjetshëm</a:t>
            </a:r>
            <a:r>
              <a:rPr lang="sq-A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76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Roli I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prokurorit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policisë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gjyqësore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trajtimin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rasteve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femicidit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11" y="2358189"/>
            <a:ext cx="10651957" cy="41549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policia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gjyqësore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Evidentimi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rasteve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trajtimi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përparësi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episodi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raportuar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rastet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viktima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ndryshon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qëndrim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veprën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Kryerja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veprimeve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hetimore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këqyerjet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pyetje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dëshmitarëve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policore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episode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konfliktesh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mëparshme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Adresimi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viktimave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ndihmën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qëndrat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ofrimin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ndihmës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viktimë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krimeve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tjera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gjinore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vazhdueshme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rastet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viktima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pajisur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urdhër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mbrojtje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shmangur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rrezikun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kryerjes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vepre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tjetër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pasuese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zakonisht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rëndë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prokuroria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trajtimi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përparësi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procedimeve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përfshijnë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tjera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gjinore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Bashkëpunimi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ndërinstitucional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përkatës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ndihmë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grave,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prejura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cdolloj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gjinore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Ashpërsimi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dënimeve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autorët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tjera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1030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GAIDUKEVICH v. GEORGIA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2230583"/>
            <a:ext cx="11305309" cy="4364182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6000"/>
              </a:spcBef>
              <a:spcAft>
                <a:spcPts val="14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NENI 2 DHE 14 I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KONVENTëS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 indent="0" algn="just">
              <a:spcBef>
                <a:spcPts val="6000"/>
              </a:spcBef>
              <a:spcAft>
                <a:spcPts val="1400"/>
              </a:spcAft>
              <a:buNone/>
            </a:pPr>
            <a:r>
              <a:rPr lang="sq-A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Diskriminimi – Detyrimet pozitive - Dështimi për të ndërmarrë masa parandaluese për të mbrojtur vajzën e kërkuesit nga dhuna në familje, që derivoi në humbjen e jetës së saj dhe për të hetuar në mënyrë efektive reagimin e autoriteteve ligjzbatuese. Sfondi i dështimit sistematik për të trajtuar dhunën me bazë gjinore - Zbatimi i pamjaftueshëm i mekanizmave penalo-ligjorë në përgjigje të vrasjes së vajzës së kërkuesit- Dështimi për të analizuar mundësinë e vrasjes së motivuar nga gjinia, pavarësisht incidenteve të shumëfishta të dhunës në familje, dhe dëmtimeve që shkaktojnë vdekjen.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871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928" y="831272"/>
            <a:ext cx="8766440" cy="872837"/>
          </a:xfrm>
        </p:spPr>
        <p:txBody>
          <a:bodyPr/>
          <a:lstStyle/>
          <a:p>
            <a:pPr marL="0" marR="0" algn="ctr">
              <a:spcBef>
                <a:spcPts val="6000"/>
              </a:spcBef>
              <a:spcAft>
                <a:spcPts val="1400"/>
              </a:spcAft>
            </a:pPr>
            <a:r>
              <a:rPr lang="sq-AL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STRASBURG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sq-AL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qershor 2023</a:t>
            </a:r>
            <a:b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5128" y="2632366"/>
            <a:ext cx="11028217" cy="3282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0"/>
              </a:spcBef>
              <a:spcAft>
                <a:spcPts val="1400"/>
              </a:spcAft>
            </a:pPr>
            <a:r>
              <a:rPr lang="sq-AL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Kërkuesi është i ati i viktimës A.L të vrarë nga bashkëjetuesi i saj, i cili pretendon dështimin e autoriteteve vendase përkatëse për të mbrojtur vajzën e tij, A.L., nga dhuna në familje, e cila kulmoi me vdekjen e saj. Kërkuesi u ankua sipas neneve 2 dhe 3 të Konventës të marra veçmas dhe në lidhje me nenin 14.</a:t>
            </a:r>
            <a:endParaRPr lang="en-US" sz="2000" dirty="0">
              <a:effectLst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FAKTET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sq-AL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Vajza e kërkuesit, A.L jetonte me bashkëjetuesin G.K në një apartament në Tbilisi, në Gjeorgji, me të cilin kishte një fëmijë 1 vjeç. Sipas të dhënave, çifti kishin konflikte të vazhdueshme, për shkak të varësisë së G.K nga bixhozi, pija, problemet financiare dhe sjellja e dhunshme e tij. Në vitin 2016 ata ndërprenë bashkëjetesën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q-AL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sipas akteve në dosje, A.L ka mbajtur kontakte të rregullta me G.K., duke e lejuar atë të shohë fëmijën e tyre në shtëpinë e tij.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0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94508"/>
            <a:ext cx="8761413" cy="807795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ANKESAT E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(A.L.) NË POLICI PËR G.K.</a:t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8145" y="2410692"/>
            <a:ext cx="5231967" cy="3609110"/>
          </a:xfrm>
        </p:spPr>
        <p:txBody>
          <a:bodyPr>
            <a:normAutofit fontScale="32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katër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viteve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vdekjes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A.L.,u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ankua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sjelljen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dhunshme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G.K.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paktën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6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shkurt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2013 A.L.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njoftoi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policinë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G.K.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dhunuar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verbalisht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fizikisht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shërbimet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policisë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intervistuan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lëshuan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urdhër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mbrojtje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G.K,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ndalonte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afrohej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A.L, I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konfirmua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Tbilisit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brenda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njëjtës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muaj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7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2013 A.L.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njoftoi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policinë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G.L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dhunuar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lejonte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largohej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aparatmenti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fëmijën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policia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mbërriti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vendngjarje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A.L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mohoi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dhunuar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G.K,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pohoi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bëhej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fjalë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vetëm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pengimin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t’u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larguar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banesa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Oficerët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policisë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përpiluan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ngjarje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4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larguan</a:t>
            </a: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673" y="2410692"/>
            <a:ext cx="5367361" cy="3609110"/>
          </a:xfrm>
        </p:spPr>
        <p:txBody>
          <a:bodyPr>
            <a:normAutofit fontScale="32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dhjetor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2013 A.L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kërkoi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ndihmën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policisë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larguar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G.K nga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banesa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dehur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Policia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largoi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ndaj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tij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ndërmor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asnjë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6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janar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2015 A.L u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ankua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G.K. 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sulmuar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verbalisht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fizikisht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hetim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filloi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lidhje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veprën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dhuna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pushua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me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arsyetimin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deklaratave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G.K.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A.L., G.K 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goditur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lehtë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fytyrë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A.L.,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shuplaka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qenë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lehtë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duke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dhimbje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dhuna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asnjë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sistematike</a:t>
            </a:r>
            <a:r>
              <a:rPr lang="en-US" sz="6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59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29242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PROCEDIMI PENAL NDAJ G.K.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760561"/>
            <a:ext cx="10213631" cy="4722126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Trupi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viktimës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A.L u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gjet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tualetin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G.K, 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varur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qafë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shenja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nxirash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qafë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Procedimi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penal 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filloi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veprën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penale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Shkaktimi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vetëvrasjes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</a:p>
          <a:p>
            <a:pPr algn="just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G.K. u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hetuesve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A.L.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shkuar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shtëpinë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tij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pasur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debat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përshkallëzuar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kundërpërgjigje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goditur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shuplakë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Ai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zgjuar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natës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duke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vënë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 se A.L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shihej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askund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Në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kërkim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saj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hyrë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tualet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lidhur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qafë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G.K.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prerë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litarin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thikë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zbritur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trupin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A.L.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Dëshmitarët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fqinjët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deklaruan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dëgjuar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ulërimë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nga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banesa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G.K-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rreth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orës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02:00,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shkuar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menjëherë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atje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hyrë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tualet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A.L.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shtrirë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dysheme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G.K.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përpiqej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jepte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ndihmën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Kërkuesi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pretendoi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ndodhur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vrasje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motive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gjinore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duke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referuar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dëmtimeve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trupin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viktimës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historikut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63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39673" cy="500290"/>
          </a:xfrm>
        </p:spPr>
        <p:txBody>
          <a:bodyPr/>
          <a:lstStyle/>
          <a:p>
            <a:pPr algn="just"/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Vendimet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e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gjykatave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vendase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8865" y="2374710"/>
            <a:ext cx="11150221" cy="3817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Qytetit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Tbilisit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deklaroi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G.K.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fajtor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shkaktim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vetëvrasjes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(nga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keqtrajtimi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anëtari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dënoi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vjet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Kërkuesi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kërkoi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prokurorisë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bënte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ankim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shkallës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arsyetimin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diskriminues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akteve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G.K.,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përbënte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rrethanë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rënduese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53 § 3.1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Kodit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hequr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rrëzoi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 e Apelit në Tbilisi la në fuqi dënimin e Gjykatës së Shkallës së Parë.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ndryshoi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kualifikimin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Shkaktimi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vetëvrasjes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konstatoi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natën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incidentit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G.K.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lëndime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A.L.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Megjithatë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konsideroi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mjaftueshme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sjellë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dhimbje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veçanta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morale, 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nxitur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kryente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vetëvrasje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rrjedhimisht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G.k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reduktua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la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lirë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seancës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gjyqësore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658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4524"/>
            <a:ext cx="8761413" cy="616107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RAPORTI I AVOKATIT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POPULLIT DHE REKOMANDIMET</a:t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4" y="2210937"/>
            <a:ext cx="11163868" cy="4271750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Mangësitë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evidentuara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Avokati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Popullit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mungesën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monitorimit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vijues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viktimave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supozuara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dështimi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Ministrisë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Brendshme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informuar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Agjencinë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Shërbimit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Social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pretendimet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mbështetjen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dështimi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shërbimeve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urgjencës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analizuar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raportet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synimin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përcaktuar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vazhdueshme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dështimi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përgatitjen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planeve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garantuar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sigurinë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viktimave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REKOMANDIMET: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Ministria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Brendshme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prezantojë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monitorimin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urdhrave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ndalimit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përgatisë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udhëzime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vlerësimin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rrezikut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rastet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plane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trajtimin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çdo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tillë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analizojë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informacionin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rasteve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dyshuara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shërbimet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urgjencës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22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9367" y="1119116"/>
            <a:ext cx="8497000" cy="191069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VLERËSIMI I GJYKATËS</a:t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279176"/>
            <a:ext cx="10431995" cy="4244454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Detyrimi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pozitiv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sipas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nenit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Konventës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marrë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masa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parandaluese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operacionale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për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mbrojtur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dikë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jeta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cilit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është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rrezik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nga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dhuna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përshin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përgjigjen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menjëherë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ndaj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pretendimeve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Kur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pretendime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tilla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vijnë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vëmendjen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kontrollojnë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ekziston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real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menjëhershëm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jetën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viktimës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identifikuar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viktimave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duke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kryer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vlerësim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autonom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proaktiv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gjithëpërfshirës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rrezikut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vdekshmërisë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Ata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vlerësojnë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natyrën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menjëhershme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rrezikut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duke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parasysh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kontekstin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veçantë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dhunës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vlerësimi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rrezikut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zbulon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ekziston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real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menjëhershëm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jetën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marrin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masa operative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parandaluese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mbrojtëse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shmangur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Këto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masa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përshtatshme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proporcionale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nivelin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rrezikut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vlerësuar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71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1591" y="445290"/>
            <a:ext cx="11586677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parimeve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mësipërme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rrethanat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çështjes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fjalë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522" y="1260090"/>
            <a:ext cx="11409257" cy="515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konstatoi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hetimit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kishin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bërë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përpjekjet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duhura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verifikuar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përgjegjësinë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punonjësve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policisë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nisur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incidentet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shumta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raportuara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dhunë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familje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Pjesa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ankesës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aplikantit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pikëpyetje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mosveprimin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prokurorëve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lënë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përgjigje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konsideron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nevojë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hetim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kuptimplotë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përgjigjen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policisë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prokurorëve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mosveprimin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motivuar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diskriminimi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gjinore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përballë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ankesave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lidhje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ndjekjen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G.K.,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duke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konstatuar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vetëvrasja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A.L. u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pranua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nxitim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nga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vdekjes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A.L.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fillimin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ditën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hetimit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 u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shqyrtuar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ndonjëherë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ndonjë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version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tjetër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Gjykata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vlerëson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rrethanat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vdekjes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A.L. –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paraqisnin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gjinore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kishin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nxitur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autoritetet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hetuese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përgjigjeshin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kujdes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veçantë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kryerjen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hetimore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ekziston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dyshimi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incident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vdekje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motivuar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gjinia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veçanërisht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rëndësishme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hetimi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ndiqet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vrull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Gjykata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vëren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familje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rrallë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incident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vetëm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zakonisht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përfshin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abuzimin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psikologjik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seksual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emocional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verbal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kumulativ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ndërlidhur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anëtari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ngushtë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familjes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partnerit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tejkalon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rrethanat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individual.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Përsëritja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episodeve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njëpasnjëshme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dhunës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brenda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marrëdhënieve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prapa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dyerve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mbyllura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përfaqëson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kontekstin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dinamikën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veçantë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dhunës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familje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Tërheqja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mëvonshme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ankesave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duhet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t'i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pengojë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autoritetet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fillojnë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vazhdojnë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procedimin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kundër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supozuar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Policia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vlerësimin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rrezikut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lidhje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incidentet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raportuara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duke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pushuar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procedimin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dhunë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familje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Duke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parasysh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konsideratat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mësipërme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Gjykata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përfundimin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paditur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shkelur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detyrimet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tij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thelbësore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Konventës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lidhje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14.</a:t>
            </a:r>
          </a:p>
        </p:txBody>
      </p:sp>
    </p:spTree>
    <p:extLst>
      <p:ext uri="{BB962C8B-B14F-4D97-AF65-F5344CB8AC3E}">
        <p14:creationId xmlns:p14="http://schemas.microsoft.com/office/powerpoint/2010/main" val="316082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1306</TotalTime>
  <Words>2969</Words>
  <Application>Microsoft Office PowerPoint</Application>
  <PresentationFormat>Widescreen</PresentationFormat>
  <Paragraphs>82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Algerian</vt:lpstr>
      <vt:lpstr>Arial</vt:lpstr>
      <vt:lpstr>Calibri</vt:lpstr>
      <vt:lpstr>Century Gothic</vt:lpstr>
      <vt:lpstr>Times New Roman</vt:lpstr>
      <vt:lpstr>Wingdings 3</vt:lpstr>
      <vt:lpstr>Ion Boardroom</vt:lpstr>
      <vt:lpstr>VRASJET E GRAVE, FEMICIDI DHE TENTATIVA PëR FEMICID</vt:lpstr>
      <vt:lpstr>GAIDUKEVICH v. GEORGIA</vt:lpstr>
      <vt:lpstr>STRASBURG 15 qershor 2023 </vt:lpstr>
      <vt:lpstr>ANKESAT E VIKTIMëS (A.L.) NË POLICI PËR G.K. </vt:lpstr>
      <vt:lpstr>PROCEDIMI PENAL NDAJ G.K.</vt:lpstr>
      <vt:lpstr>Vendimet e gjykatave vendase</vt:lpstr>
      <vt:lpstr>RAPORTI I AVOKATIT Të POPULLIT DHE REKOMANDIMET </vt:lpstr>
      <vt:lpstr>VLERËSIMI I GJYKATËS </vt:lpstr>
      <vt:lpstr>PowerPoint Presentation</vt:lpstr>
      <vt:lpstr>PRAKTIKA SHQIPTARE- SULM ME ACID</vt:lpstr>
      <vt:lpstr>Vendimi nr. 62, datë 27.09.2021, Gjykata e Rrethit Gjyqësor Fier</vt:lpstr>
      <vt:lpstr>Vendimi nr. 62 datë 16.03.2023, Gjykata e Rrethit Gjyqësor Fier </vt:lpstr>
      <vt:lpstr>Vendimi nr. 62 datë 16.03.2023, Gjykata e Rrethit Gjyqësor Fier </vt:lpstr>
      <vt:lpstr>Roli I prokurorit dhe policisë gjyqësore ne trajtimin e rasteve te femicidit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VRASJET E GRAVE FEMICIDI DHE TENTATIVA PWR FEMICID</dc:title>
  <dc:creator>KZHXHM</dc:creator>
  <cp:lastModifiedBy>Erik Veizi</cp:lastModifiedBy>
  <cp:revision>29</cp:revision>
  <cp:lastPrinted>2023-10-30T07:46:22Z</cp:lastPrinted>
  <dcterms:created xsi:type="dcterms:W3CDTF">2023-10-28T21:14:48Z</dcterms:created>
  <dcterms:modified xsi:type="dcterms:W3CDTF">2023-10-30T07:46:23Z</dcterms:modified>
</cp:coreProperties>
</file>