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6" r:id="rId5"/>
    <p:sldId id="287" r:id="rId6"/>
    <p:sldId id="259" r:id="rId7"/>
    <p:sldId id="260" r:id="rId8"/>
    <p:sldId id="261" r:id="rId9"/>
    <p:sldId id="263" r:id="rId10"/>
    <p:sldId id="264" r:id="rId11"/>
    <p:sldId id="265" r:id="rId12"/>
    <p:sldId id="266" r:id="rId13"/>
    <p:sldId id="267" r:id="rId14"/>
    <p:sldId id="268" r:id="rId15"/>
    <p:sldId id="269" r:id="rId16"/>
    <p:sldId id="270"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8" r:id="rId31"/>
    <p:sldId id="289" r:id="rId32"/>
    <p:sldId id="290" r:id="rId33"/>
    <p:sldId id="291" r:id="rId34"/>
    <p:sldId id="292" r:id="rId35"/>
    <p:sldId id="293" r:id="rId36"/>
    <p:sldId id="294" r:id="rId37"/>
    <p:sldId id="295" r:id="rId38"/>
    <p:sldId id="296" r:id="rId39"/>
    <p:sldId id="297"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1058842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279046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B58DFA-3AC7-4893-88CD-D0CB66AE7D0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680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3807144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B58DFA-3AC7-4893-88CD-D0CB66AE7D0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1184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2984362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52476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324104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1114416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620AA-31DC-428C-87A5-E767F940204D}" type="datetimeFigureOut">
              <a:rPr lang="en-US" smtClean="0"/>
              <a:t>11/16/2023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177410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130773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9620AA-31DC-428C-87A5-E767F940204D}" type="datetimeFigureOut">
              <a:rPr lang="en-US" smtClean="0"/>
              <a:t>11/16/2023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2662302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9620AA-31DC-428C-87A5-E767F940204D}" type="datetimeFigureOut">
              <a:rPr lang="en-US" smtClean="0"/>
              <a:t>11/16/2023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362348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620AA-31DC-428C-87A5-E767F940204D}" type="datetimeFigureOut">
              <a:rPr lang="en-US" smtClean="0"/>
              <a:t>11/16/2023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71394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236408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9620AA-31DC-428C-87A5-E767F940204D}" type="datetimeFigureOut">
              <a:rPr lang="en-US" smtClean="0"/>
              <a:t>11/16/2023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B58DFA-3AC7-4893-88CD-D0CB66AE7D09}" type="slidenum">
              <a:rPr lang="en-US" smtClean="0"/>
              <a:t>‹#›</a:t>
            </a:fld>
            <a:endParaRPr lang="en-US"/>
          </a:p>
        </p:txBody>
      </p:sp>
    </p:spTree>
    <p:extLst>
      <p:ext uri="{BB962C8B-B14F-4D97-AF65-F5344CB8AC3E}">
        <p14:creationId xmlns:p14="http://schemas.microsoft.com/office/powerpoint/2010/main" val="232885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9620AA-31DC-428C-87A5-E767F940204D}" type="datetimeFigureOut">
              <a:rPr lang="en-US" smtClean="0"/>
              <a:t>11/16/2023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EB58DFA-3AC7-4893-88CD-D0CB66AE7D09}" type="slidenum">
              <a:rPr lang="en-US" smtClean="0"/>
              <a:t>‹#›</a:t>
            </a:fld>
            <a:endParaRPr lang="en-US"/>
          </a:p>
        </p:txBody>
      </p:sp>
    </p:spTree>
    <p:extLst>
      <p:ext uri="{BB962C8B-B14F-4D97-AF65-F5344CB8AC3E}">
        <p14:creationId xmlns:p14="http://schemas.microsoft.com/office/powerpoint/2010/main" val="4115315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DAD86-45A4-B53B-1C64-E783DA854566}"/>
              </a:ext>
            </a:extLst>
          </p:cNvPr>
          <p:cNvSpPr>
            <a:spLocks noGrp="1"/>
          </p:cNvSpPr>
          <p:nvPr>
            <p:ph type="ctrTitle"/>
          </p:nvPr>
        </p:nvSpPr>
        <p:spPr>
          <a:xfrm>
            <a:off x="1455575" y="592386"/>
            <a:ext cx="10067698" cy="2836614"/>
          </a:xfrm>
        </p:spPr>
        <p:txBody>
          <a:bodyPr>
            <a:noAutofit/>
          </a:bodyPr>
          <a:lstStyle/>
          <a:p>
            <a:pPr algn="ctr"/>
            <a:r>
              <a:rPr lang="sq-AL" sz="4000" b="1" dirty="0">
                <a:effectLst/>
                <a:latin typeface="Times New Roman" panose="02020603050405020304" pitchFamily="18" charset="0"/>
                <a:ea typeface="Times New Roman" panose="02020603050405020304" pitchFamily="18" charset="0"/>
              </a:rPr>
              <a:t>Problematikat gjyqësore të lidhura me gjykimin e çështjes brenda një afati të arsyeshëm. Jurisprudenca e gjykimit të zakonshëm dhe e gjykimit kushtetues</a:t>
            </a:r>
            <a:endParaRPr lang="en-US" sz="4000" dirty="0"/>
          </a:p>
        </p:txBody>
      </p:sp>
      <p:sp>
        <p:nvSpPr>
          <p:cNvPr id="3" name="Subtitle 2">
            <a:extLst>
              <a:ext uri="{FF2B5EF4-FFF2-40B4-BE49-F238E27FC236}">
                <a16:creationId xmlns:a16="http://schemas.microsoft.com/office/drawing/2014/main" id="{214D36BA-6F59-A8B2-893C-E3828A52565C}"/>
              </a:ext>
            </a:extLst>
          </p:cNvPr>
          <p:cNvSpPr>
            <a:spLocks noGrp="1"/>
          </p:cNvSpPr>
          <p:nvPr>
            <p:ph type="subTitle" idx="1"/>
          </p:nvPr>
        </p:nvSpPr>
        <p:spPr>
          <a:xfrm>
            <a:off x="2013063" y="3881535"/>
            <a:ext cx="8915399" cy="1779531"/>
          </a:xfrm>
        </p:spPr>
        <p:txBody>
          <a:bodyPr>
            <a:normAutofit fontScale="92500" lnSpcReduction="10000"/>
          </a:bodyPr>
          <a:lstStyle/>
          <a:p>
            <a:pPr algn="ctr"/>
            <a:r>
              <a:rPr lang="sq-AL" sz="2800" b="1" dirty="0">
                <a:effectLst/>
                <a:latin typeface="Times New Roman" panose="02020603050405020304" pitchFamily="18" charset="0"/>
                <a:ea typeface="Times New Roman" panose="02020603050405020304" pitchFamily="18" charset="0"/>
              </a:rPr>
              <a:t>Përmbledhje e vendimeve të Gjykatës Kushtetuese dhe Gjykatës së Lartë</a:t>
            </a:r>
            <a:endParaRPr lang="en-US" sz="2800" b="1" dirty="0">
              <a:effectLst/>
              <a:latin typeface="Times New Roman" panose="02020603050405020304" pitchFamily="18" charset="0"/>
              <a:ea typeface="Times New Roman" panose="02020603050405020304" pitchFamily="18" charset="0"/>
            </a:endParaRPr>
          </a:p>
          <a:p>
            <a:pPr algn="r"/>
            <a:endParaRPr lang="en-US" sz="2800" b="1" dirty="0">
              <a:latin typeface="Times New Roman" panose="02020603050405020304" pitchFamily="18" charset="0"/>
            </a:endParaRPr>
          </a:p>
          <a:p>
            <a:pPr algn="r"/>
            <a:r>
              <a:rPr lang="sq-AL" sz="2800" b="1" dirty="0">
                <a:latin typeface="Times New Roman" panose="02020603050405020304" pitchFamily="18" charset="0"/>
              </a:rPr>
              <a:t>P</a:t>
            </a:r>
            <a:r>
              <a:rPr lang="en-US" sz="2800" b="1" dirty="0" err="1">
                <a:latin typeface="Times New Roman" panose="02020603050405020304" pitchFamily="18" charset="0"/>
              </a:rPr>
              <a:t>unoi</a:t>
            </a:r>
            <a:r>
              <a:rPr lang="en-US" sz="2800" b="1" dirty="0">
                <a:latin typeface="Times New Roman" panose="02020603050405020304" pitchFamily="18" charset="0"/>
              </a:rPr>
              <a:t>: </a:t>
            </a:r>
            <a:r>
              <a:rPr lang="en-US" sz="2800" b="1" dirty="0" err="1">
                <a:latin typeface="Times New Roman" panose="02020603050405020304" pitchFamily="18" charset="0"/>
              </a:rPr>
              <a:t>Alda</a:t>
            </a:r>
            <a:r>
              <a:rPr lang="en-US" sz="2800" b="1" dirty="0">
                <a:latin typeface="Times New Roman" panose="02020603050405020304" pitchFamily="18" charset="0"/>
              </a:rPr>
              <a:t> Sadiku</a:t>
            </a:r>
            <a:endParaRPr lang="en-US" sz="2800" dirty="0"/>
          </a:p>
        </p:txBody>
      </p:sp>
    </p:spTree>
    <p:extLst>
      <p:ext uri="{BB962C8B-B14F-4D97-AF65-F5344CB8AC3E}">
        <p14:creationId xmlns:p14="http://schemas.microsoft.com/office/powerpoint/2010/main" val="865363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EBCAF6-8BEC-D9C5-EF77-30679947D0AA}"/>
              </a:ext>
            </a:extLst>
          </p:cNvPr>
          <p:cNvSpPr>
            <a:spLocks noGrp="1"/>
          </p:cNvSpPr>
          <p:nvPr>
            <p:ph idx="1"/>
          </p:nvPr>
        </p:nvSpPr>
        <p:spPr>
          <a:xfrm>
            <a:off x="1343608" y="541175"/>
            <a:ext cx="10422294" cy="5840963"/>
          </a:xfrm>
        </p:spPr>
        <p:txBody>
          <a:bodyPr>
            <a:noAutofit/>
          </a:bodyPr>
          <a:lstStyle/>
          <a:p>
            <a:r>
              <a:rPr lang="sq-AL" sz="2800" i="1" u="sng" dirty="0">
                <a:effectLst/>
                <a:latin typeface="Times New Roman" panose="02020603050405020304" pitchFamily="18" charset="0"/>
                <a:ea typeface="Times New Roman" panose="02020603050405020304" pitchFamily="18" charset="0"/>
                <a:cs typeface="Arial" panose="020B0604020202020204" pitchFamily="34" charset="0"/>
              </a:rPr>
              <a:t>Gjykimi lidhur me konstatimin e cenimit të afatit të arsyeshëm lidhur me shqyrtimin e padisë për shpërblimin e dëmit:</a:t>
            </a:r>
            <a:r>
              <a:rPr lang="sq-AL" sz="2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800" b="1"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800" dirty="0">
                <a:effectLst/>
                <a:latin typeface="Times New Roman" panose="02020603050405020304" pitchFamily="18" charset="0"/>
                <a:ea typeface="Times New Roman" panose="02020603050405020304" pitchFamily="18" charset="0"/>
                <a:cs typeface="Arial" panose="020B0604020202020204" pitchFamily="34" charset="0"/>
              </a:rPr>
              <a:t>Në datën 24.4.2023 kërkuesja i është drejtuar Gjykatës Kushtetuese me ankim kushtetues individual për konstatimin e cenimit të së drejtës për një proces të rregullt ligjor, si rezultat i mos gjykimit nga Gjykata e Apelit e Juridiksionit të Përgjithshëm të ankimit kundër vendimit të gjykatës së shkallës së parë lidhur me shpërblimin e dëmit dhe konstatimin e mungesës së një mjeti ligjor efektiv për përshpejtimin e gjykimi. </a:t>
            </a:r>
            <a:endParaRPr lang="en-US" sz="2800" dirty="0">
              <a:latin typeface="Calibri" panose="020F0502020204030204" pitchFamily="34" charset="0"/>
              <a:ea typeface="Times New Roman" panose="02020603050405020304" pitchFamily="18" charset="0"/>
              <a:cs typeface="Arial" panose="020B0604020202020204" pitchFamily="34" charset="0"/>
            </a:endParaRPr>
          </a:p>
          <a:p>
            <a:r>
              <a:rPr lang="sq-AL" sz="2800" b="1" dirty="0">
                <a:effectLst/>
                <a:latin typeface="Times New Roman" panose="02020603050405020304" pitchFamily="18" charset="0"/>
                <a:ea typeface="Times New Roman" panose="02020603050405020304" pitchFamily="18" charset="0"/>
                <a:cs typeface="Arial" panose="020B0604020202020204" pitchFamily="34" charset="0"/>
              </a:rPr>
              <a:t>Vendimi i Gjykatës Kushtetuese (vendim në seancë plenare): </a:t>
            </a:r>
            <a:r>
              <a:rPr lang="sq-AL" sz="2800" dirty="0">
                <a:effectLst/>
                <a:latin typeface="Times New Roman" panose="02020603050405020304" pitchFamily="18" charset="0"/>
                <a:ea typeface="Times New Roman" panose="02020603050405020304" pitchFamily="18" charset="0"/>
                <a:cs typeface="Arial" panose="020B0604020202020204" pitchFamily="34" charset="0"/>
              </a:rPr>
              <a:t>Gjykata Kushtetuese ka pranuar kërkesën, duke konstatuar shkeljen e të drejtës për një proces të rregullt për shkak të mungesës së efektivitetit të mjetit kompensues. </a:t>
            </a:r>
            <a:r>
              <a:rPr lang="sq-AL" sz="2800" i="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800" dirty="0"/>
          </a:p>
        </p:txBody>
      </p:sp>
    </p:spTree>
    <p:extLst>
      <p:ext uri="{BB962C8B-B14F-4D97-AF65-F5344CB8AC3E}">
        <p14:creationId xmlns:p14="http://schemas.microsoft.com/office/powerpoint/2010/main" val="198659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DC7200-8B2F-8F7E-7DF0-64C68871A48D}"/>
              </a:ext>
            </a:extLst>
          </p:cNvPr>
          <p:cNvSpPr>
            <a:spLocks noGrp="1"/>
          </p:cNvSpPr>
          <p:nvPr>
            <p:ph idx="1"/>
          </p:nvPr>
        </p:nvSpPr>
        <p:spPr>
          <a:xfrm>
            <a:off x="1203650" y="480526"/>
            <a:ext cx="10730204" cy="6209523"/>
          </a:xfrm>
        </p:spPr>
        <p:txBody>
          <a:bodyPr>
            <a:noAutofit/>
          </a:bodyPr>
          <a:lstStyle/>
          <a:p>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Sentenca e vendimit: </a:t>
            </a:r>
            <a:r>
              <a:rPr lang="sq-AL" sz="2200" i="1" dirty="0">
                <a:effectLst/>
                <a:latin typeface="Times New Roman" panose="02020603050405020304" pitchFamily="18" charset="0"/>
                <a:ea typeface="Times New Roman" panose="02020603050405020304" pitchFamily="18" charset="0"/>
                <a:cs typeface="Arial" panose="020B0604020202020204" pitchFamily="34" charset="0"/>
              </a:rPr>
              <a:t>“30. […] individit nuk mund t’i kërkohet që edhe gjatë procesit që është duke shqyrtuar vendimmarrjen që ka të bëjë me mjetin riparues/korrigjues të përdorë apo të shterojë mjetet juridike që parashikojnë nenet 399/1 e vijues të KPC-së, pasi një qëndrim i ndryshëm do të bënte që këto mjete të humbnin qëllimin e tyre dhe do t`i vinin individit një barrë të tepruar, pasi do e detyronin atë të inicionte procese gjyqësore për të siguruar shpejtësinë dhe efektivitetin e një mjeti që në vetvete ka për qëllim përshpejtimin dhe parandalimin e shkeljes së kohëzgjatjes së paarsyeshme të procesit gjyqësor. 32. </a:t>
            </a:r>
            <a:r>
              <a:rPr lang="sq-AL" sz="2200" b="1" i="1" dirty="0">
                <a:effectLst/>
                <a:latin typeface="Times New Roman" panose="02020603050405020304" pitchFamily="18" charset="0"/>
                <a:ea typeface="Times New Roman" panose="02020603050405020304" pitchFamily="18" charset="0"/>
                <a:cs typeface="Arial" panose="020B0604020202020204" pitchFamily="34" charset="0"/>
              </a:rPr>
              <a:t>Gjykata vlerëson se në rastin konkret kërkuesja legjitimohet t`i drejtohet asaj drejtpërdrejt me kërkesë për të shqyrtuar efektivitetin e mjetit kompensues</a:t>
            </a:r>
            <a:r>
              <a:rPr lang="sq-AL" sz="2200" i="1" dirty="0">
                <a:effectLst/>
                <a:latin typeface="Times New Roman" panose="02020603050405020304" pitchFamily="18" charset="0"/>
                <a:ea typeface="Times New Roman" panose="02020603050405020304" pitchFamily="18" charset="0"/>
                <a:cs typeface="Arial" panose="020B0604020202020204" pitchFamily="34" charset="0"/>
              </a:rPr>
              <a:t>” […] 50. […] Gjykata ka pohuar se detyra e saj është të vlerësojë nëse gjatë procesit gjyqësor ka pasur shkelje të </a:t>
            </a:r>
            <a:r>
              <a:rPr lang="sq-AL" sz="2200" i="1" dirty="0" err="1">
                <a:effectLst/>
                <a:latin typeface="Times New Roman" panose="02020603050405020304" pitchFamily="18" charset="0"/>
                <a:ea typeface="Times New Roman" panose="02020603050405020304" pitchFamily="18" charset="0"/>
                <a:cs typeface="Arial" panose="020B0604020202020204" pitchFamily="34" charset="0"/>
              </a:rPr>
              <a:t>të</a:t>
            </a:r>
            <a:r>
              <a:rPr lang="sq-AL" sz="2200" i="1" dirty="0">
                <a:effectLst/>
                <a:latin typeface="Times New Roman" panose="02020603050405020304" pitchFamily="18" charset="0"/>
                <a:ea typeface="Times New Roman" panose="02020603050405020304" pitchFamily="18" charset="0"/>
                <a:cs typeface="Arial" panose="020B0604020202020204" pitchFamily="34" charset="0"/>
              </a:rPr>
              <a:t> drejtave kushtetuese, si dhe nëse zbatimi i ligjit ka qenë eventualisht arbitrar, në kuptimin që të bjerë ndesh haptazi me konceptin e gjykimit të drejtë të përcaktuar në nenin 42 të Kushtetutës. Në rastin e një mjeti kompensues që ka për qëllim të riparojë pasojat e tej zgjatjes së procedurave, periudha kohore e shqyrtimit të tij nuk mund të tejkalojë një afat të arsyeshëm, pasi kjo do e zhvishte atë nga çdo efekt praktik. 52. […] </a:t>
            </a:r>
            <a:r>
              <a:rPr lang="sq-AL" sz="2200" b="1" i="1" dirty="0">
                <a:effectLst/>
                <a:latin typeface="Times New Roman" panose="02020603050405020304" pitchFamily="18" charset="0"/>
                <a:ea typeface="Times New Roman" panose="02020603050405020304" pitchFamily="18" charset="0"/>
                <a:cs typeface="Arial" panose="020B0604020202020204" pitchFamily="34" charset="0"/>
              </a:rPr>
              <a:t>Në veçanti, neni 399/7, pika 1, i KPC-së ka parashikuar një afat të posaçëm 3-mujor për gjykimin e mjetit kompensues në shkallë të parë, afat ky që meriton të mbahet parasysh edhe për gjykimin në apel.</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200" dirty="0"/>
          </a:p>
        </p:txBody>
      </p:sp>
    </p:spTree>
    <p:extLst>
      <p:ext uri="{BB962C8B-B14F-4D97-AF65-F5344CB8AC3E}">
        <p14:creationId xmlns:p14="http://schemas.microsoft.com/office/powerpoint/2010/main" val="562634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42EA5-EE4E-F416-B656-07EC467C1632}"/>
              </a:ext>
            </a:extLst>
          </p:cNvPr>
          <p:cNvSpPr>
            <a:spLocks noGrp="1"/>
          </p:cNvSpPr>
          <p:nvPr>
            <p:ph type="title"/>
          </p:nvPr>
        </p:nvSpPr>
        <p:spPr>
          <a:xfrm>
            <a:off x="1399593" y="306333"/>
            <a:ext cx="10375608" cy="1158573"/>
          </a:xfrm>
        </p:spPr>
        <p:txBody>
          <a:bodyPr>
            <a:noAutofit/>
          </a:bodyPr>
          <a:lstStyle/>
          <a:p>
            <a:pPr algn="ctr"/>
            <a:r>
              <a:rPr lang="sq-AL" sz="2000" b="1" dirty="0">
                <a:effectLst/>
                <a:latin typeface="Times New Roman" panose="02020603050405020304" pitchFamily="18" charset="0"/>
                <a:ea typeface="Times New Roman" panose="02020603050405020304" pitchFamily="18" charset="0"/>
              </a:rPr>
              <a:t>VENDIMI I GJYKATËS KUSHTETUESE NR. 46, DATË 03.10.2023 (GËZIM BOÇARI)  </a:t>
            </a:r>
            <a:r>
              <a:rPr lang="en-US" sz="2000" b="1" dirty="0" err="1">
                <a:effectLst/>
                <a:latin typeface="Times New Roman" panose="02020603050405020304" pitchFamily="18" charset="0"/>
                <a:ea typeface="Times New Roman" panose="02020603050405020304" pitchFamily="18" charset="0"/>
              </a:rPr>
              <a:t>Kriteri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i</a:t>
            </a:r>
            <a:r>
              <a:rPr lang="en-US" sz="2000" b="1" dirty="0">
                <a:effectLst/>
                <a:latin typeface="Times New Roman" panose="02020603050405020304" pitchFamily="18" charset="0"/>
                <a:ea typeface="Times New Roman" panose="02020603050405020304" pitchFamily="18" charset="0"/>
              </a:rPr>
              <a:t> </a:t>
            </a:r>
            <a:r>
              <a:rPr lang="sq-AL" sz="2000" b="1" dirty="0" err="1">
                <a:effectLst/>
                <a:latin typeface="Times New Roman" panose="02020603050405020304" pitchFamily="18" charset="0"/>
                <a:ea typeface="Times New Roman" panose="02020603050405020304" pitchFamily="18" charset="0"/>
              </a:rPr>
              <a:t>kompleksitetit</a:t>
            </a:r>
            <a:r>
              <a:rPr lang="sq-AL" sz="2000" b="1" dirty="0">
                <a:effectLst/>
                <a:latin typeface="Times New Roman" panose="02020603050405020304" pitchFamily="18" charset="0"/>
                <a:ea typeface="Times New Roman" panose="02020603050405020304" pitchFamily="18" charset="0"/>
              </a:rPr>
              <a:t> të çështjes dhe mënyra e konfigurimit të tij në faza të ndryshme të gjykimit – </a:t>
            </a:r>
            <a:r>
              <a:rPr lang="en-US" sz="2000" b="1" dirty="0" err="1">
                <a:effectLst/>
                <a:latin typeface="Times New Roman" panose="02020603050405020304" pitchFamily="18" charset="0"/>
                <a:ea typeface="Times New Roman" panose="02020603050405020304" pitchFamily="18" charset="0"/>
              </a:rPr>
              <a:t>Kriteri</a:t>
            </a:r>
            <a:r>
              <a:rPr lang="en-US" sz="2000" b="1"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i</a:t>
            </a:r>
            <a:r>
              <a:rPr lang="en-US" sz="2000" b="1" dirty="0">
                <a:effectLst/>
                <a:latin typeface="Times New Roman" panose="02020603050405020304" pitchFamily="18" charset="0"/>
                <a:ea typeface="Times New Roman" panose="02020603050405020304" pitchFamily="18" charset="0"/>
              </a:rPr>
              <a:t> </a:t>
            </a:r>
            <a:r>
              <a:rPr lang="sq-AL" sz="2000" b="1" dirty="0">
                <a:effectLst/>
                <a:latin typeface="Times New Roman" panose="02020603050405020304" pitchFamily="18" charset="0"/>
                <a:ea typeface="Times New Roman" panose="02020603050405020304" pitchFamily="18" charset="0"/>
              </a:rPr>
              <a:t>sjelljes së autoriteteve </a:t>
            </a:r>
            <a:endParaRPr lang="en-US" sz="2000" dirty="0"/>
          </a:p>
        </p:txBody>
      </p:sp>
      <p:sp>
        <p:nvSpPr>
          <p:cNvPr id="3" name="Content Placeholder 2">
            <a:extLst>
              <a:ext uri="{FF2B5EF4-FFF2-40B4-BE49-F238E27FC236}">
                <a16:creationId xmlns:a16="http://schemas.microsoft.com/office/drawing/2014/main" id="{2B14EC9A-933C-6656-1F77-93DB4B2D1B0C}"/>
              </a:ext>
            </a:extLst>
          </p:cNvPr>
          <p:cNvSpPr>
            <a:spLocks noGrp="1"/>
          </p:cNvSpPr>
          <p:nvPr>
            <p:ph idx="1"/>
          </p:nvPr>
        </p:nvSpPr>
        <p:spPr>
          <a:xfrm>
            <a:off x="979714" y="1464907"/>
            <a:ext cx="10795487" cy="5086760"/>
          </a:xfrm>
        </p:spPr>
        <p:txBody>
          <a:bodyPr>
            <a:noAutofit/>
          </a:bodyPr>
          <a:lstStyle/>
          <a:p>
            <a:r>
              <a:rPr lang="sq-AL" sz="2000" dirty="0">
                <a:effectLst/>
                <a:latin typeface="Times New Roman" panose="02020603050405020304" pitchFamily="18" charset="0"/>
                <a:ea typeface="Times New Roman" panose="02020603050405020304" pitchFamily="18" charset="0"/>
              </a:rPr>
              <a:t>Kërkuesi Gëzim </a:t>
            </a:r>
            <a:r>
              <a:rPr lang="sq-AL" sz="2000" dirty="0" err="1">
                <a:effectLst/>
                <a:latin typeface="Times New Roman" panose="02020603050405020304" pitchFamily="18" charset="0"/>
                <a:ea typeface="Times New Roman" panose="02020603050405020304" pitchFamily="18" charset="0"/>
              </a:rPr>
              <a:t>Boçari</a:t>
            </a:r>
            <a:r>
              <a:rPr lang="sq-AL" sz="2000" dirty="0">
                <a:effectLst/>
                <a:latin typeface="Times New Roman" panose="02020603050405020304" pitchFamily="18" charset="0"/>
                <a:ea typeface="Times New Roman" panose="02020603050405020304" pitchFamily="18" charset="0"/>
              </a:rPr>
              <a:t> dhe trashëgimtarët e tjerë të subjekteve të shpronësuar E.D dhe M.D (Gj) pas ezaurimit të procedurave për njohjen e pronësisë pranë ish-ZRAKKP Vlorë dhe ish-AKKP, i janë drejtuar Gjykatës me kërkesëpadi me objekt anulimin e vendimeve të ish-ZRAKKP Vlorë dhe ish-AKKP Vlorë, si dhe detyrimin e të paditurve F.M., P.G., M.G., S.L., Z.V., </a:t>
            </a:r>
            <a:r>
              <a:rPr lang="sq-AL" sz="2000" dirty="0" err="1">
                <a:effectLst/>
                <a:latin typeface="Times New Roman" panose="02020603050405020304" pitchFamily="18" charset="0"/>
                <a:ea typeface="Times New Roman" panose="02020603050405020304" pitchFamily="18" charset="0"/>
              </a:rPr>
              <a:t>M.Xh</a:t>
            </a:r>
            <a:r>
              <a:rPr lang="sq-AL" sz="2000" dirty="0">
                <a:effectLst/>
                <a:latin typeface="Times New Roman" panose="02020603050405020304" pitchFamily="18" charset="0"/>
                <a:ea typeface="Times New Roman" panose="02020603050405020304" pitchFamily="18" charset="0"/>
              </a:rPr>
              <a:t>., K.B. dhe A.L. t`i njohin pronarë</a:t>
            </a:r>
            <a:r>
              <a:rPr lang="en-US" sz="2000" dirty="0">
                <a:effectLst/>
                <a:latin typeface="Times New Roman" panose="02020603050405020304" pitchFamily="18" charset="0"/>
                <a:ea typeface="Times New Roman" panose="02020603050405020304" pitchFamily="18" charset="0"/>
              </a:rPr>
              <a:t>.</a:t>
            </a:r>
          </a:p>
          <a:p>
            <a:r>
              <a:rPr lang="sq-AL" sz="2000" dirty="0">
                <a:effectLst/>
                <a:latin typeface="Times New Roman" panose="02020603050405020304" pitchFamily="18" charset="0"/>
                <a:ea typeface="Times New Roman" panose="02020603050405020304" pitchFamily="18" charset="0"/>
              </a:rPr>
              <a:t>Gjykata e Rrethit Gjyqësor Vlorë, me vendimin nr. 1814, datë 06.07.2009, ka vendosur nxjerrjen e çështjes jashtë juridiksionit gjyqësor. </a:t>
            </a:r>
            <a:endParaRPr lang="en-US" sz="2000"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Kolegjet e Bashkuara të Gjykatës së Lartë, me vendimin nr. 2, datë 21.01.2011, kanë vendosur prishjen e vendimit të gjykatës së shkallës së parë dhe dërgimin e çështjes po asaj gjykate për vazhdimin e gjykimit. </a:t>
            </a:r>
            <a:endParaRPr lang="en-US" sz="2000"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Gjykata e Rrethit Gjyqësor Vlorë, me vendimin nr. 1056, datë 23.06.2014, ka vendosur të pranojë pjesërisht padinë. </a:t>
            </a:r>
            <a:endParaRPr lang="en-US" sz="2000"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Gjykata e Apelit Vlorë, me vendimin nr. 329, datë 15.03.2017, ka vendosur lënien pjesërisht në fuqi dhe ndryshimin (duke e rrëzuar padinë) për pjesën tjetër të vendimit nr. 1056, datë 23.06.2014 të Gjykatës së Rrethit Gjyqësor Vlorë.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3143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317A50-4CA6-396A-891A-09A2FB88B757}"/>
              </a:ext>
            </a:extLst>
          </p:cNvPr>
          <p:cNvSpPr>
            <a:spLocks noGrp="1"/>
          </p:cNvSpPr>
          <p:nvPr>
            <p:ph idx="1"/>
          </p:nvPr>
        </p:nvSpPr>
        <p:spPr>
          <a:xfrm>
            <a:off x="1119674" y="578498"/>
            <a:ext cx="10459583" cy="5967206"/>
          </a:xfrm>
        </p:spPr>
        <p:txBody>
          <a:bodyPr/>
          <a:lstStyle/>
          <a:p>
            <a:pPr marL="0" marR="0" indent="457200" algn="just">
              <a:lnSpc>
                <a:spcPct val="150000"/>
              </a:lnSpc>
              <a:spcBef>
                <a:spcPts val="0"/>
              </a:spcBef>
              <a:spcAft>
                <a:spcPts val="100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Kundër këtij vendimi ka paraqitur rekurs kërkuesi Gëzim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Boçari</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Rekursi është regjistruar në Gjykatën e Lartë në datën 16.4.2018.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Kërkesa për konstatimin e cenimit të afatit të arsyeshëm në Gjykatën e Lartë: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Në datën 3.10.2022 kërkuesi i është drejtuar Gjykatës së Lartë me kërkesë për konstatimin e shkeljes së afatit të arsyeshëm dhe përshpejtimin e gjykimit, në situatën që kishte kaluar një periudhë prej më shumë se 4 vjetësh nga regjistrimi i rekursit. Kolegji Penal i Gjykata e Lartë ka vendosur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rrëzimin e kërkesës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për përshpejtimin e gjykimit.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Me kërkesën e datës 30.1.2023, kërkuesi i është drejtuar Gjykatës Kushtetuese për shfuqizimin e vendimit nr.18, datë 17.11.2022 të Kolegjit Penal të Gjykatës së Lartë, përshpejtimin e procedurave për gjykimin e çështjes së tij civile të regjistruar në atë gjykatë, si dhe shpërblimin e dëmit të shkaktuar nga mos shqyrtimi i saj brenda afatit ligjor.</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Vendimi i Gjykatës Kushtetuese (seancë plenare mbi bazë dokumentesh): Gjykata Kushtetuese ka pranuar kërkesën duke konstatuar cenimin e të drejtës për gjykim brenda afatit të arsyeshëm dhe duke detyruar Gjykatën e Lartë për të gjykuar </a:t>
            </a:r>
            <a:r>
              <a:rPr lang="sq-AL" sz="1800" b="1" u="sng" dirty="0">
                <a:effectLst/>
                <a:latin typeface="Times New Roman" panose="02020603050405020304" pitchFamily="18" charset="0"/>
                <a:ea typeface="Times New Roman" panose="02020603050405020304" pitchFamily="18" charset="0"/>
                <a:cs typeface="Arial" panose="020B0604020202020204" pitchFamily="34" charset="0"/>
              </a:rPr>
              <a:t>çështjen gjyqësore brenda 6 muajve.</a:t>
            </a:r>
            <a:endParaRPr lang="en-US" sz="1800" u="sng"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83193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317A50-4CA6-396A-891A-09A2FB88B757}"/>
              </a:ext>
            </a:extLst>
          </p:cNvPr>
          <p:cNvSpPr>
            <a:spLocks noGrp="1"/>
          </p:cNvSpPr>
          <p:nvPr>
            <p:ph idx="1"/>
          </p:nvPr>
        </p:nvSpPr>
        <p:spPr>
          <a:xfrm>
            <a:off x="1119674" y="578498"/>
            <a:ext cx="10459583" cy="5967206"/>
          </a:xfrm>
        </p:spPr>
        <p:txBody>
          <a:bodyPr>
            <a:normAutofit/>
          </a:bodyPr>
          <a:lstStyle/>
          <a:p>
            <a:pPr marL="0" marR="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Sentenca e vendimit: </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29. Gjykata vlerëson të theksojë se </a:t>
            </a:r>
            <a:r>
              <a:rPr lang="sq-AL" sz="1800" b="1" i="1" dirty="0" err="1">
                <a:effectLst/>
                <a:latin typeface="Times New Roman" panose="02020603050405020304" pitchFamily="18" charset="0"/>
                <a:ea typeface="Times New Roman" panose="02020603050405020304" pitchFamily="18" charset="0"/>
                <a:cs typeface="Arial" panose="020B0604020202020204" pitchFamily="34" charset="0"/>
              </a:rPr>
              <a:t>kompleksiteti</a:t>
            </a:r>
            <a:r>
              <a:rPr lang="sq-AL" sz="1800" b="1" i="1" dirty="0">
                <a:effectLst/>
                <a:latin typeface="Times New Roman" panose="02020603050405020304" pitchFamily="18" charset="0"/>
                <a:ea typeface="Times New Roman" panose="02020603050405020304" pitchFamily="18" charset="0"/>
                <a:cs typeface="Arial" panose="020B0604020202020204" pitchFamily="34" charset="0"/>
              </a:rPr>
              <a:t> i çështjes nuk mbartet në të njëjtën mënyrë në çdo shkallë të gjykimit,</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por varet nga faza në të cilën ndodhet shqyrtimi i saj dhe shkalla e gjykimit në të cilën kërkohet konstatimi i kohëzgjatjes së paarsyeshme. Me fjalë të tjera, edhe pse kjo çështje, referuar objektit të saj, numrit të palëve ndërgjyqëse dhe volumit të akteve shkresore e dokumenteve të administruara në gjykim, mund të mbartë </a:t>
            </a:r>
            <a:r>
              <a:rPr lang="sq-AL" sz="1800" i="1" dirty="0" err="1">
                <a:effectLst/>
                <a:latin typeface="Times New Roman" panose="02020603050405020304" pitchFamily="18" charset="0"/>
                <a:ea typeface="Times New Roman" panose="02020603050405020304" pitchFamily="18" charset="0"/>
                <a:cs typeface="Arial" panose="020B0604020202020204" pitchFamily="34" charset="0"/>
              </a:rPr>
              <a:t>kompleksitet</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gjatë gjykimit të saj në gjykatat e faktit, </a:t>
            </a:r>
            <a:r>
              <a:rPr lang="sq-AL" sz="1800" b="1" i="1" dirty="0">
                <a:effectLst/>
                <a:latin typeface="Times New Roman" panose="02020603050405020304" pitchFamily="18" charset="0"/>
                <a:ea typeface="Times New Roman" panose="02020603050405020304" pitchFamily="18" charset="0"/>
                <a:cs typeface="Arial" panose="020B0604020202020204" pitchFamily="34" charset="0"/>
              </a:rPr>
              <a:t>kjo mund të mos jetë e tillë në Gjykatën e Lartë, për shkak të natyrës së atij gjykimi </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dhe procedurës së </a:t>
            </a:r>
            <a:r>
              <a:rPr lang="sq-AL" sz="1800" b="1" i="1" dirty="0">
                <a:effectLst/>
                <a:latin typeface="Times New Roman" panose="02020603050405020304" pitchFamily="18" charset="0"/>
                <a:ea typeface="Times New Roman" panose="02020603050405020304" pitchFamily="18" charset="0"/>
                <a:cs typeface="Arial" panose="020B0604020202020204" pitchFamily="34" charset="0"/>
              </a:rPr>
              <a:t>gjykimit në dhomën e këshillimit</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si dhe funksionit të saj si gjykatë e ligjit, pavarësisht kuadrit ligjor të zbatueshëm dhe ndryshimeve të vazhdueshme e të shpeshta përgjatë viteve si të akteve ligjore, ashtu edhe të atyre nënligjore. Pra, gjykimi në gjykatën e ligjit nuk mund të thuhet se paraqet të njëjtat elemente </a:t>
            </a:r>
            <a:r>
              <a:rPr lang="sq-AL" sz="1800" i="1" dirty="0" err="1">
                <a:effectLst/>
                <a:latin typeface="Times New Roman" panose="02020603050405020304" pitchFamily="18" charset="0"/>
                <a:ea typeface="Times New Roman" panose="02020603050405020304" pitchFamily="18" charset="0"/>
                <a:cs typeface="Arial" panose="020B0604020202020204" pitchFamily="34" charset="0"/>
              </a:rPr>
              <a:t>kompleksiteti</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si në shkallët e tjera të gjykimit […]</a:t>
            </a:r>
            <a:r>
              <a:rPr lang="en-US" sz="1800" i="1" dirty="0">
                <a:effectLst/>
                <a:latin typeface="Times New Roman" panose="02020603050405020304" pitchFamily="18" charset="0"/>
                <a:ea typeface="Times New Roman" panose="02020603050405020304" pitchFamily="18" charset="0"/>
                <a:cs typeface="Arial" panose="020B0604020202020204" pitchFamily="34" charset="0"/>
              </a:rPr>
              <a:t> 3</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3.  Megjithatë, një mbingarkesë kronike nuk mund të justifikojë zgjatjen e tepërt të procedurave (shih </a:t>
            </a:r>
            <a:r>
              <a:rPr lang="sq-AL" sz="1800" i="1" dirty="0" err="1">
                <a:effectLst/>
                <a:latin typeface="Times New Roman" panose="02020603050405020304" pitchFamily="18" charset="0"/>
                <a:ea typeface="Times New Roman" panose="02020603050405020304" pitchFamily="18" charset="0"/>
                <a:cs typeface="Arial" panose="020B0604020202020204" pitchFamily="34" charset="0"/>
              </a:rPr>
              <a:t>Probstmeier</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kundër Gjermanisë, 1997, § 64). </a:t>
            </a:r>
            <a:r>
              <a:rPr lang="sq-AL" sz="1800" b="1" i="1" dirty="0">
                <a:effectLst/>
                <a:latin typeface="Times New Roman" panose="02020603050405020304" pitchFamily="18" charset="0"/>
                <a:ea typeface="Times New Roman" panose="02020603050405020304" pitchFamily="18" charset="0"/>
                <a:cs typeface="Arial" panose="020B0604020202020204" pitchFamily="34" charset="0"/>
              </a:rPr>
              <a:t>Metodat që mund të konsiderohen si një mjet i përkohshëm përfshijnë zgjedhjen për t’i trajtuar çështjet në një rend të caktuar, bazuar jo vetëm në datën e paraqitjes, por në shkallën e tyre të urgjencës dhe të rëndësisë dhe, në veçanti, në rëndësinë e asaj që rrezikojnë personat e interesuar</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34158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D6BAD-C98E-FE2E-2F56-ED12944B334B}"/>
              </a:ext>
            </a:extLst>
          </p:cNvPr>
          <p:cNvSpPr>
            <a:spLocks noGrp="1"/>
          </p:cNvSpPr>
          <p:nvPr>
            <p:ph type="title"/>
          </p:nvPr>
        </p:nvSpPr>
        <p:spPr>
          <a:xfrm>
            <a:off x="1707502" y="400175"/>
            <a:ext cx="9797110" cy="1280890"/>
          </a:xfrm>
        </p:spPr>
        <p:txBody>
          <a:bodyPr>
            <a:normAutofit/>
          </a:bodyPr>
          <a:lstStyle/>
          <a:p>
            <a:pPr algn="ctr"/>
            <a:r>
              <a:rPr lang="sq-AL" sz="2400" b="1" dirty="0">
                <a:effectLst/>
                <a:latin typeface="Times New Roman" panose="02020603050405020304" pitchFamily="18" charset="0"/>
                <a:ea typeface="Times New Roman" panose="02020603050405020304" pitchFamily="18" charset="0"/>
              </a:rPr>
              <a:t>VENDIM NR. 139 DATË 21.6.2023 (THOMA DHIMOLEA - VENDIM MOSKALIMI) – Kompleksiteti i kritereve </a:t>
            </a:r>
            <a:endParaRPr lang="en-US" sz="2400" dirty="0"/>
          </a:p>
        </p:txBody>
      </p:sp>
      <p:sp>
        <p:nvSpPr>
          <p:cNvPr id="3" name="Content Placeholder 2">
            <a:extLst>
              <a:ext uri="{FF2B5EF4-FFF2-40B4-BE49-F238E27FC236}">
                <a16:creationId xmlns:a16="http://schemas.microsoft.com/office/drawing/2014/main" id="{298D8379-56C2-5F10-D372-EB60F0608ECE}"/>
              </a:ext>
            </a:extLst>
          </p:cNvPr>
          <p:cNvSpPr>
            <a:spLocks noGrp="1"/>
          </p:cNvSpPr>
          <p:nvPr>
            <p:ph idx="1"/>
          </p:nvPr>
        </p:nvSpPr>
        <p:spPr>
          <a:xfrm>
            <a:off x="1119673" y="1530219"/>
            <a:ext cx="10795519" cy="4927605"/>
          </a:xfrm>
        </p:spPr>
        <p:txBody>
          <a:bodyPr>
            <a:normAutofit lnSpcReduction="10000"/>
          </a:bodyPr>
          <a:lstStyle/>
          <a:p>
            <a:r>
              <a:rPr lang="sq-AL" sz="2800" dirty="0">
                <a:effectLst/>
                <a:latin typeface="Times New Roman" panose="02020603050405020304" pitchFamily="18" charset="0"/>
                <a:ea typeface="Times New Roman" panose="02020603050405020304" pitchFamily="18" charset="0"/>
              </a:rPr>
              <a:t>Kërkuesi </a:t>
            </a:r>
            <a:r>
              <a:rPr lang="sq-AL" sz="2800" dirty="0" err="1">
                <a:effectLst/>
                <a:latin typeface="Times New Roman" panose="02020603050405020304" pitchFamily="18" charset="0"/>
                <a:ea typeface="Times New Roman" panose="02020603050405020304" pitchFamily="18" charset="0"/>
              </a:rPr>
              <a:t>Thomas</a:t>
            </a:r>
            <a:r>
              <a:rPr lang="sq-AL" sz="2800" dirty="0">
                <a:effectLst/>
                <a:latin typeface="Times New Roman" panose="02020603050405020304" pitchFamily="18" charset="0"/>
                <a:ea typeface="Times New Roman" panose="02020603050405020304" pitchFamily="18" charset="0"/>
              </a:rPr>
              <a:t> </a:t>
            </a:r>
            <a:r>
              <a:rPr lang="sq-AL" sz="2800" dirty="0" err="1">
                <a:effectLst/>
                <a:latin typeface="Times New Roman" panose="02020603050405020304" pitchFamily="18" charset="0"/>
                <a:ea typeface="Times New Roman" panose="02020603050405020304" pitchFamily="18" charset="0"/>
              </a:rPr>
              <a:t>Dhimolea</a:t>
            </a:r>
            <a:r>
              <a:rPr lang="sq-AL" sz="2800" dirty="0">
                <a:effectLst/>
                <a:latin typeface="Times New Roman" panose="02020603050405020304" pitchFamily="18" charset="0"/>
                <a:ea typeface="Times New Roman" panose="02020603050405020304" pitchFamily="18" charset="0"/>
              </a:rPr>
              <a:t> ka qenë në cilësinë e palës paditëse në një proces civil me institucionin e arsimit të lartë “P.”, për mos pajisjen me diplomë konform rregullave në fuqi. Gjatë këtij procesi, shtetasi M.S., përfaqësues i këtij institucioni, i është drejtuar kërkuesit me thënie të pavërteta dhe fyese, fakt për të cilin kërkuesi i është drejtuar gjykatës me padi me objekt shpërblim dëmi jopasuror. Gjykata e Rrethit Gjyqësor Vlorë me vendimin nr. 383, datë 5.10.2017 ka vendosur pranimin e padisë. Gjykata e Apelit Vlorë, me vendimin nr. 436, datë 11.12.2019, ka vendosur prishjen e vendimit gjyqësor të Gjykatës së Rrethit Gjyqësor Vlorë dhe kthimin e çështjes për rigjykim pranë asaj gjykate me një tjetër trup gjykues. Kundër këtij vendimi kanë paraqitur rekurs palët në gjykim. </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710828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E208F6-A31D-2B71-7611-BFB5DCA90775}"/>
              </a:ext>
            </a:extLst>
          </p:cNvPr>
          <p:cNvSpPr>
            <a:spLocks noGrp="1"/>
          </p:cNvSpPr>
          <p:nvPr>
            <p:ph idx="1"/>
          </p:nvPr>
        </p:nvSpPr>
        <p:spPr>
          <a:xfrm>
            <a:off x="1418253" y="615819"/>
            <a:ext cx="10534261" cy="5915609"/>
          </a:xfrm>
        </p:spPr>
        <p:txBody>
          <a:bodyPr>
            <a:normAutofit/>
          </a:bodyPr>
          <a:lstStyle/>
          <a:p>
            <a:pPr marL="0" marR="0" indent="457200" algn="just">
              <a:lnSpc>
                <a:spcPct val="150000"/>
              </a:lnSpc>
              <a:spcBef>
                <a:spcPts val="0"/>
              </a:spcBef>
              <a:spcAft>
                <a:spcPts val="1000"/>
              </a:spcAft>
            </a:pPr>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Kërkesa për konstatimin e cenimit të afatit të arsyeshëm në Gjykatën e Lartë: </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Me kërkesën e datës 8.11.2022 kërkuesi i është drejtuar Gjykatës së Lartë me kërkesë për konstatimin e cenimit të së drejtës për gjykim brenda një afati të arsyeshëm dhe përshpejtimin e procedurave të gjykimit. Në kërkesë kërkuesi ka pretenduar se nga momenti i regjistrimit të çështjes në Gjykatën e Lartë në datën 24.9.2020 është tejkaluar afati 2-vjeçar i parashikuar nga neni 399/2, pika 1, shkronja “b”, i KPC për shqyrtimin e çështjes nga kjo gjykatë. Kolegji Penal i Gjykatës së Lartë, me vendimin nr. 22, datë 15.12.2022, ka vendosur rrëzimin e kërkesës së kërkuesit për konstatimin e shkeljes së afatit të arsyeshëm.</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Kërkuesi i është drejtuar Gjykatës Kushtetuese me ankim individual duke pretenduar konstatimin e cenimit të </a:t>
            </a:r>
            <a:r>
              <a:rPr lang="sq-AL" sz="2200" dirty="0" err="1">
                <a:effectLst/>
                <a:latin typeface="Times New Roman" panose="02020603050405020304" pitchFamily="18" charset="0"/>
                <a:ea typeface="Times New Roman" panose="02020603050405020304" pitchFamily="18" charset="0"/>
                <a:cs typeface="Arial" panose="020B0604020202020204" pitchFamily="34" charset="0"/>
              </a:rPr>
              <a:t>të</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 drejtës për gjykim brenda një afati të arsyeshëm dhe përshpejtimi i procedurave. </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200" dirty="0"/>
          </a:p>
        </p:txBody>
      </p:sp>
    </p:spTree>
    <p:extLst>
      <p:ext uri="{BB962C8B-B14F-4D97-AF65-F5344CB8AC3E}">
        <p14:creationId xmlns:p14="http://schemas.microsoft.com/office/powerpoint/2010/main" val="238600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E208F6-A31D-2B71-7611-BFB5DCA90775}"/>
              </a:ext>
            </a:extLst>
          </p:cNvPr>
          <p:cNvSpPr>
            <a:spLocks noGrp="1"/>
          </p:cNvSpPr>
          <p:nvPr>
            <p:ph idx="1"/>
          </p:nvPr>
        </p:nvSpPr>
        <p:spPr>
          <a:xfrm>
            <a:off x="1418253" y="615819"/>
            <a:ext cx="10534261" cy="5915609"/>
          </a:xfrm>
        </p:spPr>
        <p:txBody>
          <a:bodyPr>
            <a:normAutofit/>
          </a:bodyPr>
          <a:lstStyle/>
          <a:p>
            <a:pPr marL="0" marR="0" indent="457200" algn="just">
              <a:lnSpc>
                <a:spcPct val="150000"/>
              </a:lnSpc>
              <a:spcBef>
                <a:spcPts val="0"/>
              </a:spcBef>
              <a:spcAft>
                <a:spcPts val="1000"/>
              </a:spcAft>
            </a:pP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Vendimi i Gjykatës Kushtetuese (vendim mos kalimi): </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20. Kolegji vëren se kërkuesi </a:t>
            </a:r>
            <a:r>
              <a:rPr lang="sq-AL" sz="2400" b="1" i="1" dirty="0">
                <a:effectLst/>
                <a:latin typeface="Times New Roman" panose="02020603050405020304" pitchFamily="18" charset="0"/>
                <a:ea typeface="Times New Roman" panose="02020603050405020304" pitchFamily="18" charset="0"/>
                <a:cs typeface="Arial" panose="020B0604020202020204" pitchFamily="34" charset="0"/>
              </a:rPr>
              <a:t>e ka lidhur cenimin e së drejtës për t’u gjykuar brenda një afati të arsyeshëm vetëm me kriterin e kalimit të afatit ligjor 2-vjeçar të parashikuar në nenin 399/2</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pika 1, shkronja “b”, të KPC-së, për shkak se Gjykata e Lartë ende nuk e ka shqyrtuar rekursin e tij kundër vendimit të Gjykatës së Apelit Vlorë, e cila e ka kthyer çështjen për rigjykim. Prandaj, Kolegji vlerëson se kërkuesi nuk ka paraqitur asnjë argument se si vonesa prej 1 muaj e 14 ditë pas tejkalimit të afatit 2-vjeçar nga paraqitja e kërkesës së tij për përshpejtim, dhe 6 muaj e 17 ditë deri në momentin e paraqitjes së ankimit kushtetues individual, në marrjen në shqyrtim të rekursit, i ka cenuar atij të drejtat e tij kushtetuese”</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68593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ADF1C-E560-EEFC-7A7E-E35DA430FF58}"/>
              </a:ext>
            </a:extLst>
          </p:cNvPr>
          <p:cNvSpPr>
            <a:spLocks noGrp="1"/>
          </p:cNvSpPr>
          <p:nvPr>
            <p:ph type="title"/>
          </p:nvPr>
        </p:nvSpPr>
        <p:spPr>
          <a:xfrm>
            <a:off x="1408923" y="624110"/>
            <a:ext cx="10095690" cy="1280890"/>
          </a:xfrm>
        </p:spPr>
        <p:txBody>
          <a:bodyPr>
            <a:normAutofit/>
          </a:bodyPr>
          <a:lstStyle/>
          <a:p>
            <a:pPr algn="ctr"/>
            <a:r>
              <a:rPr lang="sq-AL" sz="2400" b="1" dirty="0">
                <a:effectLst/>
                <a:latin typeface="Times New Roman" panose="02020603050405020304" pitchFamily="18" charset="0"/>
                <a:ea typeface="Times New Roman" panose="02020603050405020304" pitchFamily="18" charset="0"/>
              </a:rPr>
              <a:t>VENDIM NR. 25 DATË 11.05.2023 (LUFTIM MEZINI, MARÇELA KËRËKU) – Kriteri sjellja e autoriteteve dhe ajo çfarë përbën rrezik për kërkuesin</a:t>
            </a:r>
            <a:endParaRPr lang="en-US" sz="2400" dirty="0"/>
          </a:p>
        </p:txBody>
      </p:sp>
      <p:sp>
        <p:nvSpPr>
          <p:cNvPr id="3" name="Content Placeholder 2">
            <a:extLst>
              <a:ext uri="{FF2B5EF4-FFF2-40B4-BE49-F238E27FC236}">
                <a16:creationId xmlns:a16="http://schemas.microsoft.com/office/drawing/2014/main" id="{CC461F31-F10B-4DFD-CC79-9952D710CD07}"/>
              </a:ext>
            </a:extLst>
          </p:cNvPr>
          <p:cNvSpPr>
            <a:spLocks noGrp="1"/>
          </p:cNvSpPr>
          <p:nvPr>
            <p:ph idx="1"/>
          </p:nvPr>
        </p:nvSpPr>
        <p:spPr>
          <a:xfrm>
            <a:off x="1045029" y="1905000"/>
            <a:ext cx="10832840" cy="4682412"/>
          </a:xfrm>
        </p:spPr>
        <p:txBody>
          <a:bodyPr>
            <a:normAutofit fontScale="92500" lnSpcReduction="20000"/>
          </a:bodyPr>
          <a:lstStyle/>
          <a:p>
            <a:pPr marL="0" marR="0" indent="457200" algn="just">
              <a:lnSpc>
                <a:spcPct val="150000"/>
              </a:lnSpc>
              <a:spcBef>
                <a:spcPts val="0"/>
              </a:spcBef>
              <a:spcAft>
                <a:spcPts val="100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Kërkuesit, trashëgimtarë ligjorë të R.M, i janë drejtuar ish-KKKP Vlorë, ish-AKKP Vlorë dhe më pas me krijimin e saj ATP-së, me kërkesën me objekt trajtim financiar. </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N</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ë kushtet kur arkiva e KKKP-së, Vlorë është djegur gjatë trazirave të vitit 1995, trashëgimtarët ligjorë të R.M. e kanë krijuar dosjen nga e para me dokumentet origjinale që dispononin.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ATP-ja ka njoftuar kërkuesit se vendimi nr. 106, datë 19.06.1996 i KKKP-së, Vlorë, i depozituar në dosje, është në cilësinë e kopjes së njësuar, për rrjedhojë ajo është në pamundësi objektive për vlerësimin e këtij vendimi. Po kështu, ajo i ka orientuar ata t’i drejtohen rrugës gjyqësore për vërtetimin e faktit, marrëdhënies juridike mes tyre dhe shtetit.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Kërkuesit i janë drejtuar Gjykatës Administrative të Shkallës së Parë Tiranë me kërkesëpadi kundër ATP-së me objekt Vlerësimin financiar të sipërfaqes së pronës prej 1494 m2, sipas përcaktimeve të vendimit nr. 106, datë 19.06.1996 të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K.K.K.Pronave</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ku është njohur si ish-pronar z. R.M.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Me vendimin nr. 2761, datë 25.07.2019, Gjykata Administrative e Shkallës së Parë Tiranë ka vendosur pranimin e kërkesëpadisë. Kundër vendimit ka ushtruar ankim ATP dhe Avokatura e Shtetit ndërsa kërkuesi Luftim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Mezini</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ka paraqitur kundër ankim. Çështja është regjistruar në Gjykatën Administrative të Apelit në datën 27.9.2019.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7506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10A963-DC75-A25C-08C0-100779C64BE3}"/>
              </a:ext>
            </a:extLst>
          </p:cNvPr>
          <p:cNvSpPr>
            <a:spLocks noGrp="1"/>
          </p:cNvSpPr>
          <p:nvPr>
            <p:ph idx="1"/>
          </p:nvPr>
        </p:nvSpPr>
        <p:spPr>
          <a:xfrm>
            <a:off x="1413554" y="251927"/>
            <a:ext cx="10417662" cy="5980921"/>
          </a:xfrm>
        </p:spPr>
        <p:txBody>
          <a:bodyPr>
            <a:noAutofit/>
          </a:bodyPr>
          <a:lstStyle/>
          <a:p>
            <a:pPr marL="0" marR="0" indent="457200" algn="just">
              <a:lnSpc>
                <a:spcPct val="150000"/>
              </a:lnSpc>
              <a:spcBef>
                <a:spcPts val="0"/>
              </a:spcBef>
              <a:spcAft>
                <a:spcPts val="1000"/>
              </a:spcAft>
            </a:pPr>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Kërkesa për konstatimin e cenimit të afatit të arsyeshëm në Gjykatën e Lartë: </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Në kushtet kur çështja nuk ishte shqyrtuar ende nga Gjykata Administrative e Apelit, në datën 4.5.2022 kërkuesja </a:t>
            </a:r>
            <a:r>
              <a:rPr lang="sq-AL" sz="2200" dirty="0" err="1">
                <a:effectLst/>
                <a:latin typeface="Times New Roman" panose="02020603050405020304" pitchFamily="18" charset="0"/>
                <a:ea typeface="Times New Roman" panose="02020603050405020304" pitchFamily="18" charset="0"/>
                <a:cs typeface="Arial" panose="020B0604020202020204" pitchFamily="34" charset="0"/>
              </a:rPr>
              <a:t>Marcela</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200" dirty="0" err="1">
                <a:effectLst/>
                <a:latin typeface="Times New Roman" panose="02020603050405020304" pitchFamily="18" charset="0"/>
                <a:ea typeface="Times New Roman" panose="02020603050405020304" pitchFamily="18" charset="0"/>
                <a:cs typeface="Arial" panose="020B0604020202020204" pitchFamily="34" charset="0"/>
              </a:rPr>
              <a:t>Kërëku</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200" dirty="0" err="1">
                <a:effectLst/>
                <a:latin typeface="Times New Roman" panose="02020603050405020304" pitchFamily="18" charset="0"/>
                <a:ea typeface="Times New Roman" panose="02020603050405020304" pitchFamily="18" charset="0"/>
                <a:cs typeface="Arial" panose="020B0604020202020204" pitchFamily="34" charset="0"/>
              </a:rPr>
              <a:t>Mezini</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 i është drejtuar Gjykatës së Lartë me kërkesë për konstatimin e shkeljes së të drejtës për gjykim brenda një afati të arsyeshëm dhe përshpejtimin e procedurave të gjykimit të çështjes në Gjykatën Administrative të Apelit. Me </a:t>
            </a:r>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vendimin nr. 21, datë 16.6.2022, Kolegji Administrativ i Gjykatës së Lartë ka vendosur rrëzimin e kërkesës </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së kërkueses. </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2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2200" dirty="0">
                <a:effectLst/>
                <a:latin typeface="Times New Roman" panose="02020603050405020304" pitchFamily="18" charset="0"/>
                <a:ea typeface="Times New Roman" panose="02020603050405020304" pitchFamily="18" charset="0"/>
                <a:cs typeface="Arial" panose="020B0604020202020204" pitchFamily="34" charset="0"/>
              </a:rPr>
              <a:t>Kërkuesit i janë drejtuar Gjykatës Kushtetuese në datën 18.10.2022 me kërkesën me objekt konstatimin e cenimit të së drejtës për gjykim brenda një afati të arsyeshëm i lidhur me cenimin e së drejtës për proces të rregullt ligjor, cenimin e së drejtës së pronës në aspektin procedural, cenimin e parimit të arsyetimit të vendimit, si dhe cenimin e mjetit efektiv të ankimit.</a:t>
            </a:r>
            <a:endParaRPr lang="en-US" sz="22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200" dirty="0"/>
          </a:p>
        </p:txBody>
      </p:sp>
    </p:spTree>
    <p:extLst>
      <p:ext uri="{BB962C8B-B14F-4D97-AF65-F5344CB8AC3E}">
        <p14:creationId xmlns:p14="http://schemas.microsoft.com/office/powerpoint/2010/main" val="3131439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E480-0CB3-DEB4-2EE9-2A9BA0195231}"/>
              </a:ext>
            </a:extLst>
          </p:cNvPr>
          <p:cNvSpPr>
            <a:spLocks noGrp="1"/>
          </p:cNvSpPr>
          <p:nvPr>
            <p:ph type="title"/>
          </p:nvPr>
        </p:nvSpPr>
        <p:spPr>
          <a:xfrm>
            <a:off x="1595534" y="306333"/>
            <a:ext cx="9657151" cy="1541128"/>
          </a:xfrm>
        </p:spPr>
        <p:txBody>
          <a:bodyPr>
            <a:normAutofit fontScale="90000"/>
          </a:bodyPr>
          <a:lstStyle/>
          <a:p>
            <a:pPr algn="ctr"/>
            <a:r>
              <a:rPr lang="sq-AL" sz="3600" b="1" dirty="0">
                <a:effectLst/>
                <a:latin typeface="Times New Roman" panose="02020603050405020304" pitchFamily="18" charset="0"/>
                <a:ea typeface="Times New Roman" panose="02020603050405020304" pitchFamily="18" charset="0"/>
              </a:rPr>
              <a:t>VENDIMI I GJYKATËS KUSHTETUESE NR. 135 DATË 21.6.2023 (PAL GJINAJ) </a:t>
            </a:r>
            <a:br>
              <a:rPr lang="en-US" b="1" dirty="0">
                <a:latin typeface="Times New Roman" panose="02020603050405020304" pitchFamily="18" charset="0"/>
                <a:ea typeface="Times New Roman" panose="02020603050405020304" pitchFamily="18" charset="0"/>
              </a:rPr>
            </a:br>
            <a:r>
              <a:rPr lang="sq-AL" sz="3600" b="1" dirty="0">
                <a:effectLst/>
                <a:latin typeface="Times New Roman" panose="02020603050405020304" pitchFamily="18" charset="0"/>
                <a:ea typeface="Times New Roman" panose="02020603050405020304" pitchFamily="18" charset="0"/>
              </a:rPr>
              <a:t>Detyrimi i shterimit të mjeteve juridike në dispozicion</a:t>
            </a:r>
            <a:endParaRPr lang="en-US" dirty="0"/>
          </a:p>
        </p:txBody>
      </p:sp>
      <p:sp>
        <p:nvSpPr>
          <p:cNvPr id="3" name="Content Placeholder 2">
            <a:extLst>
              <a:ext uri="{FF2B5EF4-FFF2-40B4-BE49-F238E27FC236}">
                <a16:creationId xmlns:a16="http://schemas.microsoft.com/office/drawing/2014/main" id="{25387A12-EA9E-CC6A-5D9A-44253C085224}"/>
              </a:ext>
            </a:extLst>
          </p:cNvPr>
          <p:cNvSpPr>
            <a:spLocks noGrp="1"/>
          </p:cNvSpPr>
          <p:nvPr>
            <p:ph idx="1"/>
          </p:nvPr>
        </p:nvSpPr>
        <p:spPr>
          <a:xfrm>
            <a:off x="1212980" y="2133599"/>
            <a:ext cx="10291632" cy="4519127"/>
          </a:xfrm>
        </p:spPr>
        <p:txBody>
          <a:bodyPr>
            <a:noAutofit/>
          </a:bodyPr>
          <a:lstStyle/>
          <a:p>
            <a:r>
              <a:rPr lang="sq-AL" sz="2200" dirty="0">
                <a:effectLst/>
                <a:latin typeface="Times New Roman" panose="02020603050405020304" pitchFamily="18" charset="0"/>
                <a:ea typeface="Times New Roman" panose="02020603050405020304" pitchFamily="18" charset="0"/>
              </a:rPr>
              <a:t>Kërkuesi </a:t>
            </a:r>
            <a:r>
              <a:rPr lang="sq-AL" sz="2200" dirty="0" err="1">
                <a:effectLst/>
                <a:latin typeface="Times New Roman" panose="02020603050405020304" pitchFamily="18" charset="0"/>
                <a:ea typeface="Times New Roman" panose="02020603050405020304" pitchFamily="18" charset="0"/>
              </a:rPr>
              <a:t>Pal</a:t>
            </a:r>
            <a:r>
              <a:rPr lang="sq-AL" sz="2200" dirty="0">
                <a:effectLst/>
                <a:latin typeface="Times New Roman" panose="02020603050405020304" pitchFamily="18" charset="0"/>
                <a:ea typeface="Times New Roman" panose="02020603050405020304" pitchFamily="18" charset="0"/>
              </a:rPr>
              <a:t> </a:t>
            </a:r>
            <a:r>
              <a:rPr lang="sq-AL" sz="2200" dirty="0" err="1">
                <a:effectLst/>
                <a:latin typeface="Times New Roman" panose="02020603050405020304" pitchFamily="18" charset="0"/>
                <a:ea typeface="Times New Roman" panose="02020603050405020304" pitchFamily="18" charset="0"/>
              </a:rPr>
              <a:t>Gjinaj</a:t>
            </a:r>
            <a:r>
              <a:rPr lang="sq-AL" sz="2200" dirty="0">
                <a:effectLst/>
                <a:latin typeface="Times New Roman" panose="02020603050405020304" pitchFamily="18" charset="0"/>
                <a:ea typeface="Times New Roman" panose="02020603050405020304" pitchFamily="18" charset="0"/>
              </a:rPr>
              <a:t> i është drejtuar Gjykatës së Rrethit Gjyqësor Kurbin me kërkesëpadi me objekt përmbushjen e detyrimit kontraktor dhe shpërblimin e dëmit lidhur me kontratën e </a:t>
            </a:r>
            <a:r>
              <a:rPr lang="sq-AL" sz="2200" dirty="0" err="1">
                <a:effectLst/>
                <a:latin typeface="Times New Roman" panose="02020603050405020304" pitchFamily="18" charset="0"/>
                <a:ea typeface="Times New Roman" panose="02020603050405020304" pitchFamily="18" charset="0"/>
              </a:rPr>
              <a:t>huasë</a:t>
            </a:r>
            <a:r>
              <a:rPr lang="sq-AL" sz="2200" dirty="0">
                <a:effectLst/>
                <a:latin typeface="Times New Roman" panose="02020603050405020304" pitchFamily="18" charset="0"/>
                <a:ea typeface="Times New Roman" panose="02020603050405020304" pitchFamily="18" charset="0"/>
              </a:rPr>
              <a:t> të datës 21.5.1996 (hua për shërbime bujqësore), ku palë të paditura janë shoqëria “Gjoni” </a:t>
            </a:r>
            <a:r>
              <a:rPr lang="sq-AL" sz="2200" dirty="0" err="1">
                <a:effectLst/>
                <a:latin typeface="Times New Roman" panose="02020603050405020304" pitchFamily="18" charset="0"/>
                <a:ea typeface="Times New Roman" panose="02020603050405020304" pitchFamily="18" charset="0"/>
              </a:rPr>
              <a:t>sh.p.k</a:t>
            </a:r>
            <a:r>
              <a:rPr lang="sq-AL" sz="2200" dirty="0">
                <a:effectLst/>
                <a:latin typeface="Times New Roman" panose="02020603050405020304" pitchFamily="18" charset="0"/>
                <a:ea typeface="Times New Roman" panose="02020603050405020304" pitchFamily="18" charset="0"/>
              </a:rPr>
              <a:t>. dhe Banka Tregtare Agrare (BTA). </a:t>
            </a:r>
            <a:endParaRPr lang="en-US" sz="2200" dirty="0">
              <a:effectLst/>
              <a:latin typeface="Times New Roman" panose="02020603050405020304" pitchFamily="18" charset="0"/>
              <a:ea typeface="Times New Roman" panose="02020603050405020304" pitchFamily="18" charset="0"/>
            </a:endParaRPr>
          </a:p>
          <a:p>
            <a:r>
              <a:rPr lang="sq-AL" sz="2200" dirty="0">
                <a:effectLst/>
                <a:latin typeface="Times New Roman" panose="02020603050405020304" pitchFamily="18" charset="0"/>
                <a:ea typeface="Times New Roman" panose="02020603050405020304" pitchFamily="18" charset="0"/>
              </a:rPr>
              <a:t>Gjykimi lidhur me këtë padi ka kaluar në disa momente procedurale dhe përballje me gjykatat</a:t>
            </a:r>
            <a:r>
              <a:rPr lang="en-US" sz="2200" dirty="0">
                <a:latin typeface="Times New Roman" panose="02020603050405020304" pitchFamily="18" charset="0"/>
                <a:ea typeface="Times New Roman" panose="02020603050405020304" pitchFamily="18" charset="0"/>
              </a:rPr>
              <a:t> - </a:t>
            </a:r>
            <a:r>
              <a:rPr lang="sq-AL" sz="2200" dirty="0">
                <a:effectLst/>
                <a:latin typeface="Times New Roman" panose="02020603050405020304" pitchFamily="18" charset="0"/>
                <a:ea typeface="Times New Roman" panose="02020603050405020304" pitchFamily="18" charset="0"/>
              </a:rPr>
              <a:t>Çështja e kërkuesit është kthyer për rigjykim 1 herë nga Gjykata e Apelit dhe 4 herë nga Gjykata e Lartë dhe nga data e vendimit të parë gjyqësor 2.12.1997 deri në momentin që i është drejtuar Gjykatës Kushtetuese kanë kaluar 26 vjet.</a:t>
            </a:r>
            <a:endParaRPr lang="en-US" sz="2200" dirty="0">
              <a:latin typeface="Times New Roman" panose="02020603050405020304" pitchFamily="18" charset="0"/>
              <a:ea typeface="Times New Roman" panose="02020603050405020304" pitchFamily="18" charset="0"/>
            </a:endParaRPr>
          </a:p>
          <a:p>
            <a:r>
              <a:rPr lang="sq-AL" sz="2200" b="1" dirty="0">
                <a:effectLst/>
                <a:latin typeface="Times New Roman" panose="02020603050405020304" pitchFamily="18" charset="0"/>
                <a:ea typeface="Times New Roman" panose="02020603050405020304" pitchFamily="18" charset="0"/>
              </a:rPr>
              <a:t>Ankimi Kushtetues: </a:t>
            </a:r>
            <a:r>
              <a:rPr lang="sq-AL" sz="2200" dirty="0">
                <a:effectLst/>
                <a:latin typeface="Times New Roman" panose="02020603050405020304" pitchFamily="18" charset="0"/>
                <a:ea typeface="Times New Roman" panose="02020603050405020304" pitchFamily="18" charset="0"/>
              </a:rPr>
              <a:t>Kërkuesi i është drejtuar Gjykatës Kushtetuese në datën 25.5.2023 me ankim kushtetues individual për shkeljen e së drejtës kushtetuese për një proces të rregullt ligjor dhe kalimin e çdo afati ligjor të dhënies së drejtësisë në favor të tij. </a:t>
            </a:r>
            <a:endParaRPr lang="en-US" sz="2200" dirty="0"/>
          </a:p>
        </p:txBody>
      </p:sp>
    </p:spTree>
    <p:extLst>
      <p:ext uri="{BB962C8B-B14F-4D97-AF65-F5344CB8AC3E}">
        <p14:creationId xmlns:p14="http://schemas.microsoft.com/office/powerpoint/2010/main" val="223950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10A963-DC75-A25C-08C0-100779C64BE3}"/>
              </a:ext>
            </a:extLst>
          </p:cNvPr>
          <p:cNvSpPr>
            <a:spLocks noGrp="1"/>
          </p:cNvSpPr>
          <p:nvPr>
            <p:ph idx="1"/>
          </p:nvPr>
        </p:nvSpPr>
        <p:spPr>
          <a:xfrm>
            <a:off x="1413554" y="251927"/>
            <a:ext cx="10501638" cy="6279502"/>
          </a:xfrm>
        </p:spPr>
        <p:txBody>
          <a:bodyPr>
            <a:noAutofit/>
          </a:bodyPr>
          <a:lstStyle/>
          <a:p>
            <a:pPr marL="0" marR="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Gjykata Kushtetuese ka pranuar kërkesën duke konstatuar cenimin e të drejtës për gjykim brenda afatit të arsyeshëm dhe duke detyruar Gjykatën Administrative të Apelit të gjykojë çështjen brenda një afati prej 9 muaj.</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en-US" sz="1800" b="1" dirty="0" err="1">
                <a:effectLst/>
                <a:latin typeface="Times New Roman" panose="02020603050405020304" pitchFamily="18" charset="0"/>
                <a:ea typeface="Times New Roman" panose="02020603050405020304" pitchFamily="18" charset="0"/>
                <a:cs typeface="Arial" panose="020B0604020202020204" pitchFamily="34" charset="0"/>
              </a:rPr>
              <a:t>Kriteri</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effectLst/>
                <a:latin typeface="Times New Roman" panose="02020603050405020304" pitchFamily="18" charset="0"/>
                <a:ea typeface="Times New Roman" panose="02020603050405020304" pitchFamily="18" charset="0"/>
                <a:cs typeface="Arial" panose="020B0604020202020204" pitchFamily="34" charset="0"/>
              </a:rPr>
              <a:t>i</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sjelljes së autoriteteve gjykata ka vlerësuar se: </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41. Edhe pse sistemi gjyqësor në tërësi po përballet me ngarkesë si rezultat i zbatimit të reformës në drejtësi, kjo problematikë e përgjithshme nuk mund të rëndojë ose justifikojë shkeljen e së drejtës kushtetuese të kërkuesve […] 42. Duke pasur parasysh faktin se dosja origjinale e pronësisë, e djegur gjatë trazirave të vitit 1995, është krijuar sërish nga kërkuesit, si dhe rëndësinë e përfundimit të procesit të kthimit dhe kompensimit të pronave brenda afateve të arsyeshme (shih paragrafët 3 dhe 23 të vendimit), Gjykata vlerëson se në rastin e kërkuesve sjellja e autoriteteve shtetërore, në veçanti të atyre që miratojnë ligjet dhe politikat e sistemit të drejtësisë, nuk ka qenë në nivelin e duhur të efikasitetit, duke shkaktuar vonesa të paarsyeshme në gjykimin e çështjes së tyre”.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en-US" sz="1800" b="1" dirty="0" err="1">
                <a:effectLst/>
                <a:latin typeface="Times New Roman" panose="02020603050405020304" pitchFamily="18" charset="0"/>
                <a:ea typeface="Times New Roman" panose="02020603050405020304" pitchFamily="18" charset="0"/>
                <a:cs typeface="Arial" panose="020B0604020202020204" pitchFamily="34" charset="0"/>
              </a:rPr>
              <a:t>Kriteri</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çfarë përbën rrezik për kërkuesin gjykata ka vlerësuar se: </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47. … Sikundër kërkuesi Luftim </a:t>
            </a:r>
            <a:r>
              <a:rPr lang="sq-AL" sz="1800" i="1" dirty="0" err="1">
                <a:effectLst/>
                <a:latin typeface="Times New Roman" panose="02020603050405020304" pitchFamily="18" charset="0"/>
                <a:ea typeface="Times New Roman" panose="02020603050405020304" pitchFamily="18" charset="0"/>
                <a:cs typeface="Arial" panose="020B0604020202020204" pitchFamily="34" charset="0"/>
              </a:rPr>
              <a:t>Mezini</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 thekson, ai është në moshën 82-vjeçare dhe, në këtë kontekst, Gjykata vlerëson se ai ka një interes më të lartë për përmbylljen e procesit gjyqësor të kompensimit të pronës”.</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676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1D81-36AF-7C85-9EC4-609BAB60A5D2}"/>
              </a:ext>
            </a:extLst>
          </p:cNvPr>
          <p:cNvSpPr>
            <a:spLocks noGrp="1"/>
          </p:cNvSpPr>
          <p:nvPr>
            <p:ph type="title"/>
          </p:nvPr>
        </p:nvSpPr>
        <p:spPr>
          <a:xfrm>
            <a:off x="1922107" y="624110"/>
            <a:ext cx="9582506" cy="1280890"/>
          </a:xfrm>
        </p:spPr>
        <p:txBody>
          <a:bodyPr>
            <a:noAutofit/>
          </a:bodyPr>
          <a:lstStyle/>
          <a:p>
            <a:pPr algn="ctr"/>
            <a:r>
              <a:rPr lang="sq-AL" sz="2400" b="1" dirty="0">
                <a:effectLst/>
                <a:latin typeface="Times New Roman" panose="02020603050405020304" pitchFamily="18" charset="0"/>
                <a:ea typeface="Times New Roman" panose="02020603050405020304" pitchFamily="18" charset="0"/>
              </a:rPr>
              <a:t>VENDIMI I GJYKATËS KUSHTETUESE NR. 6, DATË 16.02.2023 (AGRON BAJRI) – Rrëzim i kërkesës pasi është marrë në konsideratë sjellja e autoritetit (marrja në shqyrtim me përparësi e ankimit nga gjykata)</a:t>
            </a:r>
            <a:endParaRPr lang="en-US" sz="2400" dirty="0"/>
          </a:p>
        </p:txBody>
      </p:sp>
      <p:sp>
        <p:nvSpPr>
          <p:cNvPr id="3" name="Content Placeholder 2">
            <a:extLst>
              <a:ext uri="{FF2B5EF4-FFF2-40B4-BE49-F238E27FC236}">
                <a16:creationId xmlns:a16="http://schemas.microsoft.com/office/drawing/2014/main" id="{413624A9-FDC6-D4E6-4285-4EF755314A78}"/>
              </a:ext>
            </a:extLst>
          </p:cNvPr>
          <p:cNvSpPr>
            <a:spLocks noGrp="1"/>
          </p:cNvSpPr>
          <p:nvPr>
            <p:ph idx="1"/>
          </p:nvPr>
        </p:nvSpPr>
        <p:spPr>
          <a:xfrm>
            <a:off x="1147666" y="2488163"/>
            <a:ext cx="10823509" cy="4369837"/>
          </a:xfrm>
        </p:spPr>
        <p:txBody>
          <a:bodyPr>
            <a:normAutofit/>
          </a:bodyPr>
          <a:lstStyle/>
          <a:p>
            <a:r>
              <a:rPr lang="sq-AL" sz="2400" dirty="0">
                <a:effectLst/>
                <a:latin typeface="Times New Roman" panose="02020603050405020304" pitchFamily="18" charset="0"/>
                <a:ea typeface="Times New Roman" panose="02020603050405020304" pitchFamily="18" charset="0"/>
              </a:rPr>
              <a:t>Në datën 03.04.2017 kërkuesi i është drejtuar IMT-së, Tiranë dhe Policisë Bashkiake, Tiranë me kërkesë për heqjen e rrethimit të bërë nga shtetasit </a:t>
            </a:r>
            <a:r>
              <a:rPr lang="sq-AL" sz="2400" dirty="0" err="1">
                <a:effectLst/>
                <a:latin typeface="Times New Roman" panose="02020603050405020304" pitchFamily="18" charset="0"/>
                <a:ea typeface="Times New Roman" panose="02020603050405020304" pitchFamily="18" charset="0"/>
              </a:rPr>
              <a:t>R.Sh</a:t>
            </a:r>
            <a:r>
              <a:rPr lang="sq-AL" sz="2400" dirty="0">
                <a:effectLst/>
                <a:latin typeface="Times New Roman" panose="02020603050405020304" pitchFamily="18" charset="0"/>
                <a:ea typeface="Times New Roman" panose="02020603050405020304" pitchFamily="18" charset="0"/>
              </a:rPr>
              <a:t>. dhe F.Ç. në pronën e tij. Në përgjigje të kërkesës së tij, IMT-ja Tiranë e ka informuar se pas inspektimeve të kryera në zonën në fjalë nuk ka konstatuar punime në proces. Kërkuesi i është drejtuar Gjykatës Administrative të Shkallës së Parë Tiranë me kërkesëpadi kundër IMT-së, Tiranë dhe Policisë Bashkiake, Tiranë me objekt detyrimin e organeve për prishjen e rrethimit të paligjshëm. </a:t>
            </a:r>
            <a:endParaRPr lang="en-US" sz="2400" dirty="0">
              <a:effectLst/>
              <a:latin typeface="Times New Roman" panose="02020603050405020304" pitchFamily="18" charset="0"/>
              <a:ea typeface="Times New Roman" panose="02020603050405020304" pitchFamily="18" charset="0"/>
            </a:endParaRPr>
          </a:p>
          <a:p>
            <a:r>
              <a:rPr lang="sq-AL" sz="2400" dirty="0">
                <a:effectLst/>
                <a:latin typeface="Times New Roman" panose="02020603050405020304" pitchFamily="18" charset="0"/>
                <a:ea typeface="Times New Roman" panose="02020603050405020304" pitchFamily="18" charset="0"/>
              </a:rPr>
              <a:t>Me vendimin nr. 3319 (3380), datë 26.7.2017, Gjykata Administrative e Shkallës së Parë Tiranë ka vendosur pranimin e kërkesëpadisë. Kundër këtij vendimi ka bërë ankim pala e paditur, Bashkia Tiranë. Çështja është regjistruar në Gjykatën Administrative të Apelit në datën 4.10.2017</a:t>
            </a:r>
            <a:endParaRPr lang="en-US" sz="2400" dirty="0"/>
          </a:p>
        </p:txBody>
      </p:sp>
    </p:spTree>
    <p:extLst>
      <p:ext uri="{BB962C8B-B14F-4D97-AF65-F5344CB8AC3E}">
        <p14:creationId xmlns:p14="http://schemas.microsoft.com/office/powerpoint/2010/main" val="1618476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BFF3A-0348-1C50-886E-AB61826C1F19}"/>
              </a:ext>
            </a:extLst>
          </p:cNvPr>
          <p:cNvSpPr>
            <a:spLocks noGrp="1"/>
          </p:cNvSpPr>
          <p:nvPr>
            <p:ph idx="1"/>
          </p:nvPr>
        </p:nvSpPr>
        <p:spPr>
          <a:xfrm>
            <a:off x="1194319" y="457199"/>
            <a:ext cx="10739534" cy="6167536"/>
          </a:xfrm>
        </p:spPr>
        <p:txBody>
          <a:bodyPr>
            <a:normAutofit/>
          </a:bodyPr>
          <a:lstStyle/>
          <a:p>
            <a:r>
              <a:rPr lang="sq-AL" sz="1800" b="1" dirty="0">
                <a:effectLst/>
                <a:latin typeface="Times New Roman" panose="02020603050405020304" pitchFamily="18" charset="0"/>
                <a:ea typeface="Times New Roman" panose="02020603050405020304" pitchFamily="18" charset="0"/>
              </a:rPr>
              <a:t>Kërkesa për konstatimin e cenimit të afatit të arsyeshëm në Gjykatën e Lartë: </a:t>
            </a:r>
            <a:r>
              <a:rPr lang="sq-AL" sz="1800" dirty="0">
                <a:effectLst/>
                <a:latin typeface="Times New Roman" panose="02020603050405020304" pitchFamily="18" charset="0"/>
                <a:ea typeface="Times New Roman" panose="02020603050405020304" pitchFamily="18" charset="0"/>
              </a:rPr>
              <a:t>Në kushtet kur çështja nuk ishte shqyrtuar ende nga Gjykata Administrative e Apelit, në datën 7.2.2022 kërkuesi i është drejtuar Kolegjit Administrativ të Gjykatës së Lartë me kërkesë për konstatimin e shkeljes së afatit të arsyeshëm për gjykimin e çështjes nga Gjykata Administrative e Apelit dhe përshpejtimin e procedurave. </a:t>
            </a:r>
            <a:endParaRPr lang="en-US" sz="1800" dirty="0">
              <a:effectLst/>
              <a:latin typeface="Times New Roman" panose="02020603050405020304" pitchFamily="18" charset="0"/>
              <a:ea typeface="Times New Roman" panose="02020603050405020304" pitchFamily="18" charset="0"/>
            </a:endParaRPr>
          </a:p>
          <a:p>
            <a:r>
              <a:rPr lang="sq-AL" sz="1800" dirty="0">
                <a:effectLst/>
                <a:latin typeface="Times New Roman" panose="02020603050405020304" pitchFamily="18" charset="0"/>
                <a:ea typeface="Times New Roman" panose="02020603050405020304" pitchFamily="18" charset="0"/>
              </a:rPr>
              <a:t>Me vendimin nr. 15, datë 27.5.2022, Kolegji Administrativ i Gjykatës së Lartë ka vendosur rrëzimin e kërkesës së kërkuesit për konstatimin e shkeljes së afatit të arsyeshëm dhe përshpejtimin e procedurave</a:t>
            </a:r>
            <a:r>
              <a:rPr lang="en-US" sz="1800" dirty="0">
                <a:effectLst/>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ndParaRPr>
          </a:p>
          <a:p>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Në datën 23.6.2022 kërkuesi i është drejtuar fillimisht Gjykatës Kushtetuese (Gjykata) me kërkesë për konstatimin e cenimit të së drejtës për gjykim brenda një afati të arsyeshëm të themelit të çështjes nga Gjykata Administrative e Apelit dhe përshpejtimin e shqyrtimit të saj nga ajo gjykatë, si dhe konstatimin e cenimit së kësaj të drejte edhe nga Gjykata e Lartë, duke pretenduar mungesën e vendimmarrjes së kësaj të fundit për kërkesën e tij për përshpejtim.</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r>
              <a:rPr lang="sq-AL" sz="1800" b="1" dirty="0">
                <a:effectLst/>
                <a:latin typeface="Times New Roman" panose="02020603050405020304" pitchFamily="18" charset="0"/>
                <a:ea typeface="Times New Roman" panose="02020603050405020304" pitchFamily="18" charset="0"/>
              </a:rPr>
              <a:t>Lidhur me kriterin sjellja e autoriteteve Gjykata ka mbajtur në konsideratë reagimin e gjykatës lidhur me çështjen konkrete: </a:t>
            </a:r>
            <a:r>
              <a:rPr lang="sq-AL" sz="1800" i="1" dirty="0">
                <a:effectLst/>
                <a:latin typeface="Times New Roman" panose="02020603050405020304" pitchFamily="18" charset="0"/>
                <a:ea typeface="Times New Roman" panose="02020603050405020304" pitchFamily="18" charset="0"/>
              </a:rPr>
              <a:t>“Kështu, ndonëse sipas informacionit të përcjellë nga Gjykata Administrative e Apelit gjyqtari relator po shqyrton çështje të periudhës janar – mars 2017 dhe ka pranuar për gjykim 25 kërkesa për përshpejtim, ai ka marrë në shqyrtim me përparësi ankimin e Bashkisë Tiranë, të regjistruar në datën 04.10.2017. Pra, edhe pse gjyqtari relator ka një kalendar kohor mbi bazën e të cilit cakton shqyrtimin e çështjeve, Gjykata konstaton se ai e ka shqyrtuar me përparësi çështjen konkrete të regjistruar në muajin tetor 2017, ndërkohë që po shqyrton çështje të periudhës janar – mars 2017”.</a:t>
            </a:r>
            <a:endParaRPr lang="en-US" dirty="0">
              <a:latin typeface="Times New Roman" panose="02020603050405020304" pitchFamily="18" charset="0"/>
            </a:endParaRPr>
          </a:p>
        </p:txBody>
      </p:sp>
    </p:spTree>
    <p:extLst>
      <p:ext uri="{BB962C8B-B14F-4D97-AF65-F5344CB8AC3E}">
        <p14:creationId xmlns:p14="http://schemas.microsoft.com/office/powerpoint/2010/main" val="95161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AAD-9E7B-EC9A-2CD1-4BCFA1DFAE00}"/>
              </a:ext>
            </a:extLst>
          </p:cNvPr>
          <p:cNvSpPr>
            <a:spLocks noGrp="1"/>
          </p:cNvSpPr>
          <p:nvPr>
            <p:ph type="title"/>
          </p:nvPr>
        </p:nvSpPr>
        <p:spPr>
          <a:xfrm>
            <a:off x="1268963" y="624110"/>
            <a:ext cx="10235649" cy="1280890"/>
          </a:xfrm>
        </p:spPr>
        <p:txBody>
          <a:bodyPr>
            <a:noAutofit/>
          </a:bodyPr>
          <a:lstStyle/>
          <a:p>
            <a:pPr algn="ctr"/>
            <a:r>
              <a:rPr lang="sq-AL" sz="2800" b="1" dirty="0">
                <a:effectLst/>
                <a:latin typeface="Times New Roman" panose="02020603050405020304" pitchFamily="18" charset="0"/>
                <a:ea typeface="Times New Roman" panose="02020603050405020304" pitchFamily="18" charset="0"/>
                <a:cs typeface="Arial" panose="020B0604020202020204" pitchFamily="34" charset="0"/>
              </a:rPr>
              <a:t>VENDIM I GJYKATËS KUSHTETEUSE NR. 31 DATË 29.5.2023 (SHPRESA KEKEZI ETJ.)</a:t>
            </a:r>
            <a:br>
              <a:rPr lang="en-US" sz="2800" dirty="0">
                <a:effectLst/>
                <a:latin typeface="Calibri" panose="020F0502020204030204" pitchFamily="34" charset="0"/>
                <a:ea typeface="Times New Roman" panose="02020603050405020304" pitchFamily="18"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34C3C17E-27C4-8966-2BCA-1C70C8127785}"/>
              </a:ext>
            </a:extLst>
          </p:cNvPr>
          <p:cNvSpPr>
            <a:spLocks noGrp="1"/>
          </p:cNvSpPr>
          <p:nvPr>
            <p:ph idx="1"/>
          </p:nvPr>
        </p:nvSpPr>
        <p:spPr>
          <a:xfrm>
            <a:off x="1268963" y="1905001"/>
            <a:ext cx="10412964" cy="4607766"/>
          </a:xfrm>
        </p:spPr>
        <p:txBody>
          <a:bodyPr>
            <a:normAutofit/>
          </a:bodyPr>
          <a:lstStyle/>
          <a:p>
            <a:r>
              <a:rPr lang="sq-AL" sz="2400" dirty="0">
                <a:effectLst/>
                <a:latin typeface="Times New Roman" panose="02020603050405020304" pitchFamily="18" charset="0"/>
                <a:ea typeface="Times New Roman" panose="02020603050405020304" pitchFamily="18" charset="0"/>
                <a:cs typeface="Arial" panose="020B0604020202020204" pitchFamily="34" charset="0"/>
              </a:rPr>
              <a:t>Kërkuesit janë trashëgimtarë të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Kostandin</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Laskut</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ish-pronar i një trualli të ndodhur në Tiranë, në rrugën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Muhamet</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Gjollesha</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të njohur me vendimin nr. 499, datë 21.03.1996 të Komisionit të Kthimit dhe Kompensimit të Pronave (KKKP), Tiranë. Mes trashëgimtarëve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Lasku</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dhe shoqërisë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Murataj</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sh.p.k</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është lidhur një marrëveshje në formën e shoqërisë së thjeshtë, e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palegalizuar</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me shkrim, përmes së cilës është rënë dakord që shoqëria të ndërtojë në truallin prej 700 m</a:t>
            </a:r>
            <a:r>
              <a:rPr lang="sq-AL" sz="2400" baseline="30000" dirty="0">
                <a:effectLst/>
                <a:latin typeface="Times New Roman" panose="02020603050405020304" pitchFamily="18" charset="0"/>
                <a:ea typeface="Times New Roman" panose="02020603050405020304" pitchFamily="18" charset="0"/>
                <a:cs typeface="Arial" panose="020B0604020202020204" pitchFamily="34" charset="0"/>
              </a:rPr>
              <a:t>2</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në pronësi të trashëgimtarëve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Lasku</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një pikë servisi,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lavazhi</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dhe karburanti. </a:t>
            </a:r>
            <a:endParaRPr lang="en-US" sz="24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400" dirty="0">
                <a:effectLst/>
                <a:latin typeface="Times New Roman" panose="02020603050405020304" pitchFamily="18" charset="0"/>
                <a:ea typeface="Times New Roman" panose="02020603050405020304" pitchFamily="18" charset="0"/>
                <a:cs typeface="Arial" panose="020B0604020202020204" pitchFamily="34" charset="0"/>
              </a:rPr>
              <a:t>Çështja e pronësisë së objektit të ndërtuar, e truallit mbi të cilin është ndërtuar ai, si dhe e detyrimeve financiare të rrjedhura nga marrëveshja e lidhur mes palëve janë bërë objekt gjykimesh të ndryshme gjyqësore të cilat kanë filluar nga viti 2000.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400" dirty="0"/>
          </a:p>
        </p:txBody>
      </p:sp>
    </p:spTree>
    <p:extLst>
      <p:ext uri="{BB962C8B-B14F-4D97-AF65-F5344CB8AC3E}">
        <p14:creationId xmlns:p14="http://schemas.microsoft.com/office/powerpoint/2010/main" val="3605371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BC655-CB07-8078-A6F9-2171A5FE498E}"/>
              </a:ext>
            </a:extLst>
          </p:cNvPr>
          <p:cNvSpPr>
            <a:spLocks noGrp="1"/>
          </p:cNvSpPr>
          <p:nvPr>
            <p:ph idx="1"/>
          </p:nvPr>
        </p:nvSpPr>
        <p:spPr>
          <a:xfrm>
            <a:off x="1315617" y="317241"/>
            <a:ext cx="10552922" cy="6223518"/>
          </a:xfrm>
        </p:spPr>
        <p:txBody>
          <a:bodyPr>
            <a:normAutofit fontScale="92500" lnSpcReduction="10000"/>
          </a:bodyPr>
          <a:lstStyle/>
          <a:p>
            <a:pPr>
              <a:lnSpc>
                <a:spcPct val="110000"/>
              </a:lnSpc>
            </a:pPr>
            <a:r>
              <a:rPr lang="sq-AL" sz="1800" i="1" dirty="0">
                <a:effectLst/>
                <a:latin typeface="Times New Roman" panose="02020603050405020304" pitchFamily="18" charset="0"/>
                <a:ea typeface="Times New Roman" panose="02020603050405020304" pitchFamily="18" charset="0"/>
              </a:rPr>
              <a:t>Kërkesa për konstatimin e cenimit të gjykimit përtej afatit të arsyeshëm është paraqitur në lidhje me procesin për detyrimet financiare të kësaj shoqërie ndaj kërkuesve: </a:t>
            </a:r>
            <a:r>
              <a:rPr lang="sq-AL" sz="1800" dirty="0">
                <a:effectLst/>
                <a:latin typeface="Times New Roman" panose="02020603050405020304" pitchFamily="18" charset="0"/>
                <a:ea typeface="Times New Roman" panose="02020603050405020304" pitchFamily="18" charset="0"/>
              </a:rPr>
              <a:t>Në vijueshmëri të proceseve gjyqësore, në datën 3.10.2003 kërkuesit i janë drejtuar Gjykatës së Rrethit Gjyqësor Tiranë me kërkesëpadi kundër shoqërisë “</a:t>
            </a:r>
            <a:r>
              <a:rPr lang="sq-AL" sz="1800" dirty="0" err="1">
                <a:effectLst/>
                <a:latin typeface="Times New Roman" panose="02020603050405020304" pitchFamily="18" charset="0"/>
                <a:ea typeface="Times New Roman" panose="02020603050405020304" pitchFamily="18" charset="0"/>
              </a:rPr>
              <a:t>Murataj</a:t>
            </a:r>
            <a:r>
              <a:rPr lang="sq-AL" sz="1800" dirty="0">
                <a:effectLst/>
                <a:latin typeface="Times New Roman" panose="02020603050405020304" pitchFamily="18" charset="0"/>
                <a:ea typeface="Times New Roman" panose="02020603050405020304" pitchFamily="18" charset="0"/>
              </a:rPr>
              <a:t>” </a:t>
            </a:r>
            <a:r>
              <a:rPr lang="sq-AL" sz="1800" dirty="0" err="1">
                <a:effectLst/>
                <a:latin typeface="Times New Roman" panose="02020603050405020304" pitchFamily="18" charset="0"/>
                <a:ea typeface="Times New Roman" panose="02020603050405020304" pitchFamily="18" charset="0"/>
              </a:rPr>
              <a:t>sh.p.k</a:t>
            </a:r>
            <a:r>
              <a:rPr lang="sq-AL" sz="1800" dirty="0">
                <a:effectLst/>
                <a:latin typeface="Times New Roman" panose="02020603050405020304" pitchFamily="18" charset="0"/>
                <a:ea typeface="Times New Roman" panose="02020603050405020304" pitchFamily="18" charset="0"/>
              </a:rPr>
              <a:t>., duke kërkuar shlyerjen prej saj të detyrimit të prapambetur. </a:t>
            </a:r>
            <a:endParaRPr lang="en-US" sz="1800" dirty="0">
              <a:effectLst/>
              <a:latin typeface="Times New Roman" panose="02020603050405020304" pitchFamily="18" charset="0"/>
              <a:ea typeface="Times New Roman" panose="02020603050405020304" pitchFamily="18" charset="0"/>
            </a:endParaRPr>
          </a:p>
          <a:p>
            <a:pPr>
              <a:lnSpc>
                <a:spcPct val="110000"/>
              </a:lnSpc>
            </a:pPr>
            <a:r>
              <a:rPr lang="sq-AL" sz="1800" dirty="0">
                <a:effectLst/>
                <a:latin typeface="Times New Roman" panose="02020603050405020304" pitchFamily="18" charset="0"/>
                <a:ea typeface="Times New Roman" panose="02020603050405020304" pitchFamily="18" charset="0"/>
              </a:rPr>
              <a:t>Me vendimin nr. 2935, datë 9.6.2004, Gjykata e Rrethit Gjyqësor Tiranë ka vendosur pranimin e kërkesëpadisë. Me vendimin nr. 1049, datë 26.10.2005, Gjykata e Apelit Tiranë ka vendosur prishjen e vendimit nr. 2935, datë 9.6.2004 të Gjykatës së Rrethit Gjyqësor Tiranë dhe dërgimin e çështjes për rigjykim po asaj gjykate, me tjetër trup gjykues, ndërsa Kolegji Civil i Gjykatës së Lartë, me vendimin nr. 246, datë 6.3.2007, ka vendosur kthimin e çështjes për rigjykim në Gjykatën e Apelit Tiranë, me tjetër trup gjykues</a:t>
            </a:r>
            <a:r>
              <a:rPr lang="en-US" sz="1800" dirty="0">
                <a:effectLst/>
                <a:latin typeface="Times New Roman" panose="02020603050405020304" pitchFamily="18" charset="0"/>
                <a:ea typeface="Times New Roman" panose="02020603050405020304" pitchFamily="18" charset="0"/>
              </a:rPr>
              <a:t>.</a:t>
            </a:r>
          </a:p>
          <a:p>
            <a:pPr>
              <a:lnSpc>
                <a:spcPct val="110000"/>
              </a:lnSpc>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Pas rishqyrtimit të çështjes, Gjykata e Apelit Tiranë, me vendimin nr. 1598, datë 14.12.2007, ka vendosur ndryshimin e vendimit nr. 2935, datë 09.06.2004 të Gjykatës së Rrethit Gjyqësor Tiranë. Ndaj vendimit të Gjykatës së Apelit Tiranë shoqëria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Murataj</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sh.p.k</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ka paraqitur rekurs, si dhe ka kërkuar pezullimin e ekzekutimit të tij. Me vendimin nr. 37, datë 01.02.2011, Kolegji Civil i Gjykatës së Lartë ka vendosur pezullimin e ekzekutimit të vendimit nr. 1598, datë 14.12.2007 të Gjykatës së Apelit Tiranë, ndërsa me vendimin nr. 00-2012-423 (36), datë 24.01.2012 ka vendosur kthimin e çështjes për rishqyrtim në Gjykatën e Apelit Tiranë.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a:lnSpc>
                <a:spcPct val="110000"/>
              </a:lnSpc>
            </a:pPr>
            <a:r>
              <a:rPr lang="sq-AL" sz="1800" dirty="0">
                <a:effectLst/>
                <a:latin typeface="Times New Roman" panose="02020603050405020304" pitchFamily="18" charset="0"/>
                <a:ea typeface="Times New Roman" panose="02020603050405020304" pitchFamily="18" charset="0"/>
              </a:rPr>
              <a:t>Në rigjykim, Gjykata e Apelit Tiranë, me vendimin nr. 616, datë 12.03.2013, ka vendosur ndryshimin e vendimit nr. 2935, datë 09.06.2004 të Gjykatës së Rrethit Gjyqësor Tiranë. Ndaj vendimit kanë paraqitur rekurs shoqëria “</a:t>
            </a:r>
            <a:r>
              <a:rPr lang="sq-AL" sz="1800" dirty="0" err="1">
                <a:effectLst/>
                <a:latin typeface="Times New Roman" panose="02020603050405020304" pitchFamily="18" charset="0"/>
                <a:ea typeface="Times New Roman" panose="02020603050405020304" pitchFamily="18" charset="0"/>
              </a:rPr>
              <a:t>Murataj</a:t>
            </a:r>
            <a:r>
              <a:rPr lang="sq-AL" sz="1800" dirty="0">
                <a:effectLst/>
                <a:latin typeface="Times New Roman" panose="02020603050405020304" pitchFamily="18" charset="0"/>
                <a:ea typeface="Times New Roman" panose="02020603050405020304" pitchFamily="18" charset="0"/>
              </a:rPr>
              <a:t>” </a:t>
            </a:r>
            <a:r>
              <a:rPr lang="sq-AL" sz="1800" dirty="0" err="1">
                <a:effectLst/>
                <a:latin typeface="Times New Roman" panose="02020603050405020304" pitchFamily="18" charset="0"/>
                <a:ea typeface="Times New Roman" panose="02020603050405020304" pitchFamily="18" charset="0"/>
              </a:rPr>
              <a:t>sh.p.k</a:t>
            </a:r>
            <a:r>
              <a:rPr lang="sq-AL" sz="1800" dirty="0">
                <a:effectLst/>
                <a:latin typeface="Times New Roman" panose="02020603050405020304" pitchFamily="18" charset="0"/>
                <a:ea typeface="Times New Roman" panose="02020603050405020304" pitchFamily="18" charset="0"/>
              </a:rPr>
              <a:t>. e cila ka kërkuar edhe pezullimin e ekzekutimit të vendimit të Gjykatës së Apelit Tiranë, si dhe kërkuesit. Çështja është regjistruar në Gjykatën e Lartë në datën 12.5.2014. Me vendimin nr. 177, datë 27.5.2014, Kolegji Civil i Gjykatës së Lartë ka vendosur pezullimin e ekzekutimit të vendimit nr. 616, datë 12.03.2013 të Gjykatës së Apelit Tiranë. </a:t>
            </a:r>
            <a:endParaRPr lang="en-US" dirty="0"/>
          </a:p>
        </p:txBody>
      </p:sp>
    </p:spTree>
    <p:extLst>
      <p:ext uri="{BB962C8B-B14F-4D97-AF65-F5344CB8AC3E}">
        <p14:creationId xmlns:p14="http://schemas.microsoft.com/office/powerpoint/2010/main" val="3058297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5669A8-6A1E-641F-19CE-700C40E5510A}"/>
              </a:ext>
            </a:extLst>
          </p:cNvPr>
          <p:cNvSpPr>
            <a:spLocks noGrp="1"/>
          </p:cNvSpPr>
          <p:nvPr>
            <p:ph idx="1"/>
          </p:nvPr>
        </p:nvSpPr>
        <p:spPr>
          <a:xfrm>
            <a:off x="1310917" y="289249"/>
            <a:ext cx="10371009" cy="6214187"/>
          </a:xfrm>
        </p:spPr>
        <p:txBody>
          <a:bodyPr>
            <a:normAutofit/>
          </a:bodyPr>
          <a:lstStyle/>
          <a:p>
            <a:pPr algn="just">
              <a:spcBef>
                <a:spcPts val="0"/>
              </a:spcBef>
            </a:pPr>
            <a:r>
              <a:rPr lang="sq-AL" sz="2800" dirty="0">
                <a:effectLst/>
                <a:latin typeface="Times New Roman" panose="02020603050405020304" pitchFamily="18" charset="0"/>
                <a:ea typeface="Times New Roman" panose="02020603050405020304" pitchFamily="18" charset="0"/>
                <a:cs typeface="Arial" panose="020B0604020202020204" pitchFamily="34" charset="0"/>
              </a:rPr>
              <a:t>Në datën 13.7.2021 kërkuesit i janë drejtuar Gjykatës së Lartë me kërkesë për konstatimin e shkeljes së afatit të arsyeshëm të gjykimit të rekursit të regjistruar në datën 12.5.2014, përshpejtimin e procedurave të gjykimit të çështjes dhe shpërblimin e drejtë.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r>
              <a:rPr lang="sq-AL" sz="2800" dirty="0">
                <a:effectLst/>
                <a:latin typeface="Times New Roman" panose="02020603050405020304" pitchFamily="18" charset="0"/>
                <a:ea typeface="Times New Roman" panose="02020603050405020304" pitchFamily="18" charset="0"/>
              </a:rPr>
              <a:t>Me vendimin nr. 00-2022-3327 (505), datë 23.11.2022, Kolegji Civil i Gjykatës së Lartë ka vendosur lënien në fuqi të vendimit nr. 616, datë 12.3.2013 të Gjykatës së Apelit Tiranë dhe revokimin e vendimit të pezullimit të ekzekutimit</a:t>
            </a:r>
            <a:r>
              <a:rPr lang="en-US" sz="2800" dirty="0">
                <a:effectLst/>
                <a:latin typeface="Times New Roman" panose="02020603050405020304" pitchFamily="18" charset="0"/>
                <a:ea typeface="Times New Roman" panose="02020603050405020304" pitchFamily="18" charset="0"/>
              </a:rPr>
              <a:t>.</a:t>
            </a:r>
          </a:p>
          <a:p>
            <a:r>
              <a:rPr lang="sq-AL" sz="28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2800" dirty="0">
                <a:effectLst/>
                <a:latin typeface="Times New Roman" panose="02020603050405020304" pitchFamily="18" charset="0"/>
                <a:ea typeface="Times New Roman" panose="02020603050405020304" pitchFamily="18" charset="0"/>
                <a:cs typeface="Arial" panose="020B0604020202020204" pitchFamily="34" charset="0"/>
              </a:rPr>
              <a:t>Me kërkesën e datës 27.7.2022 drejtuar Gjykatës, kërkuesit kanë kërkuar edhe konstatimin e shkeljes së afatit të arsyeshëm të përfundimit të këtij gjykimi në tërësi dhe të gjykimit të kësaj çështjeje në Gjykatën e Lartë në veçanti. </a:t>
            </a:r>
            <a:endParaRPr lang="en-US" sz="2800" dirty="0">
              <a:effectLst/>
              <a:latin typeface="Times New Roman" panose="02020603050405020304" pitchFamily="18" charset="0"/>
              <a:ea typeface="Times New Roman" panose="02020603050405020304" pitchFamily="18" charset="0"/>
              <a:cs typeface="Arial" panose="020B0604020202020204" pitchFamily="34" charset="0"/>
            </a:endParaRPr>
          </a:p>
          <a:p>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800" dirty="0"/>
          </a:p>
        </p:txBody>
      </p:sp>
    </p:spTree>
    <p:extLst>
      <p:ext uri="{BB962C8B-B14F-4D97-AF65-F5344CB8AC3E}">
        <p14:creationId xmlns:p14="http://schemas.microsoft.com/office/powerpoint/2010/main" val="1080291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7D565-50AD-F71E-B053-365320CA6939}"/>
              </a:ext>
            </a:extLst>
          </p:cNvPr>
          <p:cNvSpPr>
            <a:spLocks noGrp="1"/>
          </p:cNvSpPr>
          <p:nvPr>
            <p:ph idx="1"/>
          </p:nvPr>
        </p:nvSpPr>
        <p:spPr>
          <a:xfrm>
            <a:off x="1138335" y="401215"/>
            <a:ext cx="10562253" cy="6326156"/>
          </a:xfrm>
        </p:spPr>
        <p:txBody>
          <a:bodyPr>
            <a:noAutofit/>
          </a:bodyPr>
          <a:lstStyle/>
          <a:p>
            <a:pPr marL="0" marR="0" indent="457200" algn="just">
              <a:lnSpc>
                <a:spcPct val="150000"/>
              </a:lnSpc>
              <a:spcBef>
                <a:spcPts val="0"/>
              </a:spcBef>
              <a:spcAft>
                <a:spcPts val="1000"/>
              </a:spcAft>
            </a:pPr>
            <a:r>
              <a:rPr lang="sq-AL" b="1" dirty="0">
                <a:effectLst/>
                <a:latin typeface="Times New Roman" panose="02020603050405020304" pitchFamily="18" charset="0"/>
                <a:ea typeface="Times New Roman" panose="02020603050405020304" pitchFamily="18" charset="0"/>
                <a:cs typeface="Arial" panose="020B0604020202020204" pitchFamily="34" charset="0"/>
              </a:rPr>
              <a:t>Vendimi i Gjykatës Kushtetuese ka konstatuar ekzistencën e kohëzgjatjes së paarsyeshme të procesit gjyqësor: </a:t>
            </a:r>
            <a:r>
              <a:rPr lang="sq-AL" i="1" u="sng" dirty="0">
                <a:effectLst/>
                <a:latin typeface="Times New Roman" panose="02020603050405020304" pitchFamily="18" charset="0"/>
                <a:ea typeface="Times New Roman" panose="02020603050405020304" pitchFamily="18" charset="0"/>
                <a:cs typeface="Arial" panose="020B0604020202020204" pitchFamily="34" charset="0"/>
              </a:rPr>
              <a:t>Lidhur me pretendimet për shpërblimin e dëmit nga cenimi i afatit të arsyeshëm </a:t>
            </a:r>
            <a:r>
              <a:rPr lang="sq-AL" dirty="0">
                <a:effectLst/>
                <a:latin typeface="Times New Roman" panose="02020603050405020304" pitchFamily="18" charset="0"/>
                <a:ea typeface="Times New Roman" panose="02020603050405020304" pitchFamily="18" charset="0"/>
                <a:cs typeface="Arial" panose="020B0604020202020204" pitchFamily="34" charset="0"/>
              </a:rPr>
              <a:t>Gjykata Kushtetuese është shprehur se: </a:t>
            </a:r>
            <a:r>
              <a:rPr lang="sq-AL" i="1" dirty="0">
                <a:effectLst/>
                <a:latin typeface="Times New Roman" panose="02020603050405020304" pitchFamily="18" charset="0"/>
                <a:ea typeface="Times New Roman" panose="02020603050405020304" pitchFamily="18" charset="0"/>
                <a:cs typeface="Arial" panose="020B0604020202020204" pitchFamily="34" charset="0"/>
              </a:rPr>
              <a:t>“[…] 41 … Nga ana tjetër, në zbatim të nenit 131 të Kushtetutës dhe neneve 399/7-399/10 të KPC-së, Gjykata thekson se pretendimet në lidhje me të drejtën për dëmshpërblim, si rrjedhojë e shkeljes së afatit të arsyeshëm të gjykimit, nuk përfshihen në juridiksionin kushtetues”.</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i="1" u="sng" dirty="0">
                <a:effectLst/>
                <a:latin typeface="Times New Roman" panose="02020603050405020304" pitchFamily="18" charset="0"/>
                <a:ea typeface="Times New Roman" panose="02020603050405020304" pitchFamily="18" charset="0"/>
                <a:cs typeface="Arial" panose="020B0604020202020204" pitchFamily="34" charset="0"/>
              </a:rPr>
              <a:t>Lidhur me shqyrtimin e pretendimeve për cenim të afatit pavarësisht se Gjykata e Lartë ka marrë në shqyrtim rekursin</a:t>
            </a:r>
            <a:r>
              <a:rPr lang="sq-AL" i="1" dirty="0">
                <a:effectLst/>
                <a:latin typeface="Times New Roman" panose="02020603050405020304" pitchFamily="18" charset="0"/>
                <a:ea typeface="Times New Roman" panose="02020603050405020304" pitchFamily="18" charset="0"/>
                <a:cs typeface="Arial" panose="020B0604020202020204" pitchFamily="34" charset="0"/>
              </a:rPr>
              <a:t> </a:t>
            </a:r>
            <a:r>
              <a:rPr lang="sq-AL" dirty="0">
                <a:effectLst/>
                <a:latin typeface="Times New Roman" panose="02020603050405020304" pitchFamily="18" charset="0"/>
                <a:ea typeface="Times New Roman" panose="02020603050405020304" pitchFamily="18" charset="0"/>
                <a:cs typeface="Arial" panose="020B0604020202020204" pitchFamily="34" charset="0"/>
              </a:rPr>
              <a:t>Gjykata është shprehur se: </a:t>
            </a:r>
            <a:r>
              <a:rPr lang="sq-AL" i="1" dirty="0">
                <a:effectLst/>
                <a:latin typeface="Times New Roman" panose="02020603050405020304" pitchFamily="18" charset="0"/>
                <a:ea typeface="Times New Roman" panose="02020603050405020304" pitchFamily="18" charset="0"/>
                <a:cs typeface="Arial" panose="020B0604020202020204" pitchFamily="34" charset="0"/>
              </a:rPr>
              <a:t>“62. Pavarësisht se Gjykata e Lartë e ka marrë në shqyrtim çështjen e themelit, Gjykata çmon se pretendimi i kërkuesve për kohëzgjatjen e paarsyeshme të procesit në atë gjykatë përfshihet në juridiksionin kushtetues, pasi tej zgjatja mbi 9 vjet e 7 muaj e gjykimit të rekursit mbetet pretendimi thelbësor i kërkuesve. Për rrjedhojë, në vijim, Gjykata do të analizojë bazueshmërinë në themel të kërkesës së tyre për konstatimin e cenimit të afatit të arsyeshëm, si rrjedhojë e tej zgjatjes së gjykimit të rekursit, pavarësisht faktit se kjo gjykatë tashmë e ka marrë në shqyrtim çështjen e kërkuesve […] 85…</a:t>
            </a:r>
            <a:r>
              <a:rPr lang="sq-AL" dirty="0">
                <a:effectLst/>
                <a:latin typeface="Times New Roman" panose="02020603050405020304" pitchFamily="18" charset="0"/>
                <a:ea typeface="Times New Roman" panose="02020603050405020304" pitchFamily="18" charset="0"/>
                <a:cs typeface="Arial" panose="020B0604020202020204" pitchFamily="34" charset="0"/>
              </a:rPr>
              <a:t> </a:t>
            </a:r>
            <a:r>
              <a:rPr lang="sq-AL" i="1" dirty="0">
                <a:effectLst/>
                <a:latin typeface="Times New Roman" panose="02020603050405020304" pitchFamily="18" charset="0"/>
                <a:ea typeface="Times New Roman" panose="02020603050405020304" pitchFamily="18" charset="0"/>
                <a:cs typeface="Arial" panose="020B0604020202020204" pitchFamily="34" charset="0"/>
              </a:rPr>
              <a:t>Gjykata e Lartë ka vendosur për çështjen e themelit, kërkuesve u është cenuar e drejta për proces të rregullt ligjor si rrjedhojë e mos shqyrtimit të çështjes brenda një afati të arsyeshëm dhe se përmes vendimmarrjes së saj Gjykata e Lartë </a:t>
            </a:r>
            <a:r>
              <a:rPr lang="sq-AL" b="1" i="1" dirty="0">
                <a:effectLst/>
                <a:latin typeface="Times New Roman" panose="02020603050405020304" pitchFamily="18" charset="0"/>
                <a:ea typeface="Times New Roman" panose="02020603050405020304" pitchFamily="18" charset="0"/>
                <a:cs typeface="Arial" panose="020B0604020202020204" pitchFamily="34" charset="0"/>
              </a:rPr>
              <a:t>u ka kaluar atyre barrën e reformës në drejtësi</a:t>
            </a:r>
            <a:r>
              <a:rPr lang="sq-AL" i="1" dirty="0">
                <a:effectLst/>
                <a:latin typeface="Times New Roman" panose="02020603050405020304" pitchFamily="18" charset="0"/>
                <a:ea typeface="Times New Roman" panose="02020603050405020304" pitchFamily="18" charset="0"/>
                <a:cs typeface="Arial" panose="020B0604020202020204" pitchFamily="34" charset="0"/>
              </a:rPr>
              <a:t>”</a:t>
            </a:r>
            <a:r>
              <a:rPr lang="sq-AL"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a:lnSpc>
                <a:spcPct val="115000"/>
              </a:lnSpc>
              <a:spcBef>
                <a:spcPts val="0"/>
              </a:spcBef>
              <a:spcAft>
                <a:spcPts val="1000"/>
              </a:spcAft>
            </a:pPr>
            <a:r>
              <a:rPr lang="sq-AL" dirty="0">
                <a:effectLst/>
                <a:latin typeface="Times New Roman" panose="02020603050405020304" pitchFamily="18" charset="0"/>
                <a:ea typeface="Times New Roman" panose="02020603050405020304" pitchFamily="18" charset="0"/>
                <a:cs typeface="Arial" panose="020B0604020202020204" pitchFamily="34" charset="0"/>
              </a:rPr>
              <a:t>Në jurisprudencën e saj Gjykata ka vlerësuar se kohëzgjatja e gjykimit, normalisht, llogaritet nga momenti i fillimit të procesit gjyqësor deri në momentin kur jepet vendimi dhe se në kohëzgjatjen e përgjithshme të gjykimit nuk përjashtohen vonesat e shkaktuara nga zbatimi i reformës në drejtësi, pasi barra e këtyre vonesave nuk duhet të zhvendoset te palët ndërgjyqëse (shih vendimet nr. 13, datë 26.05.2022; nr. 3, datë 17.02.2022 të Gjykatës Kushtetuese).</a:t>
            </a:r>
            <a:endParaRPr lang="en-US"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a:spcBef>
                <a:spcPts val="0"/>
              </a:spcBef>
              <a:spcAft>
                <a:spcPts val="0"/>
              </a:spcAft>
            </a:pPr>
            <a:endParaRPr lang="en-US"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0076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264D-BA7B-0495-77B4-244BD65AE727}"/>
              </a:ext>
            </a:extLst>
          </p:cNvPr>
          <p:cNvSpPr>
            <a:spLocks noGrp="1"/>
          </p:cNvSpPr>
          <p:nvPr>
            <p:ph type="title"/>
          </p:nvPr>
        </p:nvSpPr>
        <p:spPr>
          <a:xfrm>
            <a:off x="1819469" y="624110"/>
            <a:ext cx="9685143" cy="1280890"/>
          </a:xfrm>
        </p:spPr>
        <p:txBody>
          <a:bodyPr>
            <a:normAutofit/>
          </a:bodyPr>
          <a:lstStyle/>
          <a:p>
            <a:pPr algn="ctr"/>
            <a:r>
              <a:rPr lang="sq-AL" sz="2400" b="1" dirty="0">
                <a:effectLst/>
                <a:latin typeface="Times New Roman" panose="02020603050405020304" pitchFamily="18" charset="0"/>
                <a:ea typeface="Times New Roman" panose="02020603050405020304" pitchFamily="18" charset="0"/>
              </a:rPr>
              <a:t>VENDIMI I GJYKATËS KUSHTETUESE NR. 35 DATË 01.11. 2021 (SELMAN GAZIDEDJA ETJ.) – Kriteri i rrezikut që pas sjell tej zgjatja e procedurave për kërkuesi</a:t>
            </a:r>
            <a:r>
              <a:rPr lang="en-US" sz="2400" b="1" dirty="0">
                <a:effectLst/>
                <a:latin typeface="Times New Roman" panose="02020603050405020304" pitchFamily="18" charset="0"/>
                <a:ea typeface="Times New Roman" panose="02020603050405020304" pitchFamily="18" charset="0"/>
              </a:rPr>
              <a:t>n</a:t>
            </a:r>
            <a:endParaRPr lang="en-US" sz="2400" dirty="0"/>
          </a:p>
        </p:txBody>
      </p:sp>
      <p:sp>
        <p:nvSpPr>
          <p:cNvPr id="3" name="Content Placeholder 2">
            <a:extLst>
              <a:ext uri="{FF2B5EF4-FFF2-40B4-BE49-F238E27FC236}">
                <a16:creationId xmlns:a16="http://schemas.microsoft.com/office/drawing/2014/main" id="{1E559F59-E481-2E96-A88F-F844DFD538BD}"/>
              </a:ext>
            </a:extLst>
          </p:cNvPr>
          <p:cNvSpPr>
            <a:spLocks noGrp="1"/>
          </p:cNvSpPr>
          <p:nvPr>
            <p:ph idx="1"/>
          </p:nvPr>
        </p:nvSpPr>
        <p:spPr>
          <a:xfrm>
            <a:off x="1418253" y="2133599"/>
            <a:ext cx="10086359" cy="4397829"/>
          </a:xfrm>
        </p:spPr>
        <p:txBody>
          <a:bodyPr>
            <a:normAutofit/>
          </a:bodyPr>
          <a:lstStyle/>
          <a:p>
            <a:r>
              <a:rPr lang="sq-AL" sz="2000" dirty="0">
                <a:effectLst/>
                <a:latin typeface="Times New Roman" panose="02020603050405020304" pitchFamily="18" charset="0"/>
                <a:ea typeface="Times New Roman" panose="02020603050405020304" pitchFamily="18" charset="0"/>
              </a:rPr>
              <a:t>Kërkuesit i është miratuar pension i veçantë si minator nëntoke, me vjetërsi pune të përgjithshme 28 vjet. Me ndryshimin e vendbanimit nga Bulqiza në Tiranë në vitin 2002, kërkuesi ka kërkuar kalimin e pensionit në Tiranë, por pa përgjigje. </a:t>
            </a:r>
            <a:endParaRPr lang="en-US" sz="2000"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Në datën 15.4.2016, i është drejtuar DRSSH-së, e cila i ka përcjellë kërkuesit vendimin nr. 398/2, datë 15.01.2016 “Për mbylljen e trajtimit të veçantë, caktimin e masës si debitor dhe refuzimin e së drejtës për përfitim pensioni pleqërie”. Për këtë arsye atij i është refuzuar kërkesa për përfitim pensioni pleqërie, si dhe është shpallur debitor për shumat e tepërta, të përfituara nga data 01.04.2001 deri në datën 10.07.2012.</a:t>
            </a:r>
            <a:endParaRPr lang="en-US" sz="2000"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 Kërkuesi ka paraqitur padi kundër vendimit të mësipërm të DRSSH-së Tiranë në Gjykatën Administrative të Shkallës së Parë Tiranë, e cila, me vendimin nr. 4969 (80-2016-5012), datë 25.10.2016, ka vendosur pranimin e padisë. Gjykata Administrative e Apelit, me vendimin nr. 4685, datë 09.11.2017, ka vendosur ndryshimin e vendimit dhe pranimin pjesërisht të padisë. </a:t>
            </a:r>
            <a:endParaRPr lang="en-US" sz="2000" dirty="0"/>
          </a:p>
        </p:txBody>
      </p:sp>
    </p:spTree>
    <p:extLst>
      <p:ext uri="{BB962C8B-B14F-4D97-AF65-F5344CB8AC3E}">
        <p14:creationId xmlns:p14="http://schemas.microsoft.com/office/powerpoint/2010/main" val="3733226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E4ED24-0A17-10CC-4B1E-1BF079F5B1F7}"/>
              </a:ext>
            </a:extLst>
          </p:cNvPr>
          <p:cNvSpPr>
            <a:spLocks noGrp="1"/>
          </p:cNvSpPr>
          <p:nvPr>
            <p:ph idx="1"/>
          </p:nvPr>
        </p:nvSpPr>
        <p:spPr>
          <a:xfrm>
            <a:off x="1371600" y="457199"/>
            <a:ext cx="10114351" cy="5924939"/>
          </a:xfrm>
        </p:spPr>
        <p:txBody>
          <a:bodyPr>
            <a:noAutofit/>
          </a:bodyPr>
          <a:lstStyle/>
          <a:p>
            <a:r>
              <a:rPr lang="sq-AL" sz="3000" b="1" dirty="0">
                <a:effectLst/>
                <a:latin typeface="Times New Roman" panose="02020603050405020304" pitchFamily="18" charset="0"/>
                <a:ea typeface="MS Mincho" panose="02020609040205080304" pitchFamily="49" charset="-128"/>
              </a:rPr>
              <a:t>Ankimi Kushtetues: </a:t>
            </a:r>
            <a:r>
              <a:rPr lang="sq-AL" sz="3000" dirty="0">
                <a:effectLst/>
                <a:latin typeface="Times New Roman" panose="02020603050405020304" pitchFamily="18" charset="0"/>
                <a:ea typeface="Times New Roman" panose="02020603050405020304" pitchFamily="18" charset="0"/>
              </a:rPr>
              <a:t>Në datën 26.4.2021, kërkuesi i është drejtuar Gjykatës Kushtetuese (</a:t>
            </a:r>
            <a:r>
              <a:rPr lang="sq-AL" sz="3000" i="1" dirty="0">
                <a:effectLst/>
                <a:latin typeface="Times New Roman" panose="02020603050405020304" pitchFamily="18" charset="0"/>
                <a:ea typeface="Times New Roman" panose="02020603050405020304" pitchFamily="18" charset="0"/>
              </a:rPr>
              <a:t>Gjykata</a:t>
            </a:r>
            <a:r>
              <a:rPr lang="sq-AL" sz="3000" dirty="0">
                <a:effectLst/>
                <a:latin typeface="Times New Roman" panose="02020603050405020304" pitchFamily="18" charset="0"/>
                <a:ea typeface="Times New Roman" panose="02020603050405020304" pitchFamily="18" charset="0"/>
              </a:rPr>
              <a:t>), duke pretenduar cenimin e së drejtës për proces të rregullt ligjor, sipas objektit të kërkesës.</a:t>
            </a:r>
            <a:endParaRPr lang="en-US" sz="3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Lst>
            </a:pPr>
            <a:r>
              <a:rPr lang="sq-AL" sz="3000" b="1" dirty="0">
                <a:effectLst/>
                <a:latin typeface="Times New Roman" panose="02020603050405020304" pitchFamily="18" charset="0"/>
                <a:ea typeface="Times New Roman" panose="02020603050405020304" pitchFamily="18" charset="0"/>
                <a:cs typeface="Arial" panose="020B0604020202020204" pitchFamily="34" charset="0"/>
              </a:rPr>
              <a:t>Vendimi i Gjykatës lidhur me kriterin e rrezikut që pas sjell tej zgjatja e procedurave për kërkuesin: </a:t>
            </a:r>
            <a:r>
              <a:rPr lang="sq-AL" sz="3000" i="1" dirty="0">
                <a:effectLst/>
                <a:latin typeface="Times New Roman" panose="02020603050405020304" pitchFamily="18" charset="0"/>
                <a:ea typeface="Times New Roman" panose="02020603050405020304" pitchFamily="18" charset="0"/>
                <a:cs typeface="Arial" panose="020B0604020202020204" pitchFamily="34" charset="0"/>
              </a:rPr>
              <a:t>“[…]51. … Për sa i përket kriterit të interesit për kërkuesin dhe rrezikut që </a:t>
            </a:r>
            <a:r>
              <a:rPr lang="sq-AL" sz="3000" i="1" dirty="0" err="1">
                <a:effectLst/>
                <a:latin typeface="Times New Roman" panose="02020603050405020304" pitchFamily="18" charset="0"/>
                <a:ea typeface="Times New Roman" panose="02020603050405020304" pitchFamily="18" charset="0"/>
                <a:cs typeface="Arial" panose="020B0604020202020204" pitchFamily="34" charset="0"/>
              </a:rPr>
              <a:t>passjell</a:t>
            </a:r>
            <a:r>
              <a:rPr lang="sq-AL" sz="3000" i="1" dirty="0">
                <a:effectLst/>
                <a:latin typeface="Times New Roman" panose="02020603050405020304" pitchFamily="18" charset="0"/>
                <a:ea typeface="Times New Roman" panose="02020603050405020304" pitchFamily="18" charset="0"/>
                <a:cs typeface="Arial" panose="020B0604020202020204" pitchFamily="34" charset="0"/>
              </a:rPr>
              <a:t> </a:t>
            </a:r>
            <a:r>
              <a:rPr lang="sq-AL" sz="3000" i="1" dirty="0" err="1">
                <a:effectLst/>
                <a:latin typeface="Times New Roman" panose="02020603050405020304" pitchFamily="18" charset="0"/>
                <a:ea typeface="Times New Roman" panose="02020603050405020304" pitchFamily="18" charset="0"/>
                <a:cs typeface="Arial" panose="020B0604020202020204" pitchFamily="34" charset="0"/>
              </a:rPr>
              <a:t>tejzgjatja</a:t>
            </a:r>
            <a:r>
              <a:rPr lang="sq-AL" sz="3000" i="1" dirty="0">
                <a:effectLst/>
                <a:latin typeface="Times New Roman" panose="02020603050405020304" pitchFamily="18" charset="0"/>
                <a:ea typeface="Times New Roman" panose="02020603050405020304" pitchFamily="18" charset="0"/>
                <a:cs typeface="Arial" panose="020B0604020202020204" pitchFamily="34" charset="0"/>
              </a:rPr>
              <a:t> e procedurave për të, Gjykata vlerëson se çështja konkrete është e një natyre të tillë që interesi i kërkuesit nga kohëzgjatja e tepruar e procedurave gjyqësore rrezikohet në shkallë të konsiderueshme, për sa kohë objekt i kërkesëpadisë së tij ka të bëjë me të drejta vetjake siç është përfitimi i pensionit”.</a:t>
            </a:r>
            <a:r>
              <a:rPr lang="sq-AL" sz="30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3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400" dirty="0"/>
          </a:p>
        </p:txBody>
      </p:sp>
    </p:spTree>
    <p:extLst>
      <p:ext uri="{BB962C8B-B14F-4D97-AF65-F5344CB8AC3E}">
        <p14:creationId xmlns:p14="http://schemas.microsoft.com/office/powerpoint/2010/main" val="130688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F602-05B3-0D4C-9D6D-5E2FE1663DD2}"/>
              </a:ext>
            </a:extLst>
          </p:cNvPr>
          <p:cNvSpPr>
            <a:spLocks noGrp="1"/>
          </p:cNvSpPr>
          <p:nvPr>
            <p:ph type="title"/>
          </p:nvPr>
        </p:nvSpPr>
        <p:spPr>
          <a:xfrm>
            <a:off x="1670181" y="624110"/>
            <a:ext cx="9834432" cy="1280890"/>
          </a:xfrm>
        </p:spPr>
        <p:txBody>
          <a:bodyPr>
            <a:noAutofit/>
          </a:bodyPr>
          <a:lstStyle/>
          <a:p>
            <a:pPr algn="ctr"/>
            <a:r>
              <a:rPr lang="sq-AL" sz="2400" b="1" dirty="0">
                <a:effectLst/>
                <a:latin typeface="Times New Roman" panose="02020603050405020304" pitchFamily="18" charset="0"/>
                <a:ea typeface="Times New Roman" panose="02020603050405020304" pitchFamily="18" charset="0"/>
              </a:rPr>
              <a:t>VENDIMI I GJYKATËS KUSHTETUESE NR. 3, DATË 17.2.2022 – PRANUAR KËRKESA (LAERT KOLA) – Shmangia e formalizmit në trajtimin e kërkesës për konstatimin e cenimit të afatit të arsyeshëm</a:t>
            </a:r>
            <a:br>
              <a:rPr lang="en-US" sz="2400" dirty="0">
                <a:effectLst/>
                <a:latin typeface="Calibri" panose="020F0502020204030204" pitchFamily="34" charset="0"/>
                <a:ea typeface="Times New Roman" panose="02020603050405020304" pitchFamily="18"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5D074DE5-937B-BB47-4207-29C65DD13B96}"/>
              </a:ext>
            </a:extLst>
          </p:cNvPr>
          <p:cNvSpPr>
            <a:spLocks noGrp="1"/>
          </p:cNvSpPr>
          <p:nvPr>
            <p:ph idx="1"/>
          </p:nvPr>
        </p:nvSpPr>
        <p:spPr>
          <a:xfrm>
            <a:off x="1082351" y="2133600"/>
            <a:ext cx="10422261" cy="4453812"/>
          </a:xfrm>
        </p:spPr>
        <p:txBody>
          <a:bodyPr>
            <a:normAutofit fontScale="92500" lnSpcReduction="10000"/>
          </a:bodyPr>
          <a:lstStyle/>
          <a:p>
            <a:pPr marL="0" marR="0" algn="just">
              <a:lnSpc>
                <a:spcPct val="150000"/>
              </a:lnSpc>
              <a:spcBef>
                <a:spcPts val="0"/>
              </a:spcBef>
              <a:spcAft>
                <a:spcPts val="0"/>
              </a:spcAft>
              <a:tabLst>
                <a:tab pos="457200" algn="l"/>
              </a:tabLs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Në datën 11.12.2015 kërkuesi, trashëgimtar i të ndjerit J.K., i është drejtuar Gjykatës Administrative të Shkallës së Parë Vlorë me kërkesëpadi me objekt konstatimin e pavlefshmërisë absolute të aktit administrativ dhe detyrimin e ZVRPP të regjistrojë pronat e pronarëve sipas vendimit të ish-KKKP. Gjykata Administrative e Shkallës së Parë Vlorë me vendimin e datës 31.3.2016 ka vendosur rrëzimin e padisë. Kërkuesi ka paraqitur ankim ndaj vendimit, i cili është regjistruar në Gjykatën Administrative të Apelit në datën 9.9.2016.</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tabLst>
                <a:tab pos="457200" algn="l"/>
              </a:tabLs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	Në datën 14.12.2020, kërkuesi i është drejtuar Gjykatës së Lartë me kërkesë me objekt konstatimin e shkeljes së afatit të arsyeshëm dhe shpërblimin e dëmit.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tabLst>
                <a:tab pos="457200" algn="l"/>
              </a:tabLst>
            </a:pP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tabLst>
                <a:tab pos="457200" algn="l"/>
              </a:tabLs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Me vendimin nr. 25/22, datë 17.06.2021, Kolegji Administrativ i Gjykatës së Lartë ka vendosur rrëzimin e kërkesës së kërkuesit dhe pushimin e gjykimit në lidhje me kërkimin për shpërblimin e dëmit, pasi ka konstatuar se mosveprimi i gjykatës nuk ka ndodhur për shkaqe subjektive, që lidhen me vlerësime dhe qëndrime abuzive të gjyqtarit.</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42809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2A4F-0570-6C4A-4FEB-63C02D3E58B7}"/>
              </a:ext>
            </a:extLst>
          </p:cNvPr>
          <p:cNvSpPr>
            <a:spLocks noGrp="1"/>
          </p:cNvSpPr>
          <p:nvPr>
            <p:ph type="title"/>
          </p:nvPr>
        </p:nvSpPr>
        <p:spPr>
          <a:xfrm>
            <a:off x="1520891" y="242596"/>
            <a:ext cx="9983722" cy="1662404"/>
          </a:xfrm>
        </p:spPr>
        <p:txBody>
          <a:bodyPr>
            <a:normAutofit fontScale="90000"/>
          </a:bodyPr>
          <a:lstStyle/>
          <a:p>
            <a:pPr algn="ctr"/>
            <a:r>
              <a:rPr lang="sq-AL" sz="3600" b="1" dirty="0">
                <a:effectLst/>
                <a:latin typeface="Times New Roman" panose="02020603050405020304" pitchFamily="18" charset="0"/>
                <a:ea typeface="Times New Roman" panose="02020603050405020304" pitchFamily="18" charset="0"/>
              </a:rPr>
              <a:t>VENDIMI I GJYKATËS KUSHTETUESE NR. 135 DATË 21.6.2023 (PAL GJINAJ)</a:t>
            </a:r>
            <a:br>
              <a:rPr lang="en-US" sz="3600" b="1" dirty="0">
                <a:effectLst/>
                <a:latin typeface="Times New Roman" panose="02020603050405020304" pitchFamily="18" charset="0"/>
                <a:ea typeface="Times New Roman" panose="02020603050405020304" pitchFamily="18" charset="0"/>
              </a:rPr>
            </a:br>
            <a:r>
              <a:rPr lang="sq-AL" sz="3600" b="1" dirty="0">
                <a:effectLst/>
                <a:latin typeface="Times New Roman" panose="02020603050405020304" pitchFamily="18" charset="0"/>
                <a:ea typeface="Times New Roman" panose="02020603050405020304" pitchFamily="18" charset="0"/>
              </a:rPr>
              <a:t>Detyrimi i shterimit të mjeteve juridike në dispozicion</a:t>
            </a:r>
            <a:endParaRPr lang="en-US" dirty="0"/>
          </a:p>
        </p:txBody>
      </p:sp>
      <p:sp>
        <p:nvSpPr>
          <p:cNvPr id="3" name="Content Placeholder 2">
            <a:extLst>
              <a:ext uri="{FF2B5EF4-FFF2-40B4-BE49-F238E27FC236}">
                <a16:creationId xmlns:a16="http://schemas.microsoft.com/office/drawing/2014/main" id="{BA3EF632-6DBE-BFB9-2A2D-7F270E710D85}"/>
              </a:ext>
            </a:extLst>
          </p:cNvPr>
          <p:cNvSpPr>
            <a:spLocks noGrp="1"/>
          </p:cNvSpPr>
          <p:nvPr>
            <p:ph idx="1"/>
          </p:nvPr>
        </p:nvSpPr>
        <p:spPr>
          <a:xfrm>
            <a:off x="989045" y="2133599"/>
            <a:ext cx="10515567" cy="4407159"/>
          </a:xfrm>
        </p:spPr>
        <p:txBody>
          <a:bodyPr>
            <a:normAutofit lnSpcReduction="10000"/>
          </a:bodyPr>
          <a:lstStyle/>
          <a:p>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Vendimi i Gjykatës Kushtetuese (vendim mos kalimi):</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Kërkuesi </a:t>
            </a:r>
            <a:r>
              <a:rPr lang="sq-AL" sz="2400" b="1" i="1" dirty="0">
                <a:effectLst/>
                <a:latin typeface="Times New Roman" panose="02020603050405020304" pitchFamily="18" charset="0"/>
                <a:ea typeface="Times New Roman" panose="02020603050405020304" pitchFamily="18" charset="0"/>
                <a:cs typeface="Arial" panose="020B0604020202020204" pitchFamily="34" charset="0"/>
              </a:rPr>
              <a:t>e ka parashtruar pretendimin për cenimin e afatit të arsyeshëm drejtpërdrejt përpara Gjykatës</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b="1" i="1" dirty="0" err="1">
                <a:effectLst/>
                <a:latin typeface="Times New Roman" panose="02020603050405020304" pitchFamily="18" charset="0"/>
                <a:ea typeface="Times New Roman" panose="02020603050405020304" pitchFamily="18" charset="0"/>
                <a:cs typeface="Arial" panose="020B0604020202020204" pitchFamily="34" charset="0"/>
              </a:rPr>
              <a:t>Kushtetuese</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duke mos shteruar paraprakisht mjetet juridike efektive që ai ka pasur në dispozicion sipas neneve 399/1–399/12 të KPC-së. Shqyrtimi i këtyre lloj çështjesh dhe vlerësimi përfundimtar në lidhje me kohëzgjatjen e arsyeshme të gjykimit, duhet të bëhet nga gjykatat e zakonshme, sipas kompetencës që parashikon KPC-ja, në përputhje </a:t>
            </a:r>
            <a:r>
              <a:rPr lang="sq-AL" sz="2400" i="1" u="sng" dirty="0">
                <a:effectLst/>
                <a:latin typeface="Times New Roman" panose="02020603050405020304" pitchFamily="18" charset="0"/>
                <a:ea typeface="Times New Roman" panose="02020603050405020304" pitchFamily="18" charset="0"/>
                <a:cs typeface="Arial" panose="020B0604020202020204" pitchFamily="34" charset="0"/>
              </a:rPr>
              <a:t>me parimin e </a:t>
            </a:r>
            <a:r>
              <a:rPr lang="sq-AL" sz="2400" i="1" u="sng" dirty="0" err="1">
                <a:effectLst/>
                <a:latin typeface="Times New Roman" panose="02020603050405020304" pitchFamily="18" charset="0"/>
                <a:ea typeface="Times New Roman" panose="02020603050405020304" pitchFamily="18" charset="0"/>
                <a:cs typeface="Arial" panose="020B0604020202020204" pitchFamily="34" charset="0"/>
              </a:rPr>
              <a:t>subsidiaritetit</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Mbështetur në standardet e mësipërme kushtetuese dhe referuar rrethanave të rastit në shqyrtim, në kushtet kur çështja është kthyer për rigjykim dhe procedurat gjyqësore për shqyrtimin e saj në themel nuk kanë përfunduar në gjykatat e juridiksionit të zakonshëm, kërkesa nuk plotëson kriterin paraprak të shterimit të mjeteve juridike efektive në dispozicion, të parashikuar nga nenet 131, pika 1, shkronja “f”, të Kushtetutës dhe neni 71/a”.</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504864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56F6C5-2C9F-8246-F60E-15A279922A7B}"/>
              </a:ext>
            </a:extLst>
          </p:cNvPr>
          <p:cNvSpPr>
            <a:spLocks noGrp="1"/>
          </p:cNvSpPr>
          <p:nvPr>
            <p:ph idx="1"/>
          </p:nvPr>
        </p:nvSpPr>
        <p:spPr>
          <a:xfrm>
            <a:off x="1567543" y="438539"/>
            <a:ext cx="10207690" cy="6111551"/>
          </a:xfrm>
        </p:spPr>
        <p:txBody>
          <a:bodyPr>
            <a:noAutofit/>
          </a:bodyPr>
          <a:lstStyle/>
          <a:p>
            <a:pPr marL="0" marR="0" indent="457200" algn="just">
              <a:lnSpc>
                <a:spcPct val="150000"/>
              </a:lnSpc>
              <a:spcBef>
                <a:spcPts val="0"/>
              </a:spcBef>
              <a:spcAft>
                <a:spcPts val="1000"/>
              </a:spcAft>
            </a:pP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Ankimi Kushtetues: </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Kërkuesi i është drejtuar Gjykatës Kushtetuese me kërkesë për shfuqizimin e vendimit nr. 25/22, datë 17.06.2021 të Kolegjit Administrativ të Gjykatës së Lartë</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a:t>
            </a:r>
          </a:p>
          <a:p>
            <a:pPr marL="0" marR="0" indent="457200" algn="just">
              <a:lnSpc>
                <a:spcPct val="150000"/>
              </a:lnSpc>
              <a:spcBef>
                <a:spcPts val="0"/>
              </a:spcBef>
              <a:spcAft>
                <a:spcPts val="1000"/>
              </a:spcAft>
            </a:pPr>
            <a:r>
              <a:rPr lang="sq-AL" sz="2400" dirty="0">
                <a:effectLst/>
                <a:latin typeface="Times New Roman" panose="02020603050405020304" pitchFamily="18" charset="0"/>
                <a:ea typeface="Times New Roman" panose="02020603050405020304" pitchFamily="18" charset="0"/>
                <a:cs typeface="Arial" panose="020B0604020202020204" pitchFamily="34" charset="0"/>
              </a:rPr>
              <a:t>Kërkuesi ka pretenduar se mjeti juridik, kërkesa për përshpejtim, nuk ka qenë efektive në rastin e tij, pasi, në shqyrtimin e kësaj kërkese, Gjykata e Lartë ka mbajtur qasje formaliste. </a:t>
            </a:r>
            <a:r>
              <a:rPr lang="sq-AL" sz="2400" u="sng" dirty="0">
                <a:effectLst/>
                <a:latin typeface="Times New Roman" panose="02020603050405020304" pitchFamily="18" charset="0"/>
                <a:ea typeface="Times New Roman" panose="02020603050405020304" pitchFamily="18" charset="0"/>
                <a:cs typeface="Arial" panose="020B0604020202020204" pitchFamily="34" charset="0"/>
              </a:rPr>
              <a:t>Sipas tij, vonesa e kësaj gjykate në marrjen në shqyrtim të kërkesës, duke i kërkuar </a:t>
            </a:r>
            <a:r>
              <a:rPr lang="sq-AL" sz="2400" u="sng" dirty="0" err="1">
                <a:effectLst/>
                <a:latin typeface="Times New Roman" panose="02020603050405020304" pitchFamily="18" charset="0"/>
                <a:ea typeface="Times New Roman" panose="02020603050405020304" pitchFamily="18" charset="0"/>
                <a:cs typeface="Arial" panose="020B0604020202020204" pitchFamily="34" charset="0"/>
              </a:rPr>
              <a:t>firmosjen</a:t>
            </a:r>
            <a:r>
              <a:rPr lang="sq-AL" sz="2400" u="sng" dirty="0">
                <a:effectLst/>
                <a:latin typeface="Times New Roman" panose="02020603050405020304" pitchFamily="18" charset="0"/>
                <a:ea typeface="Times New Roman" panose="02020603050405020304" pitchFamily="18" charset="0"/>
                <a:cs typeface="Arial" panose="020B0604020202020204" pitchFamily="34" charset="0"/>
              </a:rPr>
              <a:t> e saj nga një avokat</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si dhe paraqitjen e dokumenteve plotësuese, ka sjellë ndryshimin e rrethanave të çështjes së themelit, pasi gjyqtari relator në Gjykatën Administrative të Apelit është shkarkuar nga KPK-ja dhe për çështjen e tij është caktuar si relatore tjetër gjyqtare, e cila nuk ka pasur mundësi ta gjykojë atë brenda afatit ligjor.</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400" dirty="0"/>
          </a:p>
        </p:txBody>
      </p:sp>
    </p:spTree>
    <p:extLst>
      <p:ext uri="{BB962C8B-B14F-4D97-AF65-F5344CB8AC3E}">
        <p14:creationId xmlns:p14="http://schemas.microsoft.com/office/powerpoint/2010/main" val="1701024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FE70D-5D24-7435-CCEB-07985E4DEA0E}"/>
              </a:ext>
            </a:extLst>
          </p:cNvPr>
          <p:cNvSpPr>
            <a:spLocks noGrp="1"/>
          </p:cNvSpPr>
          <p:nvPr>
            <p:ph idx="1"/>
          </p:nvPr>
        </p:nvSpPr>
        <p:spPr>
          <a:xfrm>
            <a:off x="1511559" y="307910"/>
            <a:ext cx="10356980" cy="6176866"/>
          </a:xfrm>
        </p:spPr>
        <p:txBody>
          <a:bodyPr>
            <a:normAutofit fontScale="92500"/>
          </a:bodyPr>
          <a:lstStyle/>
          <a:p>
            <a:pPr marL="0" marR="0" indent="457200" algn="just">
              <a:lnSpc>
                <a:spcPct val="150000"/>
              </a:lnSpc>
              <a:spcBef>
                <a:spcPts val="0"/>
              </a:spcBef>
              <a:spcAft>
                <a:spcPts val="1000"/>
              </a:spcAft>
            </a:pP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Analiza e Gjykatës Kushtetuese: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0"/>
              </a:spcAft>
              <a:buFont typeface="Wingdings" panose="05000000000000000000" pitchFamily="2" charset="2"/>
              <a:buChar char=""/>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Kur kërkesa për përshpejtimin e procedurave </a:t>
            </a:r>
            <a:r>
              <a:rPr lang="sq-AL"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nuk i ka shërbyer qëllimit të saj - përshpejtimit të procedurave ose parandalimit të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tejzgjatjes</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së paarsyeshme të shqyrtimit të çështjes, atëherë ky</a:t>
            </a:r>
            <a:r>
              <a:rPr lang="sq-AL"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mjet juridik nuk ka qenë </a:t>
            </a: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efektiv</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në praktikë. Për rrjedhojë, në këto raste Gjykata ka vlerësuar se kriteri i shterimit të mjetit juridik është përmbushur.</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0"/>
              </a:spcAft>
              <a:buFont typeface="Wingdings" panose="05000000000000000000" pitchFamily="2" charset="2"/>
              <a:buChar char=""/>
            </a:pPr>
            <a:r>
              <a:rPr lang="sq-AL" sz="1800" b="1" dirty="0">
                <a:effectLst/>
                <a:latin typeface="Times New Roman" panose="02020603050405020304" pitchFamily="18" charset="0"/>
                <a:ea typeface="Calibri" panose="020F0502020204030204" pitchFamily="34" charset="0"/>
                <a:cs typeface="Arial" panose="020B0604020202020204" pitchFamily="34" charset="0"/>
              </a:rPr>
              <a:t>Kërkesa për konstatimin e kohëzgjatjes së paarsyeshme të procesit dhe përshpejtimin e procedurave ndryshon nga rekursi,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në pikëpamje të përmbajtjes, të </a:t>
            </a:r>
            <a:r>
              <a:rPr lang="sq-AL" sz="1800" b="1" dirty="0" err="1">
                <a:effectLst/>
                <a:latin typeface="Times New Roman" panose="02020603050405020304" pitchFamily="18" charset="0"/>
                <a:ea typeface="Times New Roman" panose="02020603050405020304" pitchFamily="18" charset="0"/>
                <a:cs typeface="Arial" panose="020B0604020202020204" pitchFamily="34" charset="0"/>
              </a:rPr>
              <a:t>aksesit</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 dhe sidomos të shpejtësisë që duhet të karakterizojë marrjen në shqyrtim të saj</a:t>
            </a:r>
            <a:r>
              <a:rPr lang="sq-AL" sz="1800" dirty="0">
                <a:effectLst/>
                <a:latin typeface="Times New Roman" panose="02020603050405020304" pitchFamily="18" charset="0"/>
                <a:ea typeface="Calibri" panose="020F0502020204030204" pitchFamily="34" charset="0"/>
                <a:cs typeface="Arial" panose="020B0604020202020204" pitchFamily="34" charset="0"/>
              </a:rPr>
              <a:t>. Si i tillë, ky mjet juridik nuk duhet të trajtohet me formalizëm të tepruar nga punonjësit e administratës gjyqësore, veprimet ose mosveprimet e parregullta të së cilës nuk duhet t’i ngarkohen individit, i cili nuk mund të jetë përgjegjës për mbarëvajtjen e punës së saj (administratës). </a:t>
            </a:r>
            <a:r>
              <a:rPr lang="sq-AL" sz="1800" dirty="0">
                <a:effectLst/>
                <a:latin typeface="Times New Roman" panose="02020603050405020304" pitchFamily="18" charset="0"/>
                <a:ea typeface="MS Mincho" panose="02020609040205080304" pitchFamily="49" charset="-128"/>
                <a:cs typeface="Arial" panose="020B0604020202020204" pitchFamily="34" charset="0"/>
              </a:rPr>
              <a:t>Gjykata ka theksuar se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Gjykata e Lartë ka detyrimin të sillet në atë mënyrë që kërkesa për përshpejtim të mos humbasë qëllimin e vet dhe individit të mos i cenohet në thelb e drejta për mjet juridik efektiv.</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1000"/>
              </a:spcAft>
              <a:buFont typeface="Wingdings" panose="05000000000000000000" pitchFamily="2" charset="2"/>
              <a:buChar char=""/>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GJK ka konstatuar se kërkimi i dokumentacionit plotësues nuk rezulton që të jetë kryer në kundërshtim me legjislacionin procedural në fuqi, konkretisht me dispozitat e nenit 399/5 (pra kërkimi i plotësimit të dokumentacionit shoqërues nuk është konsideruar formalizëm).</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703239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E361-19D5-4A4F-60AE-06726E5C3363}"/>
              </a:ext>
            </a:extLst>
          </p:cNvPr>
          <p:cNvSpPr>
            <a:spLocks noGrp="1"/>
          </p:cNvSpPr>
          <p:nvPr>
            <p:ph type="title"/>
          </p:nvPr>
        </p:nvSpPr>
        <p:spPr>
          <a:xfrm>
            <a:off x="1586205" y="624110"/>
            <a:ext cx="9918408" cy="1280890"/>
          </a:xfrm>
        </p:spPr>
        <p:txBody>
          <a:bodyPr>
            <a:noAutofit/>
          </a:bodyPr>
          <a:lstStyle/>
          <a:p>
            <a:pPr algn="ct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Abstrakte lidhur me aspekte të interpretuara në jurisprudencën e Gjykatës së Lartë dhe kriteret e </a:t>
            </a:r>
            <a:r>
              <a:rPr lang="sq-AL" sz="2400" b="1" dirty="0" err="1">
                <a:effectLst/>
                <a:latin typeface="Times New Roman" panose="02020603050405020304" pitchFamily="18" charset="0"/>
                <a:ea typeface="Times New Roman" panose="02020603050405020304" pitchFamily="18" charset="0"/>
                <a:cs typeface="Arial" panose="020B0604020202020204" pitchFamily="34" charset="0"/>
              </a:rPr>
              <a:t>elaboruar</a:t>
            </a: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 nga kjo e fundit sa i takon gjykimi brenda një afati të arsyeshëm</a:t>
            </a:r>
            <a:br>
              <a:rPr lang="en-US" sz="2400" dirty="0">
                <a:effectLst/>
                <a:latin typeface="Calibri" panose="020F0502020204030204" pitchFamily="34" charset="0"/>
                <a:ea typeface="Times New Roman" panose="02020603050405020304" pitchFamily="18"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3992F783-F2BE-5BF2-1E2B-F256F8D7B7B7}"/>
              </a:ext>
            </a:extLst>
          </p:cNvPr>
          <p:cNvSpPr>
            <a:spLocks noGrp="1"/>
          </p:cNvSpPr>
          <p:nvPr>
            <p:ph idx="1"/>
          </p:nvPr>
        </p:nvSpPr>
        <p:spPr>
          <a:xfrm>
            <a:off x="1110343" y="2133600"/>
            <a:ext cx="10711543" cy="4724400"/>
          </a:xfrm>
        </p:spPr>
        <p:txBody>
          <a:bodyPr>
            <a:normAutofit/>
          </a:bodyPr>
          <a:lstStyle/>
          <a:p>
            <a:r>
              <a:rPr lang="sq-AL" sz="2000" b="1" i="1" dirty="0">
                <a:effectLst/>
                <a:latin typeface="Times New Roman" panose="02020603050405020304" pitchFamily="18" charset="0"/>
                <a:ea typeface="Times New Roman" panose="02020603050405020304" pitchFamily="18" charset="0"/>
              </a:rPr>
              <a:t>Kalimi nga një tunel pa dritë në fund të tij</a:t>
            </a:r>
            <a:r>
              <a:rPr lang="en-US" sz="2000" b="1" i="1" dirty="0">
                <a:effectLst/>
                <a:latin typeface="Times New Roman" panose="02020603050405020304" pitchFamily="18" charset="0"/>
                <a:ea typeface="Times New Roman" panose="02020603050405020304" pitchFamily="18" charset="0"/>
              </a:rPr>
              <a:t>,</a:t>
            </a:r>
            <a:r>
              <a:rPr lang="sq-AL" sz="2000" b="1" i="1" dirty="0">
                <a:effectLst/>
                <a:latin typeface="Times New Roman" panose="02020603050405020304" pitchFamily="18" charset="0"/>
                <a:ea typeface="Times New Roman" panose="02020603050405020304" pitchFamily="18" charset="0"/>
              </a:rPr>
              <a:t> në një tjetër tunel pa dritë në fund të tij</a:t>
            </a:r>
            <a:r>
              <a:rPr lang="sq-AL" sz="2000" b="1" dirty="0">
                <a:effectLst/>
                <a:latin typeface="Times New Roman" panose="02020603050405020304" pitchFamily="18" charset="0"/>
                <a:ea typeface="Times New Roman" panose="02020603050405020304" pitchFamily="18" charset="0"/>
              </a:rPr>
              <a:t>” </a:t>
            </a:r>
            <a:endParaRPr lang="en-US" sz="2000" b="1" dirty="0">
              <a:effectLst/>
              <a:latin typeface="Times New Roman" panose="02020603050405020304" pitchFamily="18" charset="0"/>
              <a:ea typeface="Times New Roman" panose="02020603050405020304" pitchFamily="18" charset="0"/>
            </a:endParaRPr>
          </a:p>
          <a:p>
            <a:r>
              <a:rPr lang="sq-AL" sz="2000" b="1" dirty="0">
                <a:effectLst/>
                <a:latin typeface="Times New Roman" panose="02020603050405020304" pitchFamily="18" charset="0"/>
                <a:ea typeface="Times New Roman" panose="02020603050405020304" pitchFamily="18" charset="0"/>
              </a:rPr>
              <a:t>Vendimi i Kolegjit Administrativ të Gjykatës së Lartë në çështjen nr. 77105-00073-00-2023, datë 1.6.2023 (</a:t>
            </a:r>
            <a:r>
              <a:rPr lang="sq-AL" sz="2000" b="1" dirty="0" err="1">
                <a:effectLst/>
                <a:latin typeface="Times New Roman" panose="02020603050405020304" pitchFamily="18" charset="0"/>
                <a:ea typeface="Times New Roman" panose="02020603050405020304" pitchFamily="18" charset="0"/>
              </a:rPr>
              <a:t>Evans</a:t>
            </a:r>
            <a:r>
              <a:rPr lang="sq-AL" sz="2000" b="1" dirty="0">
                <a:effectLst/>
                <a:latin typeface="Times New Roman" panose="02020603050405020304" pitchFamily="18" charset="0"/>
                <a:ea typeface="Times New Roman" panose="02020603050405020304" pitchFamily="18" charset="0"/>
              </a:rPr>
              <a:t> </a:t>
            </a:r>
            <a:r>
              <a:rPr lang="sq-AL" sz="2000" b="1" dirty="0" err="1">
                <a:effectLst/>
                <a:latin typeface="Times New Roman" panose="02020603050405020304" pitchFamily="18" charset="0"/>
                <a:ea typeface="Times New Roman" panose="02020603050405020304" pitchFamily="18" charset="0"/>
              </a:rPr>
              <a:t>Amankwah</a:t>
            </a:r>
            <a:r>
              <a:rPr lang="sq-AL" sz="2000" b="1" dirty="0">
                <a:effectLst/>
                <a:latin typeface="Times New Roman" panose="02020603050405020304" pitchFamily="18" charset="0"/>
                <a:ea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endParaRPr>
          </a:p>
          <a:p>
            <a:r>
              <a:rPr lang="sq-AL" sz="2000" dirty="0">
                <a:effectLst/>
                <a:latin typeface="Times New Roman" panose="02020603050405020304" pitchFamily="18" charset="0"/>
                <a:ea typeface="Times New Roman" panose="02020603050405020304" pitchFamily="18" charset="0"/>
              </a:rPr>
              <a:t>Kërkuesi </a:t>
            </a:r>
            <a:r>
              <a:rPr lang="sq-AL" sz="2000" dirty="0" err="1">
                <a:effectLst/>
                <a:latin typeface="Times New Roman" panose="02020603050405020304" pitchFamily="18" charset="0"/>
                <a:ea typeface="Times New Roman" panose="02020603050405020304" pitchFamily="18" charset="0"/>
              </a:rPr>
              <a:t>Evans</a:t>
            </a:r>
            <a:r>
              <a:rPr lang="sq-AL" sz="2000" dirty="0">
                <a:effectLst/>
                <a:latin typeface="Times New Roman" panose="02020603050405020304" pitchFamily="18" charset="0"/>
                <a:ea typeface="Times New Roman" panose="02020603050405020304" pitchFamily="18" charset="0"/>
              </a:rPr>
              <a:t> </a:t>
            </a:r>
            <a:r>
              <a:rPr lang="sq-AL" sz="2000" dirty="0" err="1">
                <a:effectLst/>
                <a:latin typeface="Times New Roman" panose="02020603050405020304" pitchFamily="18" charset="0"/>
                <a:ea typeface="Times New Roman" panose="02020603050405020304" pitchFamily="18" charset="0"/>
              </a:rPr>
              <a:t>Amankwah</a:t>
            </a:r>
            <a:r>
              <a:rPr lang="sq-AL" sz="2000" dirty="0">
                <a:effectLst/>
                <a:latin typeface="Times New Roman" panose="02020603050405020304" pitchFamily="18" charset="0"/>
                <a:ea typeface="Times New Roman" panose="02020603050405020304" pitchFamily="18" charset="0"/>
              </a:rPr>
              <a:t>, i është drejtuar Gjykatës Administrative të Shkallës së Parë Tiranë me padinë me objekt kompensim për burgim të padrejtë. Gjykata Administrative e Shkallës së Parë Tiranë me vendimin e datës 22.9.2020 ka vendosur pranimin pjesërisht të padisë. Kundër vendimit kanë paraqitur ankim palët ndërgjyqëse: kërkuesi, Ministria e Financave dhe Ekonomisë dhe Dega e Thesarit Tiranë. Kërkuesi në datën 15.3.2023 i është drejtuar Gjykatës së Lartë me kërkesë për konstatimin e shkeljes së afatit të arsyeshëm të gjykimit të çështjes administrative, duke parashtruar se kjo çështje është riregjistruar në Gjykatën Administrative të Apelit Tiranë nga data 18.11.2020 dhe nga ky moment nuk është bere asnjë veprim me këtë dosje. Kërkuesi ka paraqitur kërkesë për përshpejtim pranë Gjykatës Administrative të Apelit në datën 5.12.2022</a:t>
            </a:r>
            <a:endParaRPr lang="en-US" sz="2000" dirty="0"/>
          </a:p>
        </p:txBody>
      </p:sp>
    </p:spTree>
    <p:extLst>
      <p:ext uri="{BB962C8B-B14F-4D97-AF65-F5344CB8AC3E}">
        <p14:creationId xmlns:p14="http://schemas.microsoft.com/office/powerpoint/2010/main" val="661855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FD7376-8235-E669-1205-93E4DE6AE4BE}"/>
              </a:ext>
            </a:extLst>
          </p:cNvPr>
          <p:cNvSpPr>
            <a:spLocks noGrp="1"/>
          </p:cNvSpPr>
          <p:nvPr>
            <p:ph idx="1"/>
          </p:nvPr>
        </p:nvSpPr>
        <p:spPr>
          <a:xfrm>
            <a:off x="1175657" y="149289"/>
            <a:ext cx="10664890" cy="6242179"/>
          </a:xfrm>
        </p:spPr>
        <p:txBody>
          <a:bodyPr>
            <a:noAutofit/>
          </a:bodyPr>
          <a:lstStyle/>
          <a:p>
            <a:pPr marL="0" marR="0" algn="just">
              <a:lnSpc>
                <a:spcPct val="150000"/>
              </a:lnSpc>
              <a:spcBef>
                <a:spcPts val="0"/>
              </a:spcBef>
              <a:spcAft>
                <a:spcPts val="1000"/>
              </a:spcAft>
            </a:pP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Vendimi i Kolegjit Administrativ – </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Pranuar kërkesa e kërkuesit duke u konstatuar shkelja e afatit të arsyeshëm për gjykimin e çështjes në Gjykatën Administrative të Apelit dhe urdhërimi i kësaj të fundit për të shqyrtuar çështjen brenda 3 muajve nga marrja dijeni e vendimit të Kolegjit.</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000" i="1" dirty="0">
                <a:effectLst/>
                <a:latin typeface="Times New Roman" panose="02020603050405020304" pitchFamily="18" charset="0"/>
                <a:ea typeface="Times New Roman" panose="02020603050405020304" pitchFamily="18" charset="0"/>
                <a:cs typeface="Arial" panose="020B0604020202020204" pitchFamily="34" charset="0"/>
              </a:rPr>
              <a:t>Përcjellja më vonesë e kërkesës për konstatimin e shkeljes së afatit të arsyeshëm nga Gjykata Administrative e Apelit - </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Duhet theksuar se kërkesa për konstatim shkelje të afatit të arsyeshëm është depozituar nga kërkuesi pranë Gjykatës Administrative të Apelit që më datë 15.03.2023 dhe është dashur mbi një muaj që ajo të përcillet në Gjykatën e Lartë (mbërritur në Gjykatën e Lartë më datë 19.04.2023).</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000" i="1" dirty="0">
                <a:effectLst/>
                <a:latin typeface="Times New Roman" panose="02020603050405020304" pitchFamily="18" charset="0"/>
                <a:ea typeface="Times New Roman" panose="02020603050405020304" pitchFamily="18" charset="0"/>
              </a:rPr>
              <a:t>Mos përcjella e mendimit të gjyqtares relatore së bashku me aktet e çështjes në përputhje me afatin e parashikuar nga neni 399/7(2) i KPC - </a:t>
            </a:r>
            <a:r>
              <a:rPr lang="sq-AL" sz="2000" dirty="0">
                <a:effectLst/>
                <a:latin typeface="Times New Roman" panose="02020603050405020304" pitchFamily="18" charset="0"/>
                <a:ea typeface="Times New Roman" panose="02020603050405020304" pitchFamily="18" charset="0"/>
              </a:rPr>
              <a:t>Është e pajustifikueshme vonesa dhe moskuptimi i procedurës së parashikuar në ligj, i cili dëmton vetë thelbin e këtij instituti procedural. Kjo praktikë është jo vetëm e gabuar dhe e pa mbështetur në ligj, por ajo dëmton efikasitetin e mjetit të posaçëm të parashikuar në ligj, për shpërblimin e drejtë të kërkuesit, e nuk duhet të përsëritet në të ardhmen nga kjo gjykatë</a:t>
            </a:r>
            <a:r>
              <a:rPr lang="en-US" sz="2000" dirty="0">
                <a:effectLst/>
                <a:latin typeface="Times New Roman" panose="02020603050405020304" pitchFamily="18" charset="0"/>
                <a:ea typeface="Times New Roman" panose="02020603050405020304" pitchFamily="18" charset="0"/>
              </a:rPr>
              <a:t>.</a:t>
            </a:r>
          </a:p>
          <a:p>
            <a:pPr marL="0" marR="0" indent="457200" algn="just">
              <a:lnSpc>
                <a:spcPct val="150000"/>
              </a:lnSpc>
              <a:spcBef>
                <a:spcPts val="0"/>
              </a:spcBef>
              <a:spcAft>
                <a:spcPts val="1000"/>
              </a:spcAft>
            </a:pP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000" dirty="0"/>
          </a:p>
        </p:txBody>
      </p:sp>
    </p:spTree>
    <p:extLst>
      <p:ext uri="{BB962C8B-B14F-4D97-AF65-F5344CB8AC3E}">
        <p14:creationId xmlns:p14="http://schemas.microsoft.com/office/powerpoint/2010/main" val="3091211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C24620-C891-7676-367D-AFD7E826FC70}"/>
              </a:ext>
            </a:extLst>
          </p:cNvPr>
          <p:cNvSpPr>
            <a:spLocks noGrp="1"/>
          </p:cNvSpPr>
          <p:nvPr>
            <p:ph idx="1"/>
          </p:nvPr>
        </p:nvSpPr>
        <p:spPr>
          <a:xfrm>
            <a:off x="1735494" y="307910"/>
            <a:ext cx="10151706" cy="6027576"/>
          </a:xfrm>
        </p:spPr>
        <p:txBody>
          <a:bodyPr>
            <a:normAutofit lnSpcReduction="10000"/>
          </a:bodyPr>
          <a:lstStyle/>
          <a:p>
            <a:pPr marL="0" marR="0" indent="457200" algn="just">
              <a:lnSpc>
                <a:spcPct val="150000"/>
              </a:lnSpc>
              <a:spcBef>
                <a:spcPts val="0"/>
              </a:spcBef>
              <a:spcAft>
                <a:spcPts val="1000"/>
              </a:spcAft>
            </a:pP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Vonesa e shqyrtimit pas paraqitjes së kërkesës për përshpejtim -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Çështja gjyqësore sipas informacionit të përcjellë nga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relatorja</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e çështjes është në radhë për t’u planifikuar për gjykim, ndonëse kërkesa për përshpejtim ka disa muaj që është pranuar.</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1800" i="1" dirty="0">
                <a:effectLst/>
                <a:latin typeface="Times New Roman" panose="02020603050405020304" pitchFamily="18" charset="0"/>
                <a:ea typeface="Times New Roman" panose="02020603050405020304" pitchFamily="18" charset="0"/>
                <a:cs typeface="Arial" panose="020B0604020202020204" pitchFamily="34" charset="0"/>
              </a:rPr>
              <a:t>Realizimi efektiv i përshpejtimit-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Kolegji vlerëson të gabuar dhe të pambështetur në ligj praktikën ku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ndonëse është pranuar kërkesa për përshpejtim disa muaj para datës së dhënies së mendimit për Gjykatën e Lartë, ende nuk është caktuar afati konkret kohor për gjykimin e çështjes për të cilën është pranuar përshpejtimi</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(data e gjykimit, ose muaji kur do të dalë për gjykim çështja). Qëllimi i procedurës së posaçme sipas neneve 399/1-399/12 të Kodit të Procedurës Civile,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është jo vetëm përshpejtimi </a:t>
            </a:r>
            <a:r>
              <a:rPr lang="sq-AL" sz="1800" b="1" i="1" dirty="0">
                <a:effectLst/>
                <a:latin typeface="Times New Roman" panose="02020603050405020304" pitchFamily="18" charset="0"/>
                <a:ea typeface="Times New Roman" panose="02020603050405020304" pitchFamily="18" charset="0"/>
                <a:cs typeface="Arial" panose="020B0604020202020204" pitchFamily="34" charset="0"/>
              </a:rPr>
              <a:t>in </a:t>
            </a:r>
            <a:r>
              <a:rPr lang="sq-AL" sz="1800" b="1" i="1" dirty="0" err="1">
                <a:effectLst/>
                <a:latin typeface="Times New Roman" panose="02020603050405020304" pitchFamily="18" charset="0"/>
                <a:ea typeface="Times New Roman" panose="02020603050405020304" pitchFamily="18" charset="0"/>
                <a:cs typeface="Arial" panose="020B0604020202020204" pitchFamily="34" charset="0"/>
              </a:rPr>
              <a:t>abstracto</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 i një çështje, por realizimi efektiv nga pala e të drejtës për t’u gjykuar brenda një afati të arsyeshëm</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Që përshpejtimi të jetë efektiv, ai duhet të jetë konkret, d.m.th të ketë një datë apo muaj kur kërkuesi ka pritshmërinë që të shohë çështjen e tij të gjykohet. Gjyqtarja relatore bazuar në rrethanat konkrete të parashtruara prej saj, kishte detyrimin t’ia bënte të ditur Gjykatës së Lartë veprimet konkrete që synonte të ndërmerrte për gjykimin e kësaj çështje duke përcaktuar qartë kohën e planifikimit të saj për gjykim.</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3702115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41606-F491-26EA-67F1-035DFBF304FA}"/>
              </a:ext>
            </a:extLst>
          </p:cNvPr>
          <p:cNvSpPr>
            <a:spLocks noGrp="1"/>
          </p:cNvSpPr>
          <p:nvPr>
            <p:ph type="title"/>
          </p:nvPr>
        </p:nvSpPr>
        <p:spPr>
          <a:xfrm>
            <a:off x="1707503" y="624110"/>
            <a:ext cx="9797110" cy="1280890"/>
          </a:xfrm>
        </p:spPr>
        <p:txBody>
          <a:bodyPr>
            <a:noAutofit/>
          </a:bodyPr>
          <a:lstStyle/>
          <a:p>
            <a:pPr algn="ct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Elementët e identifikuar nga praktika e Gjykatës së Lartë për të vlerësuar në kuptim të nenit 399/2, moszbatimin e mekanizmit </a:t>
            </a:r>
            <a:r>
              <a:rPr lang="sq-AL" sz="2400" b="1" dirty="0" err="1">
                <a:effectLst/>
                <a:latin typeface="Times New Roman" panose="02020603050405020304" pitchFamily="18" charset="0"/>
                <a:ea typeface="Times New Roman" panose="02020603050405020304" pitchFamily="18" charset="0"/>
                <a:cs typeface="Arial" panose="020B0604020202020204" pitchFamily="34" charset="0"/>
              </a:rPr>
              <a:t>zhbllokues</a:t>
            </a: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 të projektuar nga nenet 399/1-399/12 të KPC, në rastet e pamundësisë objektive për procedim</a:t>
            </a:r>
            <a:br>
              <a:rPr lang="en-US" sz="2400" dirty="0">
                <a:effectLst/>
                <a:latin typeface="Calibri" panose="020F0502020204030204" pitchFamily="34" charset="0"/>
                <a:ea typeface="Times New Roman" panose="02020603050405020304" pitchFamily="18"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70939191-51E3-ABB1-9407-28F124C08B67}"/>
              </a:ext>
            </a:extLst>
          </p:cNvPr>
          <p:cNvSpPr>
            <a:spLocks noGrp="1"/>
          </p:cNvSpPr>
          <p:nvPr>
            <p:ph idx="1"/>
          </p:nvPr>
        </p:nvSpPr>
        <p:spPr>
          <a:xfrm>
            <a:off x="1026367" y="2379306"/>
            <a:ext cx="10711543" cy="4236098"/>
          </a:xfrm>
        </p:spPr>
        <p:txBody>
          <a:bodyPr>
            <a:normAutofit/>
          </a:bodyPr>
          <a:lstStyle/>
          <a:p>
            <a:pPr marL="342900" marR="0" lvl="0" indent="-342900" algn="just">
              <a:lnSpc>
                <a:spcPct val="150000"/>
              </a:lnSpc>
              <a:spcBef>
                <a:spcPts val="0"/>
              </a:spcBef>
              <a:spcAft>
                <a:spcPts val="0"/>
              </a:spcAft>
              <a:buFont typeface="+mj-lt"/>
              <a:buAutoNum type="arabicPeriod"/>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Procesi i reformës në drejtësi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vetingut</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natyrshëm ka krijuar kosto për qytetarët në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tejzgjatjen</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e afateve për gjykimin e çështjeve gjyqësore.</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1000"/>
              </a:spcAft>
              <a:buFont typeface="+mj-lt"/>
              <a:buAutoNum type="arabicPeriod"/>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Komisioni i Venecias ka theksuar se reforma në drejtësi, procesi i verifikimit të gjyqtarëve/prokurorëve në Shqipëri, ishte e domosdoshme edhe nëse do të sillte pasoja të paparashikuara.</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1000"/>
              </a:spcAft>
              <a:buFont typeface="+mj-lt"/>
              <a:buAutoNum type="arabicPeriod"/>
            </a:pPr>
            <a:r>
              <a:rPr lang="sq-AL" sz="1800" dirty="0">
                <a:effectLst/>
                <a:latin typeface="Times New Roman" panose="02020603050405020304" pitchFamily="18" charset="0"/>
                <a:ea typeface="Times New Roman" panose="02020603050405020304" pitchFamily="18" charset="0"/>
              </a:rPr>
              <a:t>Numri i kufizuar i burimeve njerëzore në raport me stokun e çështjeve, akumulimi prej shumë vitesh i çështjeve në </a:t>
            </a:r>
            <a:r>
              <a:rPr lang="sq-AL" sz="1800" dirty="0" err="1">
                <a:effectLst/>
                <a:latin typeface="Times New Roman" panose="02020603050405020304" pitchFamily="18" charset="0"/>
                <a:ea typeface="Times New Roman" panose="02020603050405020304" pitchFamily="18" charset="0"/>
              </a:rPr>
              <a:t>gjyka</a:t>
            </a:r>
            <a:r>
              <a:rPr lang="en-US" sz="1800" dirty="0">
                <a:effectLst/>
                <a:latin typeface="Times New Roman" panose="02020603050405020304" pitchFamily="18" charset="0"/>
                <a:ea typeface="Times New Roman" panose="02020603050405020304" pitchFamily="18" charset="0"/>
              </a:rPr>
              <a:t>ta.</a:t>
            </a:r>
          </a:p>
          <a:p>
            <a:pPr marL="342900" marR="0" lvl="0" indent="-342900" algn="just">
              <a:lnSpc>
                <a:spcPct val="150000"/>
              </a:lnSpc>
              <a:spcBef>
                <a:spcPts val="0"/>
              </a:spcBef>
              <a:spcAft>
                <a:spcPts val="1000"/>
              </a:spcAft>
              <a:buFont typeface="+mj-lt"/>
              <a:buAutoNum type="arabicPeriod"/>
            </a:pPr>
            <a:r>
              <a:rPr lang="sq-AL" sz="1800" dirty="0">
                <a:effectLst/>
                <a:latin typeface="Times New Roman" panose="02020603050405020304" pitchFamily="18" charset="0"/>
                <a:ea typeface="Times New Roman" panose="02020603050405020304" pitchFamily="18" charset="0"/>
              </a:rPr>
              <a:t>Shqyrtimi i çështjeve bëhet duke marrë në konsideratë çështjen më të hershme të regjistruar, në bazë të parimit të transparencës dhe barazisë në radhën e trajtimit të çështjeve të cilat janë në rrethana të njëjta</a:t>
            </a:r>
            <a:r>
              <a:rPr lang="en-US" dirty="0">
                <a:latin typeface="Times New Roman" panose="02020603050405020304" pitchFamily="18" charset="0"/>
                <a:ea typeface="Times New Roman" panose="02020603050405020304" pitchFamily="18" charset="0"/>
              </a:rPr>
              <a:t>.</a:t>
            </a:r>
          </a:p>
          <a:p>
            <a:pPr marL="342900" marR="0" lvl="0" indent="-342900" algn="just">
              <a:lnSpc>
                <a:spcPct val="150000"/>
              </a:lnSpc>
              <a:spcBef>
                <a:spcPts val="0"/>
              </a:spcBef>
              <a:spcAft>
                <a:spcPts val="1000"/>
              </a:spcAft>
              <a:buFont typeface="+mj-lt"/>
              <a:buAutoNum type="arabicPeriod"/>
            </a:pPr>
            <a:r>
              <a:rPr lang="sq-AL" sz="1800" dirty="0">
                <a:effectLst/>
                <a:latin typeface="Times New Roman" panose="02020603050405020304" pitchFamily="18" charset="0"/>
                <a:ea typeface="Times New Roman" panose="02020603050405020304" pitchFamily="18" charset="0"/>
              </a:rPr>
              <a:t>Natyra e çështjes </a:t>
            </a:r>
            <a:endParaRPr lang="en-US" dirty="0"/>
          </a:p>
        </p:txBody>
      </p:sp>
    </p:spTree>
    <p:extLst>
      <p:ext uri="{BB962C8B-B14F-4D97-AF65-F5344CB8AC3E}">
        <p14:creationId xmlns:p14="http://schemas.microsoft.com/office/powerpoint/2010/main" val="389336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FB65F-CCC4-AF21-E3FD-6465BF503838}"/>
              </a:ext>
            </a:extLst>
          </p:cNvPr>
          <p:cNvSpPr>
            <a:spLocks noGrp="1"/>
          </p:cNvSpPr>
          <p:nvPr>
            <p:ph type="title"/>
          </p:nvPr>
        </p:nvSpPr>
        <p:spPr>
          <a:xfrm>
            <a:off x="1492899" y="624110"/>
            <a:ext cx="10011714" cy="1280890"/>
          </a:xfrm>
        </p:spPr>
        <p:txBody>
          <a:bodyPr>
            <a:noAutofit/>
          </a:bodyPr>
          <a:lstStyle/>
          <a:p>
            <a:pPr algn="ctr"/>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Kryerja e veprimit “shërues” për gjykimin në vonesë - Pushimi i gjykimit të kërkesave me objekt konstatimin e cenimit të gjykimit brenda një afati të arsyeshëm  </a:t>
            </a:r>
            <a:br>
              <a:rPr lang="en-US" sz="2400" dirty="0">
                <a:effectLst/>
                <a:latin typeface="Calibri" panose="020F0502020204030204" pitchFamily="34" charset="0"/>
                <a:ea typeface="Times New Roman" panose="02020603050405020304" pitchFamily="18"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78625A4D-749F-8679-5005-1C9AFE6DE946}"/>
              </a:ext>
            </a:extLst>
          </p:cNvPr>
          <p:cNvSpPr>
            <a:spLocks noGrp="1"/>
          </p:cNvSpPr>
          <p:nvPr>
            <p:ph idx="1"/>
          </p:nvPr>
        </p:nvSpPr>
        <p:spPr>
          <a:xfrm>
            <a:off x="1054359" y="2133600"/>
            <a:ext cx="10450253" cy="4537788"/>
          </a:xfrm>
        </p:spPr>
        <p:txBody>
          <a:bodyPr>
            <a:noAutofit/>
          </a:bodyPr>
          <a:lstStyle/>
          <a:p>
            <a:pPr marL="0" marR="0" indent="457200" algn="just">
              <a:spcBef>
                <a:spcPts val="0"/>
              </a:spcBef>
              <a:spcAft>
                <a:spcPts val="1000"/>
              </a:spcAft>
            </a:pPr>
            <a:r>
              <a:rPr lang="sq-AL" sz="2400" dirty="0">
                <a:effectLst/>
                <a:latin typeface="Times New Roman" panose="02020603050405020304" pitchFamily="18" charset="0"/>
                <a:ea typeface="Times New Roman" panose="02020603050405020304" pitchFamily="18" charset="0"/>
                <a:cs typeface="Arial" panose="020B0604020202020204" pitchFamily="34" charset="0"/>
              </a:rPr>
              <a:t>Gjykata e Lartë në një sërë vendimmarrjesh të saj ka aplikuar parashikimin e </a:t>
            </a:r>
            <a:r>
              <a:rPr lang="sq-AL" sz="2400" u="sng" dirty="0">
                <a:effectLst/>
                <a:latin typeface="Times New Roman" panose="02020603050405020304" pitchFamily="18" charset="0"/>
                <a:ea typeface="Times New Roman" panose="02020603050405020304" pitchFamily="18" charset="0"/>
                <a:cs typeface="Arial" panose="020B0604020202020204" pitchFamily="34" charset="0"/>
              </a:rPr>
              <a:t>nenit 399/7, paragrafi 3 të KPC</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Neni 399/7, paragrafi 3 i KPC-së sanksionon se: “</a:t>
            </a:r>
            <a:r>
              <a:rPr lang="sq-AL" sz="2400" i="1" dirty="0">
                <a:effectLst/>
                <a:latin typeface="Times New Roman" panose="02020603050405020304" pitchFamily="18" charset="0"/>
                <a:ea typeface="Times New Roman" panose="02020603050405020304" pitchFamily="18" charset="0"/>
                <a:cs typeface="Arial" panose="020B0604020202020204" pitchFamily="34" charset="0"/>
              </a:rPr>
              <a:t>[...] 3. Në rast se gjatë shqyrtimit të kërkesës organi që po kryen veprimet, ndërmerr hapat që po kërkohen nga pala, brenda 30 ditëve nga paraqitja e kërkesës, pushon shqyrtimi i kërkesës</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0" marR="0" indent="457200" algn="just">
              <a:spcBef>
                <a:spcPts val="0"/>
              </a:spcBef>
              <a:spcAft>
                <a:spcPts val="1000"/>
              </a:spcAft>
            </a:pPr>
            <a:r>
              <a:rPr lang="sq-AL" sz="2400" b="1" dirty="0">
                <a:effectLst/>
                <a:latin typeface="Times New Roman" panose="02020603050405020304" pitchFamily="18" charset="0"/>
                <a:ea typeface="Times New Roman" panose="02020603050405020304" pitchFamily="18" charset="0"/>
              </a:rPr>
              <a:t>Gjykata e Lartë në jurisprudencën e saj ka vlerësuar se:</a:t>
            </a:r>
            <a:r>
              <a:rPr lang="sq-AL" sz="2400" dirty="0">
                <a:effectLst/>
                <a:latin typeface="Times New Roman" panose="02020603050405020304" pitchFamily="18" charset="0"/>
                <a:ea typeface="Times New Roman" panose="02020603050405020304" pitchFamily="18" charset="0"/>
              </a:rPr>
              <a:t> </a:t>
            </a:r>
            <a:r>
              <a:rPr lang="sq-AL" sz="2400" i="1" dirty="0">
                <a:effectLst/>
                <a:latin typeface="Times New Roman" panose="02020603050405020304" pitchFamily="18" charset="0"/>
                <a:ea typeface="Times New Roman" panose="02020603050405020304" pitchFamily="18" charset="0"/>
              </a:rPr>
              <a:t>“[..] Duke ardhur në dijeni gjyqtari për paraqitjen e një kërkese ankimore për konstatim shkelje afati të gjykimit dhe marrjen e masave për përshpejtimin e gjykimit, ka mundësi efektivisht që të zbatojë nenin 399/7(3) të Kodit të Procedurës Civile dhe eventualisht (nëse është e mundur) të kryejë veprimin që është në vonesë (përfshirë p.sh: caktimin e një date për shqyrtimin e ankimit), duke e lënë kërkesën ankimore pa objekt</a:t>
            </a:r>
            <a:endParaRPr lang="en-US" sz="2400" dirty="0"/>
          </a:p>
        </p:txBody>
      </p:sp>
    </p:spTree>
    <p:extLst>
      <p:ext uri="{BB962C8B-B14F-4D97-AF65-F5344CB8AC3E}">
        <p14:creationId xmlns:p14="http://schemas.microsoft.com/office/powerpoint/2010/main" val="3495108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964-6541-DEFA-84AB-5C8037F989E7}"/>
              </a:ext>
            </a:extLst>
          </p:cNvPr>
          <p:cNvSpPr>
            <a:spLocks noGrp="1"/>
          </p:cNvSpPr>
          <p:nvPr>
            <p:ph type="title"/>
          </p:nvPr>
        </p:nvSpPr>
        <p:spPr>
          <a:xfrm>
            <a:off x="1567543" y="233265"/>
            <a:ext cx="9629159" cy="1587759"/>
          </a:xfrm>
        </p:spPr>
        <p:txBody>
          <a:bodyPr>
            <a:noAutofit/>
          </a:bodyPr>
          <a:lstStyle/>
          <a:p>
            <a:pPr algn="ctr"/>
            <a:r>
              <a:rPr lang="sq-AL" sz="2400" b="1" dirty="0">
                <a:effectLst/>
                <a:latin typeface="Times New Roman" panose="02020603050405020304" pitchFamily="18" charset="0"/>
                <a:ea typeface="Times New Roman" panose="02020603050405020304" pitchFamily="18" charset="0"/>
              </a:rPr>
              <a:t>Subjekti i cili legjitimohet të paraqesë kërkesën për konstatimin e shkeljes së afatit të arsyeshëm</a:t>
            </a:r>
            <a:r>
              <a:rPr lang="en-US" sz="2400" b="1" dirty="0">
                <a:effectLst/>
                <a:latin typeface="Times New Roman" panose="02020603050405020304" pitchFamily="18" charset="0"/>
                <a:ea typeface="Times New Roman" panose="02020603050405020304" pitchFamily="18" charset="0"/>
              </a:rPr>
              <a:t> </a:t>
            </a:r>
            <a:r>
              <a:rPr lang="sq-AL" sz="2400" b="1" dirty="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 </a:t>
            </a:r>
            <a:r>
              <a:rPr lang="sq-AL" sz="2400" b="1" dirty="0" err="1">
                <a:effectLst/>
                <a:latin typeface="Times New Roman" panose="02020603050405020304" pitchFamily="18" charset="0"/>
                <a:ea typeface="Times New Roman" panose="02020603050405020304" pitchFamily="18" charset="0"/>
              </a:rPr>
              <a:t>Dashmira</a:t>
            </a:r>
            <a:r>
              <a:rPr lang="sq-AL" sz="2400" b="1" dirty="0">
                <a:effectLst/>
                <a:latin typeface="Times New Roman" panose="02020603050405020304" pitchFamily="18" charset="0"/>
                <a:ea typeface="Times New Roman" panose="02020603050405020304" pitchFamily="18" charset="0"/>
              </a:rPr>
              <a:t> </a:t>
            </a:r>
            <a:r>
              <a:rPr lang="sq-AL" sz="2400" b="1" dirty="0" err="1">
                <a:effectLst/>
                <a:latin typeface="Times New Roman" panose="02020603050405020304" pitchFamily="18" charset="0"/>
                <a:ea typeface="Times New Roman" panose="02020603050405020304" pitchFamily="18" charset="0"/>
              </a:rPr>
              <a:t>Zaro</a:t>
            </a:r>
            <a:r>
              <a:rPr lang="sq-AL" sz="2400" b="1" dirty="0">
                <a:effectLst/>
                <a:latin typeface="Times New Roman" panose="02020603050405020304" pitchFamily="18" charset="0"/>
                <a:ea typeface="Times New Roman" panose="02020603050405020304" pitchFamily="18" charset="0"/>
              </a:rPr>
              <a:t> </a:t>
            </a:r>
            <a:r>
              <a:rPr lang="sq-AL" sz="2400" b="1" dirty="0" err="1">
                <a:effectLst/>
                <a:latin typeface="Times New Roman" panose="02020603050405020304" pitchFamily="18" charset="0"/>
                <a:ea typeface="Times New Roman" panose="02020603050405020304" pitchFamily="18" charset="0"/>
              </a:rPr>
              <a:t>etj</a:t>
            </a:r>
            <a:endParaRPr lang="en-US" sz="2400" dirty="0"/>
          </a:p>
        </p:txBody>
      </p:sp>
      <p:sp>
        <p:nvSpPr>
          <p:cNvPr id="3" name="Content Placeholder 2">
            <a:extLst>
              <a:ext uri="{FF2B5EF4-FFF2-40B4-BE49-F238E27FC236}">
                <a16:creationId xmlns:a16="http://schemas.microsoft.com/office/drawing/2014/main" id="{B8FE0DF8-5215-A34B-539F-FBA324AD8805}"/>
              </a:ext>
            </a:extLst>
          </p:cNvPr>
          <p:cNvSpPr>
            <a:spLocks noGrp="1"/>
          </p:cNvSpPr>
          <p:nvPr>
            <p:ph idx="1"/>
          </p:nvPr>
        </p:nvSpPr>
        <p:spPr>
          <a:xfrm>
            <a:off x="687388" y="1296955"/>
            <a:ext cx="11069183" cy="5141167"/>
          </a:xfrm>
        </p:spPr>
        <p:txBody>
          <a:bodyPr>
            <a:noAutofit/>
          </a:bodyPr>
          <a:lstStyle/>
          <a:p>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Mihal</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Lolo në datë 27.11.2020, i është drejtuar Gjykatës Administrative të Shkallës së Parë Gjirokastër me kërkesëpadi kundër Drejtorisë Vendore të Agjencisë Shtetërore të Kadastrës Gjirokastër me objekt konstatimin e pavlefshmërisë absolute të shkresave të Drejtorisë Vendore të ASHK Gjirokastër. Në fashikull rezulton e administruar në datë 25.01.2021, edhe kërkesëpadia e paditësve, në cilësinë e ndërhyrësve kryesor,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znj</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Dashmira</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Zaro</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etj. Me njoftimin për plotësimin e të metave të padisë, z.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Mihal</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Lolo, është njoftuar se padia e tij paraqet të meta në drejtim të pagimit të taksës gjyqësore. </a:t>
            </a:r>
            <a:endParaRPr lang="en-US" sz="24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400" dirty="0">
                <a:effectLst/>
                <a:latin typeface="Times New Roman" panose="02020603050405020304" pitchFamily="18" charset="0"/>
                <a:ea typeface="Times New Roman" panose="02020603050405020304" pitchFamily="18" charset="0"/>
                <a:cs typeface="Arial" panose="020B0604020202020204" pitchFamily="34" charset="0"/>
              </a:rPr>
              <a:t>Me vendimin nr. 46, datë 09.02.2021, Gjykata Administrative e Shkallës së Parë Gjirokastër, ka vendosur kthimin e kërkesëpadisë së paditësit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Mihal</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Lolo. Gjykata nuk është shprehur për legjitimimin e ndërhyrësit kryesor në proces. Kundër vendimit ka ushtruar ankim paditësi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Mihal</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Lolo dhe çështja është regjistruar për gjykim pranë Gjykatës së Apelit Administrativ. Në datën 26.5.2023 është përcjell nga Gjykata Administrative e Apelit kërkesa e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znj</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Dashmira</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2400" dirty="0" err="1">
                <a:effectLst/>
                <a:latin typeface="Times New Roman" panose="02020603050405020304" pitchFamily="18" charset="0"/>
                <a:ea typeface="Times New Roman" panose="02020603050405020304" pitchFamily="18" charset="0"/>
                <a:cs typeface="Arial" panose="020B0604020202020204" pitchFamily="34" charset="0"/>
              </a:rPr>
              <a:t>Zaro</a:t>
            </a:r>
            <a:r>
              <a:rPr lang="sq-AL" sz="2400" dirty="0">
                <a:effectLst/>
                <a:latin typeface="Times New Roman" panose="02020603050405020304" pitchFamily="18" charset="0"/>
                <a:ea typeface="Times New Roman" panose="02020603050405020304" pitchFamily="18" charset="0"/>
                <a:cs typeface="Arial" panose="020B0604020202020204" pitchFamily="34" charset="0"/>
              </a:rPr>
              <a:t> për konstatim shkelje afati të arsyeshëm për këtë gjykatë.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400" dirty="0"/>
          </a:p>
        </p:txBody>
      </p:sp>
    </p:spTree>
    <p:extLst>
      <p:ext uri="{BB962C8B-B14F-4D97-AF65-F5344CB8AC3E}">
        <p14:creationId xmlns:p14="http://schemas.microsoft.com/office/powerpoint/2010/main" val="19451210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2F9858-593E-17B8-7B78-C9DA89A85BB1}"/>
              </a:ext>
            </a:extLst>
          </p:cNvPr>
          <p:cNvSpPr>
            <a:spLocks noGrp="1"/>
          </p:cNvSpPr>
          <p:nvPr>
            <p:ph idx="1"/>
          </p:nvPr>
        </p:nvSpPr>
        <p:spPr>
          <a:xfrm>
            <a:off x="1651518" y="447869"/>
            <a:ext cx="9853094" cy="6055568"/>
          </a:xfrm>
        </p:spPr>
        <p:txBody>
          <a:bodyPr>
            <a:noAutofit/>
          </a:bodyPr>
          <a:lstStyle/>
          <a:p>
            <a:r>
              <a:rPr lang="sq-AL" sz="3200" b="1" dirty="0">
                <a:effectLst/>
                <a:latin typeface="Times New Roman" panose="02020603050405020304" pitchFamily="18" charset="0"/>
                <a:ea typeface="Times New Roman" panose="02020603050405020304" pitchFamily="18" charset="0"/>
                <a:cs typeface="Arial" panose="020B0604020202020204" pitchFamily="34" charset="0"/>
              </a:rPr>
              <a:t>Vlerësimi i Kolegjit Administrativ: </a:t>
            </a:r>
            <a:r>
              <a:rPr lang="sq-AL" sz="3200" i="1" dirty="0">
                <a:effectLst/>
                <a:latin typeface="Times New Roman" panose="02020603050405020304" pitchFamily="18" charset="0"/>
                <a:ea typeface="Times New Roman" panose="02020603050405020304" pitchFamily="18" charset="0"/>
                <a:cs typeface="Arial" panose="020B0604020202020204" pitchFamily="34" charset="0"/>
              </a:rPr>
              <a:t>“Kushti i parë procedural që verifikon Kolegji Administrativ në çdo kërkesë për konstatim shkelje afati të arsyeshëm është </a:t>
            </a:r>
            <a:r>
              <a:rPr lang="sq-AL" sz="3200" b="1" i="1" dirty="0">
                <a:effectLst/>
                <a:latin typeface="Times New Roman" panose="02020603050405020304" pitchFamily="18" charset="0"/>
                <a:ea typeface="Times New Roman" panose="02020603050405020304" pitchFamily="18" charset="0"/>
                <a:cs typeface="Arial" panose="020B0604020202020204" pitchFamily="34" charset="0"/>
              </a:rPr>
              <a:t>pozita procedurale e palës kërkuese</a:t>
            </a:r>
            <a:r>
              <a:rPr lang="sq-AL" sz="3200" i="1" dirty="0">
                <a:effectLst/>
                <a:latin typeface="Times New Roman" panose="02020603050405020304" pitchFamily="18" charset="0"/>
                <a:ea typeface="Times New Roman" panose="02020603050405020304" pitchFamily="18" charset="0"/>
                <a:cs typeface="Arial" panose="020B0604020202020204" pitchFamily="34" charset="0"/>
              </a:rPr>
              <a:t>. Në rastin konkret pala kërkuese nuk është palë paditëse/e paditur/person i tretë në gjykim, pasi Gjykata Administrative e Shkallës së Parë Gjirokastër nuk ka disponuar për legjitimimin e kësaj pale në proces, pasi ka disponuar me vendim kthimin e kërkesëpadisë dhe akteve […] Pala kërkuese, shfaqet në cilësinë e ndërhyrësit kryesor të </a:t>
            </a:r>
            <a:r>
              <a:rPr lang="sq-AL" sz="3200" i="1" dirty="0" err="1">
                <a:effectLst/>
                <a:latin typeface="Times New Roman" panose="02020603050405020304" pitchFamily="18" charset="0"/>
                <a:ea typeface="Times New Roman" panose="02020603050405020304" pitchFamily="18" charset="0"/>
                <a:cs typeface="Arial" panose="020B0604020202020204" pitchFamily="34" charset="0"/>
              </a:rPr>
              <a:t>palegjit</a:t>
            </a:r>
            <a:r>
              <a:rPr lang="en-US" sz="3200" i="1" dirty="0" err="1">
                <a:effectLst/>
                <a:latin typeface="Times New Roman" panose="02020603050405020304" pitchFamily="18" charset="0"/>
                <a:ea typeface="Times New Roman" panose="02020603050405020304" pitchFamily="18" charset="0"/>
                <a:cs typeface="Arial" panose="020B0604020202020204" pitchFamily="34" charset="0"/>
              </a:rPr>
              <a:t>im</a:t>
            </a:r>
            <a:r>
              <a:rPr lang="sq-AL" sz="3200" i="1" dirty="0" err="1">
                <a:effectLst/>
                <a:latin typeface="Times New Roman" panose="02020603050405020304" pitchFamily="18" charset="0"/>
                <a:ea typeface="Times New Roman" panose="02020603050405020304" pitchFamily="18" charset="0"/>
                <a:cs typeface="Arial" panose="020B0604020202020204" pitchFamily="34" charset="0"/>
              </a:rPr>
              <a:t>uar</a:t>
            </a:r>
            <a:r>
              <a:rPr lang="sq-AL" sz="3200" i="1" dirty="0">
                <a:effectLst/>
                <a:latin typeface="Times New Roman" panose="02020603050405020304" pitchFamily="18" charset="0"/>
                <a:ea typeface="Times New Roman" panose="02020603050405020304" pitchFamily="18" charset="0"/>
                <a:cs typeface="Arial" panose="020B0604020202020204" pitchFamily="34" charset="0"/>
              </a:rPr>
              <a:t> në shkallë të parë, për shkak të kthimit të kërkesëpadisë në këtë shkallë gjykimi.</a:t>
            </a:r>
            <a:endParaRPr lang="en-US" sz="32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3200" dirty="0"/>
          </a:p>
        </p:txBody>
      </p:sp>
    </p:spTree>
    <p:extLst>
      <p:ext uri="{BB962C8B-B14F-4D97-AF65-F5344CB8AC3E}">
        <p14:creationId xmlns:p14="http://schemas.microsoft.com/office/powerpoint/2010/main" val="1423389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732477-2F38-43FE-86BA-F5605FD41B76}"/>
              </a:ext>
            </a:extLst>
          </p:cNvPr>
          <p:cNvSpPr>
            <a:spLocks noGrp="1"/>
          </p:cNvSpPr>
          <p:nvPr>
            <p:ph idx="1"/>
          </p:nvPr>
        </p:nvSpPr>
        <p:spPr>
          <a:xfrm>
            <a:off x="2048037" y="2142930"/>
            <a:ext cx="8915400" cy="3777622"/>
          </a:xfrm>
        </p:spPr>
        <p:txBody>
          <a:bodyPr>
            <a:normAutofit/>
          </a:bodyPr>
          <a:lstStyle/>
          <a:p>
            <a:pPr marL="0" indent="0" algn="ctr">
              <a:buNone/>
            </a:pPr>
            <a:r>
              <a:rPr lang="en-US" sz="7200" b="1" dirty="0" err="1">
                <a:effectLst>
                  <a:outerShdw blurRad="38100" dist="38100" dir="2700000" algn="tl">
                    <a:srgbClr val="000000">
                      <a:alpha val="43137"/>
                    </a:srgbClr>
                  </a:outerShdw>
                </a:effectLst>
              </a:rPr>
              <a:t>Faleminderit</a:t>
            </a:r>
            <a:r>
              <a:rPr lang="en-US" sz="72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052781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0D60-1702-DD2B-169A-FDB60BDA62FD}"/>
              </a:ext>
            </a:extLst>
          </p:cNvPr>
          <p:cNvSpPr>
            <a:spLocks noGrp="1"/>
          </p:cNvSpPr>
          <p:nvPr>
            <p:ph type="title"/>
          </p:nvPr>
        </p:nvSpPr>
        <p:spPr>
          <a:xfrm>
            <a:off x="1735495" y="624110"/>
            <a:ext cx="9769118" cy="1280890"/>
          </a:xfrm>
        </p:spPr>
        <p:txBody>
          <a:bodyPr>
            <a:normAutofit/>
          </a:bodyPr>
          <a:lstStyle/>
          <a:p>
            <a:pPr algn="ctr"/>
            <a:r>
              <a:rPr lang="sq-AL" sz="2400" b="1" dirty="0">
                <a:effectLst/>
                <a:latin typeface="Times New Roman" panose="02020603050405020304" pitchFamily="18" charset="0"/>
                <a:ea typeface="Times New Roman" panose="02020603050405020304" pitchFamily="18" charset="0"/>
              </a:rPr>
              <a:t>VENDIMI I GJYKATËS KUSHTETUESE NR. 169 DATË 13.07.2023 (</a:t>
            </a:r>
            <a:r>
              <a:rPr lang="sq-AL" sz="2400" b="1" dirty="0" err="1">
                <a:effectLst/>
                <a:latin typeface="Times New Roman" panose="02020603050405020304" pitchFamily="18" charset="0"/>
                <a:ea typeface="Times New Roman" panose="02020603050405020304" pitchFamily="18" charset="0"/>
              </a:rPr>
              <a:t>Gen</a:t>
            </a:r>
            <a:r>
              <a:rPr lang="sq-AL" sz="2400" b="1" dirty="0">
                <a:effectLst/>
                <a:latin typeface="Times New Roman" panose="02020603050405020304" pitchFamily="18" charset="0"/>
                <a:ea typeface="Times New Roman" panose="02020603050405020304" pitchFamily="18" charset="0"/>
              </a:rPr>
              <a:t> </a:t>
            </a:r>
            <a:r>
              <a:rPr lang="sq-AL" sz="2400" b="1" dirty="0" err="1">
                <a:effectLst/>
                <a:latin typeface="Times New Roman" panose="02020603050405020304" pitchFamily="18" charset="0"/>
                <a:ea typeface="Times New Roman" panose="02020603050405020304" pitchFamily="18" charset="0"/>
              </a:rPr>
              <a:t>Tota</a:t>
            </a:r>
            <a:r>
              <a:rPr lang="sq-AL" sz="2400" b="1" dirty="0">
                <a:effectLst/>
                <a:latin typeface="Times New Roman" panose="02020603050405020304" pitchFamily="18" charset="0"/>
                <a:ea typeface="Times New Roman" panose="02020603050405020304" pitchFamily="18" charset="0"/>
              </a:rPr>
              <a:t>) – </a:t>
            </a:r>
            <a:r>
              <a:rPr lang="sq-AL" sz="2400" b="1" dirty="0" err="1">
                <a:effectLst/>
                <a:latin typeface="Times New Roman" panose="02020603050405020304" pitchFamily="18" charset="0"/>
                <a:ea typeface="Times New Roman" panose="02020603050405020304" pitchFamily="18" charset="0"/>
              </a:rPr>
              <a:t>Moskalim</a:t>
            </a:r>
            <a:r>
              <a:rPr lang="sq-AL" sz="2400" b="1" dirty="0">
                <a:effectLst/>
                <a:latin typeface="Times New Roman" panose="02020603050405020304" pitchFamily="18" charset="0"/>
                <a:ea typeface="Times New Roman" panose="02020603050405020304" pitchFamily="18" charset="0"/>
              </a:rPr>
              <a:t> – Mjeti ligjor i zgjedhur jo i duhur </a:t>
            </a:r>
            <a:endParaRPr lang="en-US" sz="2400" dirty="0"/>
          </a:p>
        </p:txBody>
      </p:sp>
      <p:sp>
        <p:nvSpPr>
          <p:cNvPr id="3" name="Content Placeholder 2">
            <a:extLst>
              <a:ext uri="{FF2B5EF4-FFF2-40B4-BE49-F238E27FC236}">
                <a16:creationId xmlns:a16="http://schemas.microsoft.com/office/drawing/2014/main" id="{B32F77B0-2C2F-E934-E16B-FB0DE6AF3DEC}"/>
              </a:ext>
            </a:extLst>
          </p:cNvPr>
          <p:cNvSpPr>
            <a:spLocks noGrp="1"/>
          </p:cNvSpPr>
          <p:nvPr>
            <p:ph idx="1"/>
          </p:nvPr>
        </p:nvSpPr>
        <p:spPr>
          <a:xfrm>
            <a:off x="1380931" y="1810139"/>
            <a:ext cx="10123681" cy="4814595"/>
          </a:xfrm>
        </p:spPr>
        <p:txBody>
          <a:bodyPr>
            <a:normAutofit/>
          </a:bodyPr>
          <a:lstStyle/>
          <a:p>
            <a:pPr marL="0" marR="0" indent="457200" algn="just">
              <a:lnSpc>
                <a:spcPct val="150000"/>
              </a:lnSpc>
              <a:spcBef>
                <a:spcPts val="0"/>
              </a:spcBef>
              <a:spcAft>
                <a:spcPts val="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Kërkuesi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Gen</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a:t>
            </a:r>
            <a:r>
              <a:rPr lang="sq-AL" sz="1800" dirty="0" err="1">
                <a:effectLst/>
                <a:latin typeface="Times New Roman" panose="02020603050405020304" pitchFamily="18" charset="0"/>
                <a:ea typeface="Times New Roman" panose="02020603050405020304" pitchFamily="18" charset="0"/>
                <a:cs typeface="Arial" panose="020B0604020202020204" pitchFamily="34" charset="0"/>
              </a:rPr>
              <a:t>Tota</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ka ushtruar rekurs ndaj vendimit nr. 10-2018-193, datë 26.07.2018 të Gjykatës së Apelit Korçë, me të cilin ai është dënuar për veprat penale “Kultivimi i bimëve narkotike” dhe “Prodhimi dhe shitja e narkotikëve” dhe është duke vuajtur dënimin me burgim. Kjo çështje është regjistruar në Gjykatën e Lartë në datën 21.2.2019.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0"/>
              </a:spcAft>
            </a:pPr>
            <a:r>
              <a:rPr lang="sq-AL" sz="1800" dirty="0">
                <a:effectLst/>
                <a:latin typeface="Times New Roman" panose="02020603050405020304" pitchFamily="18" charset="0"/>
                <a:ea typeface="Times New Roman" panose="02020603050405020304" pitchFamily="18" charset="0"/>
                <a:cs typeface="Arial" panose="020B0604020202020204" pitchFamily="34" charset="0"/>
              </a:rPr>
              <a:t>Në datën 26.7.2022 kërkuesi, nëpërmjet përfaqësuesit të tij, i është drejtuar Gjykatës së Lartë me kërkesë për përshpejtim, me argumentin se megjithëse kanë kaluar 3 vjet e 6 muaj nga momenti i depozitimit të rekursit, nuk është caktuar ende data për shqyrtimin e tij dhe nuk është ndërmarrë asnjë veprim nga kjo gjykatë. Në datën 28.02.2023, kërkuesi ka paraqitur kërkesë për informacion në Gjykatën e Lartë, me pretendimin se në datën 8.9.2022 përfaqësuesit ligjor të tij i është komunikuar nëpërmjet telefonit nga kjo gjykatë se rekursi hyn në kategorinë e çështjeve që duhen përshpejtuar dhe së shpejti do të caktohej data e seancës, por një gjë e tillë ende nuk ka ndodhur.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31953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13B46C-B7BA-3CB7-F1B4-2FF8521A9140}"/>
              </a:ext>
            </a:extLst>
          </p:cNvPr>
          <p:cNvSpPr>
            <a:spLocks noGrp="1"/>
          </p:cNvSpPr>
          <p:nvPr>
            <p:ph idx="1"/>
          </p:nvPr>
        </p:nvSpPr>
        <p:spPr>
          <a:xfrm>
            <a:off x="1474237" y="416768"/>
            <a:ext cx="9965093" cy="5741436"/>
          </a:xfrm>
        </p:spPr>
        <p:txBody>
          <a:bodyPr>
            <a:noAutofit/>
          </a:bodyPr>
          <a:lstStyle/>
          <a:p>
            <a:pPr marL="0" marR="0" indent="457200" algn="just">
              <a:lnSpc>
                <a:spcPct val="150000"/>
              </a:lnSpc>
              <a:spcBef>
                <a:spcPts val="0"/>
              </a:spcBef>
              <a:spcAft>
                <a:spcPts val="1000"/>
              </a:spcAft>
            </a:pP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Ankimi Kushtetues:</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 Me kërkesën e datës 02.05.2023 kërkuesi i është drejtuar Gjykatës Kushtetuese (Gjykata) me ankim kushtetues individual duke pretenduar detyrimin e Gjykatës së Lartë për gjykimin e çështjes penale brenda një afati të arsyeshëm kohor. </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1000"/>
              </a:spcAft>
            </a:pP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Vendimi i Gjykatës lidhur me vlerësimin e kërkesës për përshpejtim si mjetin jo të duhur: </a:t>
            </a:r>
            <a:r>
              <a:rPr lang="sq-AL" sz="2000" i="1" dirty="0">
                <a:effectLst/>
                <a:latin typeface="Times New Roman" panose="02020603050405020304" pitchFamily="18" charset="0"/>
                <a:ea typeface="Times New Roman" panose="02020603050405020304" pitchFamily="18" charset="0"/>
                <a:cs typeface="Arial" panose="020B0604020202020204" pitchFamily="34" charset="0"/>
              </a:rPr>
              <a:t>“[...] 12. ...pavarësisht se kërkuesi ka paraqitur një kërkesë për përshpejtimin e gjykimit, mjeti ligjor i zgjedhur nuk është ai i parashikuar nga nenet 399/1 e vijues të KPC-së. Për këtë arsye, Gjykata e Lartë, nëpërmjet kancelarit të saj, e ka trajtuar kërkesën e tij për përshpejtim me shkresë me lëndë “Kthim përgjigjeje”, duke mos e konsideruar atë në llojin e atyre kërkesave për t’u trajtuar me vendimmarrje, bazuar në nenet 399/1 e vijues të KPC-së. Prandaj, Kolegji vlerëson se legjislacioni procedural ka parashikuar këto të fundit si mjete ligjore, të cilat kërkuesi mund t’i ushtrojë për cenimin e së drejtës për gjykimin brenda një afati të arsyeshëm”.</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000" dirty="0"/>
          </a:p>
        </p:txBody>
      </p:sp>
    </p:spTree>
    <p:extLst>
      <p:ext uri="{BB962C8B-B14F-4D97-AF65-F5344CB8AC3E}">
        <p14:creationId xmlns:p14="http://schemas.microsoft.com/office/powerpoint/2010/main" val="336185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0000-D9D1-F83C-FF78-88DFAF73A6B0}"/>
              </a:ext>
            </a:extLst>
          </p:cNvPr>
          <p:cNvSpPr>
            <a:spLocks noGrp="1"/>
          </p:cNvSpPr>
          <p:nvPr>
            <p:ph type="title"/>
          </p:nvPr>
        </p:nvSpPr>
        <p:spPr>
          <a:xfrm>
            <a:off x="1054359" y="624109"/>
            <a:ext cx="10655559" cy="1465947"/>
          </a:xfrm>
        </p:spPr>
        <p:txBody>
          <a:bodyPr>
            <a:noAutofit/>
          </a:bodyPr>
          <a:lstStyle/>
          <a:p>
            <a:pPr marL="0" marR="0" algn="ctr">
              <a:spcBef>
                <a:spcPts val="0"/>
              </a:spcBef>
              <a:spcAft>
                <a:spcPts val="0"/>
              </a:spcAft>
            </a:pPr>
            <a:r>
              <a:rPr lang="sq-AL" sz="2400" b="1" dirty="0">
                <a:effectLst/>
                <a:latin typeface="Times New Roman" panose="02020603050405020304" pitchFamily="18" charset="0"/>
                <a:ea typeface="Times New Roman" panose="02020603050405020304" pitchFamily="18" charset="0"/>
              </a:rPr>
              <a:t>VENDIM I GJYKATËS KUSHTETUESE NR.44, DATË 26.09.2023 (DASHMIRA ZARO)</a:t>
            </a:r>
            <a:br>
              <a:rPr lang="en-US" sz="2400" b="1" dirty="0">
                <a:effectLst/>
                <a:latin typeface="Times New Roman" panose="02020603050405020304" pitchFamily="18" charset="0"/>
                <a:ea typeface="Times New Roman" panose="02020603050405020304" pitchFamily="18" charset="0"/>
              </a:rPr>
            </a:br>
            <a:r>
              <a:rPr lang="sq-AL" sz="2400" b="1" dirty="0">
                <a:effectLst/>
                <a:latin typeface="Times New Roman" panose="02020603050405020304" pitchFamily="18" charset="0"/>
                <a:ea typeface="Times New Roman" panose="02020603050405020304" pitchFamily="18" charset="0"/>
              </a:rPr>
              <a:t> </a:t>
            </a:r>
            <a:r>
              <a:rPr lang="sq-AL" sz="2400" b="1" dirty="0" err="1">
                <a:effectLst/>
                <a:latin typeface="Times New Roman" panose="02020603050405020304" pitchFamily="18" charset="0"/>
                <a:ea typeface="Times New Roman" panose="02020603050405020304" pitchFamily="18" charset="0"/>
              </a:rPr>
              <a:t>Ezaurimi</a:t>
            </a:r>
            <a:r>
              <a:rPr lang="sq-AL" sz="2400" b="1" dirty="0">
                <a:effectLst/>
                <a:latin typeface="Times New Roman" panose="02020603050405020304" pitchFamily="18" charset="0"/>
                <a:ea typeface="Times New Roman" panose="02020603050405020304" pitchFamily="18" charset="0"/>
              </a:rPr>
              <a:t> i mjeteve efektive në raport me procesin riparues/korrigjues</a:t>
            </a:r>
            <a:br>
              <a:rPr lang="en-US" sz="2400" dirty="0">
                <a:effectLst/>
                <a:latin typeface="Calibri" panose="020F0502020204030204" pitchFamily="34" charset="0"/>
                <a:ea typeface="Times New Roman" panose="02020603050405020304" pitchFamily="18" charset="0"/>
                <a:cs typeface="Arial" panose="020B0604020202020204" pitchFamily="34" charset="0"/>
              </a:rPr>
            </a:br>
            <a:r>
              <a:rPr lang="sq-AL" sz="2400" dirty="0">
                <a:effectLst/>
                <a:latin typeface="Times New Roman" panose="02020603050405020304" pitchFamily="18" charset="0"/>
                <a:ea typeface="Times New Roman" panose="02020603050405020304" pitchFamily="18" charset="0"/>
                <a:cs typeface="Arial" panose="020B0604020202020204" pitchFamily="34" charset="0"/>
              </a:rPr>
              <a:t>.</a:t>
            </a:r>
            <a:br>
              <a:rPr lang="en-US" sz="2400" dirty="0">
                <a:effectLst/>
                <a:latin typeface="Calibri" panose="020F0502020204030204" pitchFamily="34" charset="0"/>
                <a:ea typeface="Times New Roman" panose="02020603050405020304" pitchFamily="18"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628A13EF-4536-D468-657F-301FD3225414}"/>
              </a:ext>
            </a:extLst>
          </p:cNvPr>
          <p:cNvSpPr>
            <a:spLocks noGrp="1"/>
          </p:cNvSpPr>
          <p:nvPr>
            <p:ph idx="1"/>
          </p:nvPr>
        </p:nvSpPr>
        <p:spPr>
          <a:xfrm>
            <a:off x="979714" y="2285999"/>
            <a:ext cx="10730204" cy="4254759"/>
          </a:xfrm>
        </p:spPr>
        <p:txBody>
          <a:bodyPr>
            <a:normAutofit fontScale="85000" lnSpcReduction="20000"/>
          </a:bodyPr>
          <a:lstStyle/>
          <a:p>
            <a:r>
              <a:rPr lang="sq-AL" sz="2400" b="1" dirty="0">
                <a:effectLst/>
                <a:latin typeface="Times New Roman" panose="02020603050405020304" pitchFamily="18" charset="0"/>
                <a:ea typeface="Times New Roman" panose="02020603050405020304" pitchFamily="18" charset="0"/>
                <a:cs typeface="Arial" panose="020B0604020202020204" pitchFamily="34" charset="0"/>
              </a:rPr>
              <a:t>Gjykata Kushtetuese ka zbatuar standardin e interpretimit të ligjit (neni 399/7 i KPC), </a:t>
            </a:r>
            <a:r>
              <a:rPr lang="sq-AL" sz="2400" b="1" u="sng" dirty="0">
                <a:effectLst/>
                <a:latin typeface="Times New Roman" panose="02020603050405020304" pitchFamily="18" charset="0"/>
                <a:ea typeface="Times New Roman" panose="02020603050405020304" pitchFamily="18" charset="0"/>
                <a:cs typeface="Arial" panose="020B0604020202020204" pitchFamily="34" charset="0"/>
              </a:rPr>
              <a:t>duke vlerësuar nëse zbatimi arbitrar i tij nga gjykatat ka ndikuar në cenimin e të drejtave kushtetuese.</a:t>
            </a:r>
            <a:endParaRPr lang="en-US" sz="2400" b="1" u="sng"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400" dirty="0">
                <a:effectLst/>
                <a:latin typeface="Times New Roman" panose="02020603050405020304" pitchFamily="18" charset="0"/>
                <a:ea typeface="Times New Roman" panose="02020603050405020304" pitchFamily="18" charset="0"/>
              </a:rPr>
              <a:t>Kërkuesja i është drejtuar Gjykatës Administrative të Shkallës së Parë Gjirokastër me padi për konstatimin e vendosjes së kufizimit mbi tagrat e pronësisë që barazohet me shpronësimin e pjesës së mbetur të pronës pas shpronësimit me VKM-në nr. 322/2015 si dhe pushimin e cenimit në pronësi. </a:t>
            </a:r>
            <a:endParaRPr lang="en-US" sz="2400" dirty="0">
              <a:effectLst/>
              <a:latin typeface="Times New Roman" panose="02020603050405020304" pitchFamily="18" charset="0"/>
              <a:ea typeface="Times New Roman" panose="02020603050405020304" pitchFamily="18" charset="0"/>
            </a:endParaRPr>
          </a:p>
          <a:p>
            <a:r>
              <a:rPr lang="sq-AL" sz="2400" dirty="0">
                <a:effectLst/>
                <a:latin typeface="Times New Roman" panose="02020603050405020304" pitchFamily="18" charset="0"/>
                <a:ea typeface="Times New Roman" panose="02020603050405020304" pitchFamily="18" charset="0"/>
              </a:rPr>
              <a:t>Gjykata Administrative e Shkallës së Parë Gjirokastër, me vendimin nr.443, datë 18.7.2017, ka vendosur pranimin pjesërisht të padisë dhe në lidhje me kërkimin e padisë për pushimin e cenimit në pronësi ka shpallur moskompetencën lëndore, duke dërguar aktet në Gjykatën e Rrethit Gjyqësor Gjirokastër. </a:t>
            </a:r>
            <a:endParaRPr lang="en-US" sz="2400" dirty="0">
              <a:effectLst/>
              <a:latin typeface="Times New Roman" panose="02020603050405020304" pitchFamily="18" charset="0"/>
              <a:ea typeface="Times New Roman" panose="02020603050405020304" pitchFamily="18" charset="0"/>
            </a:endParaRPr>
          </a:p>
          <a:p>
            <a:r>
              <a:rPr lang="sq-AL" sz="2400" dirty="0">
                <a:effectLst/>
                <a:latin typeface="Times New Roman" panose="02020603050405020304" pitchFamily="18" charset="0"/>
                <a:ea typeface="Times New Roman" panose="02020603050405020304" pitchFamily="18" charset="0"/>
              </a:rPr>
              <a:t>Me vendimin nr. 392, datë 24.7.2017, Gjykata Administrative e Shkallës së Parë Gjirokastër ka vendosur mospranimin e ankimit të kërkueses për pjesën që ka shpallur moskompetencën lëndore, i cili, pasi janë </a:t>
            </a:r>
            <a:r>
              <a:rPr lang="sq-AL" sz="2400" dirty="0" err="1">
                <a:effectLst/>
                <a:latin typeface="Times New Roman" panose="02020603050405020304" pitchFamily="18" charset="0"/>
                <a:ea typeface="Times New Roman" panose="02020603050405020304" pitchFamily="18" charset="0"/>
              </a:rPr>
              <a:t>ezauruar</a:t>
            </a:r>
            <a:r>
              <a:rPr lang="sq-AL" sz="2400" dirty="0">
                <a:effectLst/>
                <a:latin typeface="Times New Roman" panose="02020603050405020304" pitchFamily="18" charset="0"/>
                <a:ea typeface="Times New Roman" panose="02020603050405020304" pitchFamily="18" charset="0"/>
              </a:rPr>
              <a:t> mjetet e ankimit, është lënë përfundimisht në fuqi.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8140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F093F5-39BC-31E1-5415-C41FE8691610}"/>
              </a:ext>
            </a:extLst>
          </p:cNvPr>
          <p:cNvSpPr>
            <a:spLocks noGrp="1"/>
          </p:cNvSpPr>
          <p:nvPr>
            <p:ph idx="1"/>
          </p:nvPr>
        </p:nvSpPr>
        <p:spPr>
          <a:xfrm>
            <a:off x="1287625" y="466531"/>
            <a:ext cx="10571584" cy="6204857"/>
          </a:xfrm>
        </p:spPr>
        <p:txBody>
          <a:bodyPr>
            <a:normAutofit/>
          </a:bodyPr>
          <a:lstStyle/>
          <a:p>
            <a:r>
              <a:rPr lang="en-US" sz="2000" dirty="0" err="1">
                <a:effectLst/>
                <a:latin typeface="Times New Roman" panose="02020603050405020304" pitchFamily="18" charset="0"/>
                <a:ea typeface="Times New Roman" panose="02020603050405020304" pitchFamily="18" charset="0"/>
              </a:rPr>
              <a:t>Ankimi</a:t>
            </a:r>
            <a:r>
              <a:rPr lang="en-US" sz="2000" dirty="0">
                <a:effectLst/>
                <a:latin typeface="Times New Roman" panose="02020603050405020304" pitchFamily="18" charset="0"/>
                <a:ea typeface="Times New Roman" panose="02020603050405020304" pitchFamily="18" charset="0"/>
              </a:rPr>
              <a:t> </a:t>
            </a:r>
            <a:r>
              <a:rPr lang="sq-AL" sz="2000" dirty="0">
                <a:effectLst/>
                <a:latin typeface="Times New Roman" panose="02020603050405020304" pitchFamily="18" charset="0"/>
                <a:ea typeface="Times New Roman" panose="02020603050405020304" pitchFamily="18" charset="0"/>
              </a:rPr>
              <a:t>për pjesën që ka rrëzuar kërkimin e padisë për nxjerrjen e akteve administrative, është regjistruar në Gjykatën Administrative të Apelit. </a:t>
            </a:r>
            <a:endParaRPr lang="en-US" sz="2000" dirty="0">
              <a:effectLst/>
              <a:latin typeface="Times New Roman" panose="02020603050405020304" pitchFamily="18" charset="0"/>
              <a:ea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rPr>
              <a:t>K</a:t>
            </a:r>
            <a:r>
              <a:rPr lang="sq-AL" sz="2000" dirty="0" err="1">
                <a:effectLst/>
                <a:latin typeface="Times New Roman" panose="02020603050405020304" pitchFamily="18" charset="0"/>
                <a:ea typeface="Times New Roman" panose="02020603050405020304" pitchFamily="18" charset="0"/>
              </a:rPr>
              <a:t>ërkuesja</a:t>
            </a:r>
            <a:r>
              <a:rPr lang="sq-AL" sz="2000" dirty="0">
                <a:effectLst/>
                <a:latin typeface="Times New Roman" panose="02020603050405020304" pitchFamily="18" charset="0"/>
                <a:ea typeface="Times New Roman" panose="02020603050405020304" pitchFamily="18" charset="0"/>
              </a:rPr>
              <a:t> i është drejtuar në datën 20.7.2018, </a:t>
            </a:r>
            <a:r>
              <a:rPr lang="sq-AL" sz="2000" dirty="0" err="1">
                <a:effectLst/>
                <a:latin typeface="Times New Roman" panose="02020603050405020304" pitchFamily="18" charset="0"/>
                <a:ea typeface="Times New Roman" panose="02020603050405020304" pitchFamily="18" charset="0"/>
              </a:rPr>
              <a:t>relatores</a:t>
            </a:r>
            <a:r>
              <a:rPr lang="sq-AL" sz="2000" dirty="0">
                <a:effectLst/>
                <a:latin typeface="Times New Roman" panose="02020603050405020304" pitchFamily="18" charset="0"/>
                <a:ea typeface="Times New Roman" panose="02020603050405020304" pitchFamily="18" charset="0"/>
              </a:rPr>
              <a:t> së çështjes dhe kryetarit të Gjykatës Administrative të Apelit, për përshpejtimin e gjykimit.</a:t>
            </a:r>
            <a:endParaRPr lang="en-US" sz="2000" dirty="0">
              <a:effectLst/>
              <a:latin typeface="Times New Roman" panose="02020603050405020304" pitchFamily="18" charset="0"/>
              <a:ea typeface="Times New Roman" panose="02020603050405020304" pitchFamily="18" charset="0"/>
            </a:endParaRPr>
          </a:p>
          <a:p>
            <a:r>
              <a:rPr lang="sq-AL" sz="2000" i="1" u="sng" dirty="0">
                <a:effectLst/>
                <a:latin typeface="Times New Roman" panose="02020603050405020304" pitchFamily="18" charset="0"/>
                <a:ea typeface="Times New Roman" panose="02020603050405020304" pitchFamily="18" charset="0"/>
                <a:cs typeface="Arial" panose="020B0604020202020204" pitchFamily="34" charset="0"/>
              </a:rPr>
              <a:t>Gjykimi i parë lidhur me konstatimin e cenimit të afatit të arsyeshëm:</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000" dirty="0">
                <a:effectLst/>
                <a:latin typeface="Times New Roman" panose="02020603050405020304" pitchFamily="18" charset="0"/>
                <a:ea typeface="Times New Roman" panose="02020603050405020304" pitchFamily="18" charset="0"/>
                <a:cs typeface="Arial" panose="020B0604020202020204" pitchFamily="34" charset="0"/>
              </a:rPr>
              <a:t>Pasi nuk ka marrë përgjigje në datën 20.8.2018, ka paraqitur në Gjykatën e Lartë kërkesë për konstatimin e shkeljes së afatit të arsyeshëm të gjykimit nga Gjykata Administrative e Apelit dhe përshpejtimin e gjykimit. </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Kolegji Administrativ i Gjykatës i Lartë, me vendimin nr. 2/5/2, datë 17.6.2021</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 ka vendosur </a:t>
            </a: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rrëzimin e kërkesës</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 Ky vendim është kundërshtuar nga kërkuesja në Gjykatën Kushtetuese, duke kërkuar konstatimin e cenimit të së drejtës për një proces të rregullt ligjor si rezultat i mos gjykimit të çështjes nga Gjykata Administrative e Apelit brenda një afati të arsyeshëm. </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Gjykata Kushtetuese, me vendimin nr. 2, datë 17.02.2022</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 ka vendosur </a:t>
            </a: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pranimin e kërkesës </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dhe konstatimin e cenimit të së drejtës për gjykim brenda një afati të arsyeshëm, duke detyruar Gjykatën Administrative të Apelit të gjykojë çështjen brenda 6 muajve nga hyrja në fuqi e vendimit. </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2000" b="1" u="sng" dirty="0"/>
          </a:p>
          <a:p>
            <a:endParaRPr lang="en-US" sz="2000" dirty="0"/>
          </a:p>
        </p:txBody>
      </p:sp>
    </p:spTree>
    <p:extLst>
      <p:ext uri="{BB962C8B-B14F-4D97-AF65-F5344CB8AC3E}">
        <p14:creationId xmlns:p14="http://schemas.microsoft.com/office/powerpoint/2010/main" val="1762181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223788-E3A6-B856-20B5-5CD6C2258786}"/>
              </a:ext>
            </a:extLst>
          </p:cNvPr>
          <p:cNvSpPr>
            <a:spLocks noGrp="1"/>
          </p:cNvSpPr>
          <p:nvPr>
            <p:ph idx="1"/>
          </p:nvPr>
        </p:nvSpPr>
        <p:spPr>
          <a:xfrm>
            <a:off x="1259633" y="519403"/>
            <a:ext cx="10655559" cy="6030687"/>
          </a:xfrm>
        </p:spPr>
        <p:txBody>
          <a:bodyPr>
            <a:normAutofit lnSpcReduction="10000"/>
          </a:bodyPr>
          <a:lstStyle/>
          <a:p>
            <a:r>
              <a:rPr lang="sq-AL" sz="1800" i="1" u="sng" dirty="0">
                <a:effectLst/>
                <a:latin typeface="Times New Roman" panose="02020603050405020304" pitchFamily="18" charset="0"/>
                <a:ea typeface="Times New Roman" panose="02020603050405020304" pitchFamily="18" charset="0"/>
                <a:cs typeface="Arial" panose="020B0604020202020204" pitchFamily="34" charset="0"/>
              </a:rPr>
              <a:t>Gjykimi për shpërblimin e dëmit:</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b="1"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1800" dirty="0">
                <a:effectLst/>
                <a:latin typeface="Times New Roman" panose="02020603050405020304" pitchFamily="18" charset="0"/>
                <a:ea typeface="Times New Roman" panose="02020603050405020304" pitchFamily="18" charset="0"/>
                <a:cs typeface="Arial" panose="020B0604020202020204" pitchFamily="34" charset="0"/>
              </a:rPr>
              <a:t>Kërkuesja i është drejtuar Gjykatës së Rrethit Gjyqësor Tiranë me kërkesëpadi me objekt shpërblimin e dëmit si rezultat i konstatimit të cenimit të së drejtës për gjykim brenda një afati të arsyeshëm.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1800" dirty="0">
                <a:effectLst/>
                <a:latin typeface="Times New Roman" panose="02020603050405020304" pitchFamily="18" charset="0"/>
                <a:ea typeface="Times New Roman" panose="02020603050405020304" pitchFamily="18" charset="0"/>
                <a:cs typeface="Arial" panose="020B0604020202020204" pitchFamily="34" charset="0"/>
              </a:rPr>
              <a:t>Me vendimin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nr. 4844, datë 28.9.2022, Gjykata e Rrethit Gjyqësor Tiranë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ka vendosur pranimin pjesërisht të saj dhe detyrimin e MD-së dhe MFE-së të paguajnë në favor të kërkueses shumën 200,000 (dyqind mijë) lekë, si shpërblim për dëmin jopasuror.</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1800" i="1" u="sng" dirty="0">
                <a:effectLst/>
                <a:latin typeface="Times New Roman" panose="02020603050405020304" pitchFamily="18" charset="0"/>
                <a:ea typeface="Times New Roman" panose="02020603050405020304" pitchFamily="18" charset="0"/>
                <a:cs typeface="Arial" panose="020B0604020202020204" pitchFamily="34" charset="0"/>
              </a:rPr>
              <a:t>Kërkesa për konstatimin e vijimit të cenimit dhe mungesa e mjetit efektiv:</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 </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Në datën 26.9.2022, për shkak se çështja e themelit nuk ishte shqyrtuar ende nga Gjykata Administrative e Apelit, kërkuesja i është drejtuar sërish Gjykatës Kushtetuese për konstatimin e vijimit të cenimit të së drejtës për proces të rregullt, si dhe konstatimin e mungesës së një mjeti ligjor efektiv për dëmshpërblim, pas hyrjes në fuqi të vendimit të saj nr. 2, datë 17.02.2022.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Me vendimin nr. 20, datë 05.4.2023</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Gjykata Kushtetuese ka vendosur </a:t>
            </a:r>
            <a:r>
              <a:rPr lang="sq-AL" sz="1800" b="1" dirty="0">
                <a:effectLst/>
                <a:latin typeface="Times New Roman" panose="02020603050405020304" pitchFamily="18" charset="0"/>
                <a:ea typeface="Times New Roman" panose="02020603050405020304" pitchFamily="18" charset="0"/>
                <a:cs typeface="Arial" panose="020B0604020202020204" pitchFamily="34" charset="0"/>
              </a:rPr>
              <a:t>rrëzimin e kërkesës</a:t>
            </a:r>
            <a:r>
              <a:rPr lang="sq-AL" sz="1800" dirty="0">
                <a:effectLst/>
                <a:latin typeface="Times New Roman" panose="02020603050405020304" pitchFamily="18" charset="0"/>
                <a:ea typeface="Times New Roman" panose="02020603050405020304" pitchFamily="18" charset="0"/>
                <a:cs typeface="Arial" panose="020B0604020202020204" pitchFamily="34" charset="0"/>
              </a:rPr>
              <a:t>, me arsyetimin se edhe pse shqyrtimi i çështjes së themelit është bërë me rreth 6 muaj vonesë nga hyrja në fuqi e vendimit të saj, mjeti procedural i përdorur nga kërkuesja e ka arritur qëllimin e saj, për sa kohë që Gjykata Administrative e Apelit e ka përshpejtuar gjykimin, duke u dhënë përgjigje pretendimeve me natyrë substanciale që lidhen me cenimin e interesave të ligjshëm të kërkueses.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r>
              <a:rPr lang="sq-AL" sz="1800" dirty="0">
                <a:effectLst/>
                <a:latin typeface="Times New Roman" panose="02020603050405020304" pitchFamily="18" charset="0"/>
                <a:ea typeface="Times New Roman" panose="02020603050405020304" pitchFamily="18" charset="0"/>
                <a:cs typeface="Arial" panose="020B0604020202020204" pitchFamily="34" charset="0"/>
              </a:rPr>
              <a:t>Po kështu, Gjykata ka vlerësuar se edhe pse me vendimin nr. 4844, datë 28.09.2022 të Gjykatës së Rrethit Gjyqësor Tiranë është vendosur shpërblimi i kërkueses për periudhën nga 19.03.2019 deri më 23.03.2022, ajo nuk ka asnjë pengesë të kërkojë shpërblimin e drejtë për shkak të vonesës së shqyrtimit të çështjes me rreth 6 muaj nga Gjykata Administrative e Apelit.</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43084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223788-E3A6-B856-20B5-5CD6C2258786}"/>
              </a:ext>
            </a:extLst>
          </p:cNvPr>
          <p:cNvSpPr>
            <a:spLocks noGrp="1"/>
          </p:cNvSpPr>
          <p:nvPr>
            <p:ph idx="1"/>
          </p:nvPr>
        </p:nvSpPr>
        <p:spPr>
          <a:xfrm>
            <a:off x="1380931" y="519403"/>
            <a:ext cx="10534261" cy="6030687"/>
          </a:xfrm>
        </p:spPr>
        <p:txBody>
          <a:bodyPr>
            <a:normAutofit/>
          </a:bodyPr>
          <a:lstStyle/>
          <a:p>
            <a:pPr marL="0" marR="0" indent="457200" algn="just">
              <a:lnSpc>
                <a:spcPct val="150000"/>
              </a:lnSpc>
              <a:spcBef>
                <a:spcPts val="0"/>
              </a:spcBef>
              <a:spcAft>
                <a:spcPts val="0"/>
              </a:spcAft>
            </a:pPr>
            <a:r>
              <a:rPr lang="sq-AL" sz="2000" i="1" u="sng" dirty="0">
                <a:effectLst/>
                <a:latin typeface="Times New Roman" panose="02020603050405020304" pitchFamily="18" charset="0"/>
                <a:ea typeface="Times New Roman" panose="02020603050405020304" pitchFamily="18" charset="0"/>
                <a:cs typeface="Arial" panose="020B0604020202020204" pitchFamily="34" charset="0"/>
              </a:rPr>
              <a:t>Ankimi kundër vendimit të gjykatës për shpërblimin e dëmit:</a:t>
            </a:r>
            <a:r>
              <a:rPr lang="sq-AL" sz="20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b="1"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0"/>
              </a:spcAft>
            </a:pPr>
            <a:r>
              <a:rPr lang="sq-AL" sz="2000" dirty="0">
                <a:effectLst/>
                <a:latin typeface="Times New Roman" panose="02020603050405020304" pitchFamily="18" charset="0"/>
                <a:ea typeface="Times New Roman" panose="02020603050405020304" pitchFamily="18" charset="0"/>
                <a:cs typeface="Arial" panose="020B0604020202020204" pitchFamily="34" charset="0"/>
              </a:rPr>
              <a:t>Kundër vendimit nr. 4844, datë 28.9.2022 të Gjykatës së Rrethit Gjyqësor Tiranë ka ushtruar ankim Ministria e Drejtësisë dhe ankimi është regjistruar përpara Gjykatës së Apelit Tiranë (aktualisht Gjykata e Apelit e Juridiksionit të Përgjithshëm), në datën 20.10.2022. </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0"/>
              </a:spcAft>
            </a:pPr>
            <a:r>
              <a:rPr lang="en-US" sz="2000" dirty="0">
                <a:latin typeface="Times New Roman" panose="02020603050405020304" pitchFamily="18" charset="0"/>
                <a:ea typeface="Times New Roman" panose="02020603050405020304" pitchFamily="18" charset="0"/>
                <a:cs typeface="Arial" panose="020B0604020202020204" pitchFamily="34" charset="0"/>
              </a:rPr>
              <a:t>N</a:t>
            </a:r>
            <a:r>
              <a:rPr lang="sq-AL" sz="2000" dirty="0">
                <a:effectLst/>
                <a:latin typeface="Times New Roman" panose="02020603050405020304" pitchFamily="18" charset="0"/>
                <a:ea typeface="Times New Roman" panose="02020603050405020304" pitchFamily="18" charset="0"/>
                <a:cs typeface="Arial" panose="020B0604020202020204" pitchFamily="34" charset="0"/>
              </a:rPr>
              <a:t>ë datat 20.12.2022 dhe 30.01.2023 kërkuesja i është drejtuar gjyqtares relatore për përshpejtimin e shqyrtimit të çështjes. Në datën 3.2.2023 çështja e kërkueses i është caktuar me short elektronik një gjyqtareje tjetër, kurse në datën 20.2.2023, nëpërmjet shërbimit postar, kërkuesja ka paraqitur në gjykatën e apelit, si gjykata në vonesë, kërkesën drejtuar Gjykatës së Lartë për konstatimin e shkeljes së afatit të arsyeshëm të gjykimit të çështjes. </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457200" algn="just">
              <a:lnSpc>
                <a:spcPct val="150000"/>
              </a:lnSpc>
              <a:spcBef>
                <a:spcPts val="0"/>
              </a:spcBef>
              <a:spcAft>
                <a:spcPts val="0"/>
              </a:spcAft>
            </a:pPr>
            <a:r>
              <a:rPr lang="sq-AL" sz="2000" dirty="0">
                <a:effectLst/>
                <a:latin typeface="Times New Roman" panose="02020603050405020304" pitchFamily="18" charset="0"/>
                <a:ea typeface="Times New Roman" panose="02020603050405020304" pitchFamily="18" charset="0"/>
                <a:cs typeface="Arial" panose="020B0604020202020204" pitchFamily="34" charset="0"/>
              </a:rPr>
              <a:t>Ka rezultuar se kërkesa për konstatimin e cenimit të shkeljes së afatit të arsyeshëm të gjykimit të çështjes civile, së bashku me mendimin e gjyqtarit relator, i është përcjellë Gjykatës së Lartë me shkresën nr.858/2, datë 4.9.2023.</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435019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111</TotalTime>
  <Words>7749</Words>
  <Application>Microsoft Office PowerPoint</Application>
  <PresentationFormat>Widescreen</PresentationFormat>
  <Paragraphs>127</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Century Gothic</vt:lpstr>
      <vt:lpstr>Times New Roman</vt:lpstr>
      <vt:lpstr>Wingdings</vt:lpstr>
      <vt:lpstr>Wingdings 3</vt:lpstr>
      <vt:lpstr>Wisp</vt:lpstr>
      <vt:lpstr>Problematikat gjyqësore të lidhura me gjykimin e çështjes brenda një afati të arsyeshëm. Jurisprudenca e gjykimit të zakonshëm dhe e gjykimit kushtetues</vt:lpstr>
      <vt:lpstr>VENDIMI I GJYKATËS KUSHTETUESE NR. 135 DATË 21.6.2023 (PAL GJINAJ)  Detyrimi i shterimit të mjeteve juridike në dispozicion</vt:lpstr>
      <vt:lpstr>VENDIMI I GJYKATËS KUSHTETUESE NR. 135 DATË 21.6.2023 (PAL GJINAJ) Detyrimi i shterimit të mjeteve juridike në dispozicion</vt:lpstr>
      <vt:lpstr>VENDIMI I GJYKATËS KUSHTETUESE NR. 169 DATË 13.07.2023 (Gen Tota) – Moskalim – Mjeti ligjor i zgjedhur jo i duhur </vt:lpstr>
      <vt:lpstr>PowerPoint Presentation</vt:lpstr>
      <vt:lpstr>VENDIM I GJYKATËS KUSHTETUESE NR.44, DATË 26.09.2023 (DASHMIRA ZARO)  Ezaurimi i mjeteve efektive në raport me procesin riparues/korrigjues . </vt:lpstr>
      <vt:lpstr>PowerPoint Presentation</vt:lpstr>
      <vt:lpstr>PowerPoint Presentation</vt:lpstr>
      <vt:lpstr>PowerPoint Presentation</vt:lpstr>
      <vt:lpstr>PowerPoint Presentation</vt:lpstr>
      <vt:lpstr>PowerPoint Presentation</vt:lpstr>
      <vt:lpstr>VENDIMI I GJYKATËS KUSHTETUESE NR. 46, DATË 03.10.2023 (GËZIM BOÇARI)  Kriteri i kompleksitetit të çështjes dhe mënyra e konfigurimit të tij në faza të ndryshme të gjykimit – Kriteri i sjelljes së autoriteteve </vt:lpstr>
      <vt:lpstr>PowerPoint Presentation</vt:lpstr>
      <vt:lpstr>PowerPoint Presentation</vt:lpstr>
      <vt:lpstr>VENDIM NR. 139 DATË 21.6.2023 (THOMA DHIMOLEA - VENDIM MOSKALIMI) – Kompleksiteti i kritereve </vt:lpstr>
      <vt:lpstr>PowerPoint Presentation</vt:lpstr>
      <vt:lpstr>PowerPoint Presentation</vt:lpstr>
      <vt:lpstr>VENDIM NR. 25 DATË 11.05.2023 (LUFTIM MEZINI, MARÇELA KËRËKU) – Kriteri sjellja e autoriteteve dhe ajo çfarë përbën rrezik për kërkuesin</vt:lpstr>
      <vt:lpstr>PowerPoint Presentation</vt:lpstr>
      <vt:lpstr>PowerPoint Presentation</vt:lpstr>
      <vt:lpstr>VENDIMI I GJYKATËS KUSHTETUESE NR. 6, DATË 16.02.2023 (AGRON BAJRI) – Rrëzim i kërkesës pasi është marrë në konsideratë sjellja e autoritetit (marrja në shqyrtim me përparësi e ankimit nga gjykata)</vt:lpstr>
      <vt:lpstr>PowerPoint Presentation</vt:lpstr>
      <vt:lpstr>VENDIM I GJYKATËS KUSHTETEUSE NR. 31 DATË 29.5.2023 (SHPRESA KEKEZI ETJ.) </vt:lpstr>
      <vt:lpstr>PowerPoint Presentation</vt:lpstr>
      <vt:lpstr>PowerPoint Presentation</vt:lpstr>
      <vt:lpstr>PowerPoint Presentation</vt:lpstr>
      <vt:lpstr>VENDIMI I GJYKATËS KUSHTETUESE NR. 35 DATË 01.11. 2021 (SELMAN GAZIDEDJA ETJ.) – Kriteri i rrezikut që pas sjell tej zgjatja e procedurave për kërkuesin</vt:lpstr>
      <vt:lpstr>PowerPoint Presentation</vt:lpstr>
      <vt:lpstr>VENDIMI I GJYKATËS KUSHTETUESE NR. 3, DATË 17.2.2022 – PRANUAR KËRKESA (LAERT KOLA) – Shmangia e formalizmit në trajtimin e kërkesës për konstatimin e cenimit të afatit të arsyeshëm </vt:lpstr>
      <vt:lpstr>PowerPoint Presentation</vt:lpstr>
      <vt:lpstr>PowerPoint Presentation</vt:lpstr>
      <vt:lpstr>Abstrakte lidhur me aspekte të interpretuara në jurisprudencën e Gjykatës së Lartë dhe kriteret e elaboruar nga kjo e fundit sa i takon gjykimi brenda një afati të arsyeshëm </vt:lpstr>
      <vt:lpstr>PowerPoint Presentation</vt:lpstr>
      <vt:lpstr>PowerPoint Presentation</vt:lpstr>
      <vt:lpstr>Elementët e identifikuar nga praktika e Gjykatës së Lartë për të vlerësuar në kuptim të nenit 399/2, moszbatimin e mekanizmit zhbllokues të projektuar nga nenet 399/1-399/12 të KPC, në rastet e pamundësisë objektive për procedim </vt:lpstr>
      <vt:lpstr>Kryerja e veprimit “shërues” për gjykimin në vonesë - Pushimi i gjykimit të kërkesave me objekt konstatimin e cenimit të gjykimit brenda një afati të arsyeshëm   </vt:lpstr>
      <vt:lpstr>Subjekti i cili legjitimohet të paraqesë kërkesën për konstatimin e shkeljes së afatit të arsyeshëm – Dashmira Zaro etj</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Problematikat gjyqësore të lidhura me gjykimin e çështjes brenda një afati të arsyeshëm. Jurisprudenca e gjykimit të zakonshëm dhe e gjykimit kushtetues</dc:title>
  <dc:creator>ALDA SADIKU</dc:creator>
  <cp:lastModifiedBy>ALDA SADIKU</cp:lastModifiedBy>
  <cp:revision>2</cp:revision>
  <dcterms:created xsi:type="dcterms:W3CDTF">2023-11-16T21:47:17Z</dcterms:created>
  <dcterms:modified xsi:type="dcterms:W3CDTF">2023-11-16T23:38:29Z</dcterms:modified>
</cp:coreProperties>
</file>