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56" r:id="rId3"/>
    <p:sldId id="326" r:id="rId4"/>
    <p:sldId id="327" r:id="rId5"/>
    <p:sldId id="346" r:id="rId6"/>
    <p:sldId id="347" r:id="rId7"/>
    <p:sldId id="348" r:id="rId8"/>
    <p:sldId id="349" r:id="rId9"/>
    <p:sldId id="350" r:id="rId10"/>
    <p:sldId id="351" r:id="rId11"/>
    <p:sldId id="355" r:id="rId12"/>
    <p:sldId id="352" r:id="rId13"/>
    <p:sldId id="353" r:id="rId14"/>
    <p:sldId id="357" r:id="rId15"/>
    <p:sldId id="358" r:id="rId16"/>
    <p:sldId id="359" r:id="rId17"/>
    <p:sldId id="360" r:id="rId18"/>
    <p:sldId id="361" r:id="rId19"/>
    <p:sldId id="362" r:id="rId20"/>
    <p:sldId id="364" r:id="rId21"/>
    <p:sldId id="363" r:id="rId22"/>
    <p:sldId id="365" r:id="rId23"/>
    <p:sldId id="366" r:id="rId24"/>
    <p:sldId id="367" r:id="rId25"/>
    <p:sldId id="368" r:id="rId26"/>
    <p:sldId id="369" r:id="rId27"/>
    <p:sldId id="370" r:id="rId28"/>
    <p:sldId id="371" r:id="rId29"/>
    <p:sldId id="372" r:id="rId30"/>
    <p:sldId id="373" r:id="rId31"/>
    <p:sldId id="374" r:id="rId32"/>
    <p:sldId id="354" r:id="rId33"/>
  </p:sldIdLst>
  <p:sldSz cx="12192000" cy="6858000"/>
  <p:notesSz cx="6858000" cy="9144000"/>
  <p:custDataLst>
    <p:tags r:id="rId3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88" autoAdjust="0"/>
    <p:restoredTop sz="94660"/>
  </p:normalViewPr>
  <p:slideViewPr>
    <p:cSldViewPr snapToGrid="0">
      <p:cViewPr varScale="1">
        <p:scale>
          <a:sx n="88" d="100"/>
          <a:sy n="88" d="100"/>
        </p:scale>
        <p:origin x="94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D1A1B-1EFD-44AF-AD8A-6C860DB0C966}" type="datetimeFigureOut">
              <a:rPr lang="de-DE" smtClean="0"/>
              <a:t>02.06.2024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26265-B210-4944-8AAA-674C606C8D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223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D68CD6-43C7-47C5-BB45-C5C0F0821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DD8575B-6D39-4EF4-8491-0974BA559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8A7671-3F21-4399-9E0A-2A836F083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E617-DF94-492B-9EDE-7C42188116F8}" type="datetime1">
              <a:rPr lang="de-DE" smtClean="0"/>
              <a:t>02.06.2024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9E5A2F-D886-42DB-ABF8-A0FDC4E3D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2EE126-39D5-4547-8B66-DC98C855E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5F07-49B5-410F-A47D-5F8FB63912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69120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76E24-3074-4D77-8C7D-DA8C94E7F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3E4DB9B-98CD-4B43-B0BA-BBDCF14C8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57104F-64C0-4F48-B77E-DD815BDC4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4094-9EC1-4F2A-8EC2-8CAB6F62BA2F}" type="datetime1">
              <a:rPr lang="de-DE" smtClean="0"/>
              <a:t>02.06.2024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31C6584-3948-4713-8080-834089E71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CD3920-FAE5-4B3A-9FA5-57E727485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5F07-49B5-410F-A47D-5F8FB63912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76691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901D50C-341A-4527-A124-62F702A009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E756AC7-F305-4CF3-AC90-BEAA19CA1E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1214B7-BFFD-4B97-8CA6-AE3EB9A3A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14019-FB40-4FF5-A5C2-88B10EC24A06}" type="datetime1">
              <a:rPr lang="de-DE" smtClean="0"/>
              <a:t>02.06.2024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E0E9BC-18AE-4D6F-A3C7-7023C7FF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D046C8-9FC6-4520-908D-22B101170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5F07-49B5-410F-A47D-5F8FB63912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521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657CA3-BA53-48F6-9ADE-8D889D4D5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A67E43-86CB-4049-ADCE-BAFCEA761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A1B00B-CDB3-4D47-B53E-07E6F14D3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678C-B306-4751-9C49-5186EE7BEDB9}" type="datetime1">
              <a:rPr lang="de-DE" smtClean="0"/>
              <a:t>02.06.2024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4C71B2-E03C-4767-A192-49C11637F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19E7F4-AD6C-49A7-92C8-1F8D8645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5F07-49B5-410F-A47D-5F8FB63912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4941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83245F-1D0E-4B3A-AE93-6263D6EA2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D060DB6-2D5C-4E8A-AE89-1B1E7CD89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4E4A81-C94F-4760-9F74-30108BECB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5B27-1614-4C2E-AE16-72BF24943111}" type="datetime1">
              <a:rPr lang="de-DE" smtClean="0"/>
              <a:t>02.06.2024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54A464-F5D6-4B14-B932-2043B7D44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E3230E-9023-46C8-AA37-6BEEEEB13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5F07-49B5-410F-A47D-5F8FB63912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043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A39487-B295-4524-B32E-530150B8E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E684B2-9A3C-4D3A-9F8A-0B1CE313F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0CDB80A-63E2-4673-8F32-488FF53CA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60ED8E-40CD-42F1-95AB-E777B3AA8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0785F-CC90-4149-AB1F-6C82CC0EF461}" type="datetime1">
              <a:rPr lang="de-DE" smtClean="0"/>
              <a:t>02.06.2024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A6C2BCA-8272-457A-8BA9-72389C334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7862503-0AB8-4A1C-8DA2-393A42D7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5F07-49B5-410F-A47D-5F8FB63912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16113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30CFD8-AA6E-47BB-A320-9C1C8666C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9636820-5962-44D2-909C-CC724D5A8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275447-0702-4A87-B971-DD99D1232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4C5CCF7-3DD7-465A-A946-74DAE1A30F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2339CEB-DB92-4775-B08F-974BC3DE1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E3C5202-E074-4BB9-830D-7FC0B4CC3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3CBD9-4423-49A3-AF69-4DA2A444AEF2}" type="datetime1">
              <a:rPr lang="de-DE" smtClean="0"/>
              <a:t>02.06.2024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1038692-8CB5-49C6-AEE8-5417180E4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B94A9F4-2312-4DE7-80C6-269D73005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5F07-49B5-410F-A47D-5F8FB63912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912514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28CC75-B4C7-4B9A-A041-CDBFBDA3B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171B708-81B2-4431-B6AB-D6DADFF0E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D8F8-18B8-42BC-AB0C-B24428B6E30D}" type="datetime1">
              <a:rPr lang="de-DE" smtClean="0"/>
              <a:t>02.06.2024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1A8589E-F6BD-48AE-A1B9-CFEF0F9DF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5E0F116-DC7D-4AA5-8917-339F09CCB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5F07-49B5-410F-A47D-5F8FB63912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7945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14F547-3B51-4559-B8F8-49A8A723B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B083C-BD13-40C8-9789-A0F5962CCD07}" type="datetime1">
              <a:rPr lang="de-DE" smtClean="0"/>
              <a:t>02.06.2024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C414213-3B10-4860-8A9E-60C65A38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46C4794-360A-4463-87C0-FF8C174A8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5F07-49B5-410F-A47D-5F8FB63912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222315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6CB23A-BAE3-4C9B-A251-BAD8D0B93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1892A1-DB72-46B9-80D4-39456E570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E5DE0E5-EA1B-49DE-931F-44DA2E17A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F531FB-CD6F-4B76-97FA-DEF4C8C94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294B-FE97-4153-8431-4A726C584AC8}" type="datetime1">
              <a:rPr lang="de-DE" smtClean="0"/>
              <a:t>02.06.2024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6F2132-3B27-47AC-AAB8-FC2C1EF3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FF38F6-F931-4BFA-A238-054602712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5F07-49B5-410F-A47D-5F8FB63912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12203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D2D093-7DE4-4C91-ACEC-E81499E08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CDEEC57-DA43-4CA5-97D7-F456C61E52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D99A7EF-3B82-41E6-801E-873CE40A1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4D29BB-8F0A-48E8-82A9-7C6499E31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77F5C-C28C-49FF-B420-50A76B5DF0B9}" type="datetime1">
              <a:rPr lang="de-DE" smtClean="0"/>
              <a:t>02.06.2024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1FFD1AD-6CA1-4FA9-B580-6439C8403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8590369-D8CA-444E-916C-30987F2F3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5F07-49B5-410F-A47D-5F8FB63912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9072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1F3FC75-2F5F-4909-A515-3CA0628ED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CCCE50F-7310-46C7-B7C3-F9273F06A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F29033-D4DC-4E71-A797-CF7326CE26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43905-E3E1-4521-9550-D0005674E2E2}" type="datetime1">
              <a:rPr lang="de-DE" smtClean="0"/>
              <a:t>02.06.2024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46A95D-ABB1-470A-88FA-6D03F761C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A5E3A1-669A-4E64-BC38-FAC12B1F0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F5F07-49B5-410F-A47D-5F8FB639126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271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           Seminar mbi hartimin e aktgjykimeve në Shqipëri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603530" y="1088224"/>
            <a:ext cx="11170896" cy="169277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endParaRPr lang="de-DE" sz="2400">
              <a:solidFill>
                <a:schemeClr val="accent1">
                  <a:lumMod val="75000"/>
                </a:schemeClr>
              </a:solidFill>
            </a:endParaRPr>
          </a:p>
          <a:p>
            <a:pPr algn="ctr" rtl="0"/>
            <a:r>
              <a:rPr lang="sq" sz="4000" b="1" i="0" u="none" strike="noStrike" cap="small">
                <a:solidFill>
                  <a:srgbClr val="2F5597"/>
                </a:solidFill>
                <a:latin typeface="Calibri"/>
              </a:rPr>
              <a:t>Hartimi i aktgjykimeve civile dhe penale</a:t>
            </a:r>
          </a:p>
          <a:p>
            <a:pPr algn="ctr" rtl="0"/>
            <a:r>
              <a:rPr lang="sq" sz="4000" b="1" i="0" u="none" strike="noStrike" cap="small">
                <a:solidFill>
                  <a:srgbClr val="2F5597"/>
                </a:solidFill>
                <a:latin typeface="Calibri"/>
              </a:rPr>
              <a:t>dhe arsyetimi i aktgjykimit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 descr="Gerichtsurteil zu Hartz IV &amp; Nachhilfe - Kostenübernahme nur bei Erfolg -  Mathematik Nachhilfe">
            <a:extLst>
              <a:ext uri="{FF2B5EF4-FFF2-40B4-BE49-F238E27FC236}">
                <a16:creationId xmlns:a16="http://schemas.microsoft.com/office/drawing/2014/main" id="{F18259A9-E35A-BFEC-6D6C-6F094BE50B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8373" y="2933337"/>
            <a:ext cx="4740031" cy="311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07DFF7A0-BFBF-0237-424B-0866573C27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89784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civil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323248"/>
            <a:ext cx="11170896" cy="45243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8775" indent="-358775" rtl="0"/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G.	Pasojat e shkeljeve</a:t>
            </a:r>
          </a:p>
          <a:p>
            <a:pPr marL="457200" indent="-457200">
              <a:buAutoNum type="alphaUcPeriod" startAt="2"/>
            </a:pP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742950" indent="-514350" rtl="0">
              <a:spcAft>
                <a:spcPts val="1200"/>
              </a:spcAft>
              <a:buFont typeface="+mj-lt"/>
              <a:buAutoNum type="arabicPeriod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Gabimet në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titull</a:t>
            </a:r>
          </a:p>
          <a:p>
            <a:pPr marL="742950" indent="-293688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Rasti më i zakonshëm: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emërtimi i gabuar i palëve pa dashje</a:t>
            </a:r>
          </a:p>
          <a:p>
            <a:pPr marL="742950" indent="-293688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Pasaktësitë e dukshme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mund të korrigjohen më pas</a:t>
            </a:r>
          </a:p>
          <a:p>
            <a:pPr marL="742950" indent="-293688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Informacion i gabuar i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ditës së seancës gojore: korrigjimi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gjithashtu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është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i mundur;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Periudha e apelimit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fillon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me dorëzimin</a:t>
            </a:r>
          </a:p>
          <a:p>
            <a:pPr marL="457200" indent="-228600">
              <a:buFont typeface="Arial" panose="020B0604020202020204" pitchFamily="34" charset="0"/>
              <a:buChar char="•"/>
            </a:pP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lphaUcPeriod" startAt="2"/>
            </a:pP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10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1FBC5FF5-0AAE-4260-4E44-76A6966964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09751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civil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601024" y="684354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323248"/>
            <a:ext cx="11170896" cy="510909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8775" indent="-358775" rtl="0"/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G.	Pasojat e shkeljeve</a:t>
            </a:r>
          </a:p>
          <a:p>
            <a:pPr marL="457200" indent="-457200">
              <a:buAutoNum type="alphaUcPeriod" startAt="2"/>
            </a:pPr>
            <a:endParaRPr lang="de-D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758825" indent="-530225" rtl="0">
              <a:spcAft>
                <a:spcPts val="1200"/>
              </a:spcAft>
            </a:pP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2.	Gabimet në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tenor</a:t>
            </a:r>
            <a:r>
              <a:rPr lang="en-GB" sz="2800" b="1" i="0" u="none" strike="noStrike" dirty="0">
                <a:solidFill>
                  <a:srgbClr val="2F5597"/>
                </a:solidFill>
                <a:latin typeface="Calibri"/>
              </a:rPr>
              <a:t> (</a:t>
            </a:r>
            <a:r>
              <a:rPr lang="en-GB" sz="2800" b="1" i="0" u="none" strike="noStrike" dirty="0" err="1">
                <a:solidFill>
                  <a:srgbClr val="2F5597"/>
                </a:solidFill>
                <a:latin typeface="Calibri"/>
              </a:rPr>
              <a:t>dispozitiv</a:t>
            </a:r>
            <a:r>
              <a:rPr lang="en-GB" sz="2800" b="1" i="0" u="none" strike="noStrike" dirty="0">
                <a:solidFill>
                  <a:srgbClr val="2F5597"/>
                </a:solidFill>
                <a:latin typeface="Calibri"/>
              </a:rPr>
              <a:t>)</a:t>
            </a:r>
            <a:endParaRPr lang="sq" sz="2800" b="1" i="0" u="none" strike="noStrike" dirty="0">
              <a:solidFill>
                <a:srgbClr val="2F5597"/>
              </a:solidFill>
              <a:latin typeface="Calibri"/>
            </a:endParaRPr>
          </a:p>
          <a:p>
            <a:pPr marL="742950" indent="-293688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Pasaktësitë e dukshme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mund të korrigjohen më pas</a:t>
            </a:r>
          </a:p>
          <a:p>
            <a:pPr marL="742950" indent="-293688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Boshllëqet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aksidentale mund të plotësohen (për shembull: nuk është marrë asnjë vendim për kërkesën e interesit).</a:t>
            </a:r>
          </a:p>
          <a:p>
            <a:pPr marL="742950" indent="-293688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Nëse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dispozitivi ndryshon nga baza e vendimit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,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dispozitivi është vendimtar,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pasi kjo është baza për ekzekutimin e detyrueshëm.</a:t>
            </a:r>
          </a:p>
          <a:p>
            <a:pPr marL="457200" indent="-2286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lphaUcPeriod" startAt="2"/>
            </a:pPr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11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47D72BE1-D988-0A35-E4E8-B893D62572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55674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civil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323248"/>
            <a:ext cx="11170896" cy="40010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8775" indent="-358775" rtl="0"/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G.	Pasojat e shkeljeve</a:t>
            </a:r>
          </a:p>
          <a:p>
            <a:pPr marL="457200" indent="-457200">
              <a:buAutoNum type="alphaUcPeriod" startAt="2"/>
            </a:pP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758825" indent="-530225" rtl="0">
              <a:spcAft>
                <a:spcPts val="1200"/>
              </a:spcAft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3.	Gabimet në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faktet e rastit</a:t>
            </a:r>
          </a:p>
          <a:p>
            <a:pPr marL="742950" indent="-293688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Nëse kjo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mungon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plotësisht: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defekt thelbësor procedural,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vendimi duhet të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anulohet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nga gjykata e apelit</a:t>
            </a:r>
          </a:p>
          <a:p>
            <a:pPr marL="742950" indent="-293688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Pasaktësitë dhe kontradiktat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në faktet e çështjes mund të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korrigjohen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me kërkesë të njërës palë.</a:t>
            </a:r>
          </a:p>
          <a:p>
            <a:pPr marL="457200" indent="-228600">
              <a:buFont typeface="Arial" panose="020B0604020202020204" pitchFamily="34" charset="0"/>
              <a:buChar char="•"/>
            </a:pP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12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8BA0ABCE-6BA8-F1D8-B8D4-192C900F11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27284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civil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323248"/>
            <a:ext cx="11170896" cy="35702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8775" indent="-358775" rtl="0"/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G.	Pasojat e shkeljeve</a:t>
            </a:r>
          </a:p>
          <a:p>
            <a:pPr marL="457200" indent="-457200">
              <a:buAutoNum type="alphaUcPeriod" startAt="2"/>
            </a:pP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758825" indent="-530225" rtl="0">
              <a:spcAft>
                <a:spcPts val="1200"/>
              </a:spcAft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4.	Gabimet në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arsyet e vendimit</a:t>
            </a:r>
          </a:p>
          <a:p>
            <a:pPr marL="742950" indent="-293688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Nëse këto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mungojnë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plotësisht: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defekt thelbësor procedural,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vendimi duhet të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anulohet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nga gjykata e apelit</a:t>
            </a:r>
          </a:p>
          <a:p>
            <a:pPr marL="742950" indent="-293688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Konsiderata të gabuara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të gjykatës: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E drejta e apelit</a:t>
            </a: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228600">
              <a:buFont typeface="Arial" panose="020B0604020202020204" pitchFamily="34" charset="0"/>
              <a:buChar char="•"/>
            </a:pP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13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ABE3AC90-BD5E-8321-50EF-748291D7D2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48196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965960" y="443439"/>
            <a:ext cx="7467867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 dirty="0">
                <a:solidFill>
                  <a:srgbClr val="2F5597"/>
                </a:solidFill>
                <a:latin typeface="Calibri"/>
              </a:rPr>
              <a:t>         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607986" y="1335253"/>
            <a:ext cx="11170896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4000" b="1" i="0" u="none" strike="noStrike" cap="small" dirty="0">
                <a:solidFill>
                  <a:srgbClr val="2F5597"/>
                </a:solidFill>
                <a:latin typeface="Calibri"/>
              </a:rPr>
              <a:t>Aktgjykimet në çështjet penale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 Faqe 14 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07DFF7A0-BFBF-0237-424B-0866573C27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  <p:pic>
        <p:nvPicPr>
          <p:cNvPr id="3074" name="Picture 2" descr="Strafrecht - Schnelle Hilfe bei strafrechtlichen Problemen">
            <a:extLst>
              <a:ext uri="{FF2B5EF4-FFF2-40B4-BE49-F238E27FC236}">
                <a16:creationId xmlns:a16="http://schemas.microsoft.com/office/drawing/2014/main" id="{19730EBA-4F18-D076-29D6-E27B8931D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26693" y="2440908"/>
            <a:ext cx="5209862" cy="3471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29838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323248"/>
            <a:ext cx="11170896" cy="5509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88950" indent="-488950" rtl="0">
              <a:spcAft>
                <a:spcPts val="1200"/>
              </a:spcAft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A.	Kërkesat për gjykimin</a:t>
            </a:r>
          </a:p>
          <a:p>
            <a:pPr marL="457200" indent="-228600" rtl="0">
              <a:buFont typeface="Arial" panose="020B0604020202020204" pitchFamily="34" charset="0"/>
              <a:buChar char="•"/>
            </a:pP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Mundësimi i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shqyrtimit nga gjykata e apelit</a:t>
            </a:r>
          </a:p>
          <a:p>
            <a:pPr marL="488950" rtl="0">
              <a:spcAft>
                <a:spcPts val="1200"/>
              </a:spcAft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☞ </a:t>
            </a:r>
            <a:r>
              <a:rPr lang="en-GB" sz="2800" b="1" i="0" u="none" strike="noStrike" dirty="0">
                <a:solidFill>
                  <a:srgbClr val="2F5597"/>
                </a:solidFill>
                <a:latin typeface="Calibri"/>
              </a:rPr>
              <a:t>	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Një gjykim i shkurtuar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i mundshëm nëse palët heqin dorë nga e</a:t>
            </a:r>
            <a:r>
              <a:rPr lang="en-GB" sz="2800" b="0" i="0" u="none" strike="noStrike" dirty="0">
                <a:solidFill>
                  <a:srgbClr val="2F5597"/>
                </a:solidFill>
                <a:latin typeface="Calibri"/>
              </a:rPr>
              <a:t> 	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drejta e tyre për ankim ose në rast skadimi të afateve kohore për</a:t>
            </a:r>
            <a:r>
              <a:rPr lang="en-GB" sz="2800" b="0" i="0" u="none" strike="noStrike" dirty="0">
                <a:solidFill>
                  <a:srgbClr val="2F5597"/>
                </a:solidFill>
                <a:latin typeface="Calibri"/>
              </a:rPr>
              <a:t> 	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ankimim: Vlerësimi i provave dhe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konsideratat e dënimit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më pas </a:t>
            </a:r>
            <a:r>
              <a:rPr lang="en-GB" sz="2800" b="0" i="0" u="none" strike="noStrike" dirty="0">
                <a:solidFill>
                  <a:srgbClr val="2F5597"/>
                </a:solidFill>
                <a:latin typeface="Calibri"/>
              </a:rPr>
              <a:t>	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mund të anulohen</a:t>
            </a:r>
            <a:endParaRPr lang="sq" sz="2800" b="1" i="0" u="none" strike="noStrike" dirty="0">
              <a:solidFill>
                <a:srgbClr val="2F5597"/>
              </a:solidFill>
              <a:latin typeface="Calibri"/>
            </a:endParaRPr>
          </a:p>
          <a:p>
            <a:pPr marL="457200" indent="-228600" rtl="0">
              <a:buFont typeface="Arial" panose="020B0604020202020204" pitchFamily="34" charset="0"/>
              <a:buChar char="•"/>
            </a:pP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Por gjithashtu: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Bazë për përdorim të mëvonshëm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jashtë kësaj procedure</a:t>
            </a:r>
          </a:p>
          <a:p>
            <a:pPr marL="488950" rtl="0"/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☞ </a:t>
            </a:r>
            <a:r>
              <a:rPr lang="en-GB" sz="2800" b="1" i="0" u="none" strike="noStrike" dirty="0">
                <a:solidFill>
                  <a:srgbClr val="2F5597"/>
                </a:solidFill>
                <a:latin typeface="Calibri"/>
              </a:rPr>
              <a:t>	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Cili akt procedural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është gjykuar?</a:t>
            </a:r>
          </a:p>
          <a:p>
            <a:pPr marL="488950" rtl="0"/>
            <a:r>
              <a:rPr lang="en-GB" sz="2800" b="1" dirty="0">
                <a:solidFill>
                  <a:srgbClr val="2F5597"/>
                </a:solidFill>
                <a:latin typeface="Calibri"/>
              </a:rPr>
              <a:t>	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Ndalimi i dënimit të dyfishtë – prandaj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përfaqësimi i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veprës është </a:t>
            </a:r>
            <a:r>
              <a:rPr lang="en-GB" sz="2800" b="1" i="0" u="none" strike="noStrike" dirty="0">
                <a:solidFill>
                  <a:srgbClr val="2F5597"/>
                </a:solidFill>
                <a:latin typeface="Calibri"/>
              </a:rPr>
              <a:t>	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paraqitur edhe në aktgjykimin e shkurtuar</a:t>
            </a:r>
          </a:p>
          <a:p>
            <a:pPr marL="228600"/>
            <a:endParaRPr lang="de-D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lphaUcPeriod" startAt="2"/>
            </a:pPr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15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89860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323248"/>
            <a:ext cx="11170896" cy="39087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88950" indent="-488950" rtl="0"/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B.	Struktura e aktgjykimit</a:t>
            </a:r>
          </a:p>
          <a:p>
            <a:pPr marL="457200" indent="-228600">
              <a:buFont typeface="Arial" panose="020B0604020202020204" pitchFamily="34" charset="0"/>
              <a:buChar char="•"/>
            </a:pP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742950" indent="-514350" rtl="0">
              <a:buAutoNum type="arabicPeriod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Titulli:</a:t>
            </a:r>
          </a:p>
          <a:p>
            <a:pPr marL="719138" rtl="0"/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Numri i dosjes, gjykata, "Në emër të popullit", titulli "Aktgjykimi", emri i të akuzuarit, detajet e paraburgimit, deklarata e shkurtër e veprës penale (p.sh. "për grabitje"), data(t) e seancës, emrat e gjyqtarëve, gjyqtarëve porotë, prokurorit publik, mbrojtësit, nëpunësit të sekretarisë. </a:t>
            </a: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lphaUcPeriod" startAt="2"/>
            </a:pP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16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26415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716280" y="930575"/>
            <a:ext cx="11170896" cy="54743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88950" indent="-488950" rtl="0"/>
            <a:r>
              <a:rPr lang="sq" sz="1400" b="0" i="0" u="none" strike="noStrike">
                <a:latin typeface="Arial"/>
                <a:ea typeface="Times New Roman"/>
                <a:cs typeface="Times New Roman"/>
              </a:rPr>
              <a:t>26 Kls 20 Js 93/23 – 20/23 VI –</a:t>
            </a:r>
            <a:r>
              <a:rPr lang="sq" sz="1400" b="0" i="0" u="none" strike="noStrike">
                <a:latin typeface="Calibri"/>
              </a:rPr>
              <a:t> </a:t>
            </a:r>
          </a:p>
          <a:p>
            <a:pPr marL="488950" indent="-488950"/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488950" indent="-488950"/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488950" indent="-488950"/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sq" sz="1800" b="1" i="0" u="none" strike="noStrike" spc="75">
                <a:latin typeface="Arial"/>
                <a:ea typeface="Times New Roman"/>
                <a:cs typeface="Times New Roman"/>
              </a:rPr>
              <a:t>GJYKATA RAJONALE WUPPERTAL</a:t>
            </a:r>
            <a:endParaRPr lang="de-DE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</a:pPr>
            <a:r>
              <a:rPr lang="sq" sz="1800" b="1" i="0" u="none" strike="noStrike" spc="75">
                <a:latin typeface="Arial"/>
                <a:ea typeface="Times New Roman"/>
                <a:cs typeface="Times New Roman"/>
              </a:rPr>
              <a:t>NË EMËR TË POPULLIT</a:t>
            </a:r>
            <a:endParaRPr lang="de-DE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rtl="0">
              <a:lnSpc>
                <a:spcPct val="150000"/>
              </a:lnSpc>
            </a:pPr>
            <a:r>
              <a:rPr lang="sq" sz="1800" b="1" i="0" u="none" strike="noStrike" spc="75">
                <a:latin typeface="Arial"/>
                <a:ea typeface="Times New Roman"/>
                <a:cs typeface="Times New Roman"/>
              </a:rPr>
              <a:t>AKTGJYKIM</a:t>
            </a: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endParaRPr lang="de-DE" sz="1400" b="1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>
              <a:lnSpc>
                <a:spcPct val="150000"/>
              </a:lnSpc>
            </a:pPr>
            <a:r>
              <a:rPr lang="sq" sz="1400" b="1" i="0" u="none" strike="noStrike">
                <a:latin typeface="Arial"/>
                <a:cs typeface="Arial"/>
              </a:rPr>
              <a:t>Në çështjen penale</a:t>
            </a:r>
          </a:p>
          <a:p>
            <a:pPr>
              <a:lnSpc>
                <a:spcPct val="150000"/>
              </a:lnSpc>
            </a:pPr>
            <a:endParaRPr lang="de-DE" sz="1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>
              <a:lnSpc>
                <a:spcPct val="150000"/>
              </a:lnSpc>
            </a:pPr>
            <a:r>
              <a:rPr lang="sq" sz="1400" b="0" i="0" u="none" strike="noStrike">
                <a:latin typeface="Arial"/>
                <a:cs typeface="Arial"/>
              </a:rPr>
              <a:t>kundër</a:t>
            </a:r>
            <a:r>
              <a:rPr lang="sq" sz="1400" b="1" i="0" u="none" strike="noStrike">
                <a:latin typeface="Arial"/>
                <a:cs typeface="Arial"/>
              </a:rPr>
              <a:t> Bernhard Friedrich Gerber,</a:t>
            </a:r>
          </a:p>
          <a:p>
            <a:pPr rtl="0">
              <a:lnSpc>
                <a:spcPct val="150000"/>
              </a:lnSpc>
            </a:pPr>
            <a:r>
              <a:rPr lang="sq" sz="1400" b="0" i="0" u="none" strike="noStrike">
                <a:latin typeface="Arial"/>
                <a:cs typeface="Arial"/>
              </a:rPr>
              <a:t>lindur më 26.05.1964 në Wacken,</a:t>
            </a:r>
          </a:p>
          <a:p>
            <a:pPr rtl="0">
              <a:lnSpc>
                <a:spcPct val="150000"/>
              </a:lnSpc>
            </a:pPr>
            <a:r>
              <a:rPr lang="sq" sz="1400" b="0" i="0" u="none" strike="noStrike">
                <a:latin typeface="Arial"/>
                <a:cs typeface="Arial"/>
              </a:rPr>
              <a:t>me banim në Winckelmannstraße 11, 42287 Wuppertal</a:t>
            </a:r>
          </a:p>
          <a:p>
            <a:pPr rtl="0">
              <a:lnSpc>
                <a:spcPct val="150000"/>
              </a:lnSpc>
              <a:spcAft>
                <a:spcPts val="600"/>
              </a:spcAft>
            </a:pPr>
            <a:r>
              <a:rPr lang="sq" sz="1400" b="0" i="0" u="none" strike="noStrike">
                <a:latin typeface="Arial"/>
                <a:cs typeface="Arial"/>
              </a:rPr>
              <a:t>beqar, gjerman </a:t>
            </a:r>
          </a:p>
          <a:p>
            <a:pPr rtl="0">
              <a:lnSpc>
                <a:spcPct val="150000"/>
              </a:lnSpc>
            </a:pPr>
            <a:r>
              <a:rPr lang="sq" sz="1400" b="0" i="0" u="none" strike="noStrike">
                <a:latin typeface="Arial"/>
                <a:cs typeface="Arial"/>
              </a:rPr>
              <a:t>për evazion fiskal dhe mashtrim </a:t>
            </a:r>
            <a:endParaRPr lang="de-DE" sz="280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17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  <p:pic>
        <p:nvPicPr>
          <p:cNvPr id="8" name="Bild 1">
            <a:extLst>
              <a:ext uri="{FF2B5EF4-FFF2-40B4-BE49-F238E27FC236}">
                <a16:creationId xmlns:a16="http://schemas.microsoft.com/office/drawing/2014/main" id="{2D0F86CE-B3C7-D81C-9E90-7664FC7C66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85026" y="1139148"/>
            <a:ext cx="1193800" cy="1282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216620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716280" y="930575"/>
            <a:ext cx="11170896" cy="50268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>
              <a:lnSpc>
                <a:spcPct val="150000"/>
              </a:lnSpc>
              <a:spcAft>
                <a:spcPts val="600"/>
              </a:spcAft>
            </a:pPr>
            <a:r>
              <a:rPr lang="sq" sz="1400" b="0" i="0" u="none" strike="noStrike">
                <a:latin typeface="Arial"/>
                <a:ea typeface="Times New Roman"/>
                <a:cs typeface="Times New Roman"/>
              </a:rPr>
              <a:t>dhoma e 6-të e madhe penale e Gjykatës Rajonale Wuppertal vendosi në seancën kryesore më 6 tetor 2023 dhe 15 tetor 2023, në të cilën morën pjesë: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de-DE" sz="14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lnSpc>
                <a:spcPct val="150000"/>
              </a:lnSpc>
              <a:spcAft>
                <a:spcPts val="600"/>
              </a:spcAft>
            </a:pPr>
            <a:r>
              <a:rPr lang="sq" sz="1400" b="0" i="0" u="none" strike="noStrike">
                <a:latin typeface="Arial"/>
                <a:ea typeface="Times New Roman"/>
                <a:cs typeface="Times New Roman"/>
              </a:rPr>
              <a:t>Kryetari i Gjykatës Rajonale Unhold, në cilësinë e kryesuesit,</a:t>
            </a:r>
            <a:endParaRPr lang="de-DE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0">
              <a:lnSpc>
                <a:spcPct val="150000"/>
              </a:lnSpc>
              <a:spcAft>
                <a:spcPts val="600"/>
              </a:spcAft>
            </a:pPr>
            <a:r>
              <a:rPr lang="sq" sz="1400" b="0" i="0" u="none" strike="noStrike">
                <a:latin typeface="Arial"/>
                <a:ea typeface="Times New Roman"/>
                <a:cs typeface="Times New Roman"/>
              </a:rPr>
              <a:t>Gjyqtar në Gjykatën Rajonale Dr. Klug si gjyqtar i asociuar,</a:t>
            </a:r>
            <a:endParaRPr lang="de-DE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0">
              <a:lnSpc>
                <a:spcPct val="150000"/>
              </a:lnSpc>
              <a:spcAft>
                <a:spcPts val="600"/>
              </a:spcAft>
            </a:pPr>
            <a:r>
              <a:rPr lang="sq" sz="1400" b="0" i="0" u="none" strike="noStrike">
                <a:latin typeface="Arial"/>
                <a:ea typeface="Times New Roman"/>
                <a:cs typeface="Times New Roman"/>
              </a:rPr>
              <a:t>Mësuesja Barbara Schlau, inxhinieri elektrik Norbert Tüfftler</a:t>
            </a:r>
            <a:r>
              <a:rPr lang="sq" sz="1400" b="0" i="0" u="none" strike="noStrike">
                <a:latin typeface="Times New Roman"/>
                <a:ea typeface="Times New Roman"/>
              </a:rPr>
              <a:t> </a:t>
            </a:r>
            <a:r>
              <a:rPr lang="sq" sz="1400" b="0" i="0" u="none" strike="noStrike">
                <a:latin typeface="Arial"/>
                <a:ea typeface="Times New Roman"/>
                <a:cs typeface="Times New Roman"/>
              </a:rPr>
              <a:t>si gjyqtar porotë,</a:t>
            </a:r>
            <a:endParaRPr lang="de-DE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0">
              <a:lnSpc>
                <a:spcPct val="150000"/>
              </a:lnSpc>
              <a:spcAft>
                <a:spcPts val="600"/>
              </a:spcAft>
            </a:pPr>
            <a:r>
              <a:rPr lang="sq" sz="1400" b="0" i="0" u="none" strike="noStrike">
                <a:latin typeface="Arial"/>
                <a:ea typeface="Times New Roman"/>
                <a:cs typeface="Times New Roman"/>
              </a:rPr>
              <a:t>Prokurori Gnadenlos</a:t>
            </a:r>
            <a:r>
              <a:rPr lang="sq" sz="1400" b="0" i="0" u="none" strike="noStrike">
                <a:latin typeface="Times New Roman"/>
                <a:ea typeface="Times New Roman"/>
              </a:rPr>
              <a:t> </a:t>
            </a:r>
            <a:r>
              <a:rPr lang="sq" sz="1400" b="0" i="0" u="none" strike="noStrike">
                <a:latin typeface="Arial"/>
                <a:ea typeface="Times New Roman"/>
                <a:cs typeface="Times New Roman"/>
              </a:rPr>
              <a:t>si zyrtar i prokurorisë publike</a:t>
            </a:r>
            <a:r>
              <a:rPr lang="sq" sz="1800" b="0" i="0" u="none" strike="noStrike">
                <a:latin typeface="Arial"/>
                <a:ea typeface="Times New Roman"/>
                <a:cs typeface="Times New Roman"/>
              </a:rPr>
              <a:t>,</a:t>
            </a:r>
            <a:endParaRPr lang="de-DE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0">
              <a:lnSpc>
                <a:spcPct val="150000"/>
              </a:lnSpc>
              <a:spcAft>
                <a:spcPts val="600"/>
              </a:spcAft>
            </a:pPr>
            <a:r>
              <a:rPr lang="sq" sz="1400" b="0" i="0" u="none" strike="noStrike">
                <a:latin typeface="Arial"/>
                <a:ea typeface="Times New Roman"/>
                <a:cs typeface="Times New Roman"/>
              </a:rPr>
              <a:t>Avokati Gutmensch, Dortmund,</a:t>
            </a:r>
            <a:r>
              <a:rPr lang="sq" sz="1400" b="0" i="0" u="none" strike="noStrike">
                <a:latin typeface="Times New Roman"/>
                <a:ea typeface="Times New Roman"/>
              </a:rPr>
              <a:t> </a:t>
            </a:r>
            <a:r>
              <a:rPr lang="sq" sz="1400" b="0" i="0" u="none" strike="noStrike">
                <a:latin typeface="Arial"/>
                <a:ea typeface="Times New Roman"/>
                <a:cs typeface="Times New Roman"/>
              </a:rPr>
              <a:t>në cilësinë e avokatit mbrojtës,</a:t>
            </a:r>
            <a:endParaRPr lang="de-DE" sz="1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0">
              <a:lnSpc>
                <a:spcPct val="150000"/>
              </a:lnSpc>
              <a:spcAft>
                <a:spcPts val="600"/>
              </a:spcAft>
            </a:pPr>
            <a:r>
              <a:rPr lang="sq" sz="1400" b="0" i="0" u="none" strike="noStrike">
                <a:latin typeface="Arial"/>
                <a:ea typeface="Times New Roman"/>
                <a:cs typeface="Times New Roman"/>
              </a:rPr>
              <a:t>Sekretarja kryesore Gjyqësore Schreibeschön, si nëpunëse e regjistrit gjyqësor,</a:t>
            </a:r>
            <a:r>
              <a:rPr lang="sq" sz="1800" b="0" i="0" u="none" strike="noStrike">
                <a:latin typeface="Arial"/>
                <a:ea typeface="Times New Roman"/>
                <a:cs typeface="Times New Roman"/>
              </a:rPr>
              <a:t> </a:t>
            </a:r>
            <a:endParaRPr lang="de-DE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de-DE" sz="14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0">
              <a:lnSpc>
                <a:spcPct val="150000"/>
              </a:lnSpc>
            </a:pPr>
            <a:r>
              <a:rPr lang="sq" sz="1400" b="0" i="0" u="none" strike="noStrike">
                <a:latin typeface="Arial"/>
                <a:ea typeface="Times New Roman"/>
                <a:cs typeface="Times New Roman"/>
              </a:rPr>
              <a:t>konsideron si të drejtë:</a:t>
            </a:r>
          </a:p>
          <a:p>
            <a:pPr>
              <a:lnSpc>
                <a:spcPct val="150000"/>
              </a:lnSpc>
            </a:pPr>
            <a:endParaRPr lang="de-DE" sz="280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18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36792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323248"/>
            <a:ext cx="11170896" cy="48628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88950" indent="-488950" rtl="0">
              <a:spcAft>
                <a:spcPts val="1200"/>
              </a:spcAft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B.	Struktura e aktgjykimit</a:t>
            </a:r>
          </a:p>
          <a:p>
            <a:pPr marL="758825" indent="-530225" rtl="0">
              <a:spcAft>
                <a:spcPts val="1200"/>
              </a:spcAft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2.	Formula e gjykimit:</a:t>
            </a:r>
          </a:p>
          <a:p>
            <a:pPr marL="1069975" indent="-350838" rtl="0">
              <a:buAutoNum type="alphaLcParenR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Dënimi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i të akuzuarit:</a:t>
            </a:r>
          </a:p>
          <a:p>
            <a:pPr marL="1527175" indent="-457200" rtl="0"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Emërtimi ligjor i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aktit</a:t>
            </a:r>
          </a:p>
          <a:p>
            <a:pPr marL="1558925" rtl="0"/>
            <a:r>
              <a:rPr lang="sq" sz="2800" b="0" i="1" u="none" strike="noStrike">
                <a:solidFill>
                  <a:srgbClr val="2F5597"/>
                </a:solidFill>
                <a:latin typeface="Calibri"/>
              </a:rPr>
              <a:t>I akuzuari dënohet me ... për vjedhje në tentativë</a:t>
            </a:r>
          </a:p>
          <a:p>
            <a:pPr marL="1527175" indent="-457200" rtl="0"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Deklarata e pasojave juridike</a:t>
            </a:r>
          </a:p>
          <a:p>
            <a:pPr marL="1527175" indent="-4572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Kostot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e procesit</a:t>
            </a:r>
          </a:p>
          <a:p>
            <a:pPr marL="1069975" indent="-350838" rtl="0"/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b) Shfajësimi</a:t>
            </a:r>
          </a:p>
          <a:p>
            <a:pPr marL="1069975" indent="-350838" rtl="0"/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	</a:t>
            </a:r>
            <a:r>
              <a:rPr lang="sq" sz="2800" b="0" i="1" u="none" strike="noStrike">
                <a:solidFill>
                  <a:srgbClr val="2F5597"/>
                </a:solidFill>
                <a:latin typeface="Calibri"/>
              </a:rPr>
              <a:t>I akuzuari shpallet i pafajshëm. Thesari i shtetit bart shpenzimet e procesit dhe shpenzimet e nevojshme të të pandehurit.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19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4618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2308860" y="454935"/>
            <a:ext cx="7223760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 dirty="0">
                <a:solidFill>
                  <a:srgbClr val="2F5597"/>
                </a:solidFill>
                <a:latin typeface="Calibri"/>
              </a:rPr>
              <a:t>Seminar mbi hartimin e aktgjykimeve në Shqipëri - Aktgjykimi civil </a:t>
            </a:r>
          </a:p>
          <a:p>
            <a:pPr algn="ctr"/>
            <a:endParaRPr lang="de-D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607986" y="1335253"/>
            <a:ext cx="11170896" cy="7078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4000" b="1" i="0" u="none" strike="noStrike" cap="small">
                <a:solidFill>
                  <a:srgbClr val="2F5597"/>
                </a:solidFill>
                <a:latin typeface="Calibri"/>
              </a:rPr>
              <a:t>Aktgjykimet në çështjet civile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 Faqe 2 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07DFF7A0-BFBF-0237-424B-0866573C27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  <p:pic>
        <p:nvPicPr>
          <p:cNvPr id="1026" name="Picture 2" descr="Zivilrechtliche Streitigkeiten in Thailand - ThaiLawOnline.com">
            <a:extLst>
              <a:ext uri="{FF2B5EF4-FFF2-40B4-BE49-F238E27FC236}">
                <a16:creationId xmlns:a16="http://schemas.microsoft.com/office/drawing/2014/main" id="{46C9F5E3-B8F6-91A7-CB99-B6B0809D5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64270" y="2297440"/>
            <a:ext cx="5134708" cy="3409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81355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607986" y="1288333"/>
            <a:ext cx="11170896" cy="38779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88950" indent="-488950" rtl="0">
              <a:spcAft>
                <a:spcPts val="1200"/>
              </a:spcAft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B.	Struktura e aktgjykimit</a:t>
            </a:r>
          </a:p>
          <a:p>
            <a:pPr marL="758825" indent="-530225" rtl="0">
              <a:spcAft>
                <a:spcPts val="1200"/>
              </a:spcAft>
              <a:buAutoNum type="arabicPeriod" startAt="3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Arsyet për aktgjykimin:</a:t>
            </a:r>
          </a:p>
          <a:p>
            <a:pPr marL="758825" rtl="0">
              <a:spcAft>
                <a:spcPts val="1200"/>
              </a:spcAft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Formulim i ndryshëm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për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dënimin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e të pandehurit nga njëra anë dhe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lirimin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nga ana tjetër</a:t>
            </a:r>
          </a:p>
          <a:p>
            <a:pPr marL="228600">
              <a:spcAft>
                <a:spcPts val="1200"/>
              </a:spcAft>
            </a:pPr>
            <a:r>
              <a:rPr lang="de-DE" sz="2800" b="1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pPr marL="152717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  <a:p>
            <a:pPr marL="1069975" indent="-350838" rtl="0"/>
            <a:r>
              <a:rPr lang="sq" sz="2800" b="0" i="1" u="none" strike="noStrike">
                <a:solidFill>
                  <a:srgbClr val="2F5597"/>
                </a:solidFill>
                <a:latin typeface="Calibri"/>
              </a:rPr>
              <a:t>.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20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50437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607986" y="1020002"/>
            <a:ext cx="11279190" cy="65864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069975" indent="-350838" rtl="0">
              <a:spcAft>
                <a:spcPts val="1200"/>
              </a:spcAft>
              <a:buAutoNum type="alphaLcParenR"/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Dënimi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i të akuzuarit:</a:t>
            </a:r>
          </a:p>
          <a:p>
            <a:pPr marL="1527175" indent="-457200" rtl="0">
              <a:buFont typeface="Arial" panose="020B0604020202020204" pitchFamily="34" charset="0"/>
              <a:buChar char="•"/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Biografi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e shkurtër e të pandehurit</a:t>
            </a:r>
          </a:p>
          <a:p>
            <a:pPr marL="1558925" rtl="0"/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për aq sa është e rëndësishme për shkallën e fajësisë apo</a:t>
            </a:r>
            <a:r>
              <a:rPr lang="en-GB" sz="2800" b="0" i="0" u="none" strike="noStrike" dirty="0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dënimit</a:t>
            </a:r>
          </a:p>
          <a:p>
            <a:pPr marL="1527175" indent="-457200" rtl="0">
              <a:buFont typeface="Arial" panose="020B0604020202020204" pitchFamily="34" charset="0"/>
              <a:buChar char="•"/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Gjetjet faktike në lidhje me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këtë çështje</a:t>
            </a:r>
            <a:endParaRPr lang="de-D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527175" indent="-457200" rtl="0">
              <a:buFont typeface="Arial" panose="020B0604020202020204" pitchFamily="34" charset="0"/>
              <a:buChar char="•"/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Vlerësimi i provave,</a:t>
            </a:r>
          </a:p>
          <a:p>
            <a:pPr marL="1558925" rtl="0"/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duke filluar me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deklaratën e të pandehurit</a:t>
            </a:r>
          </a:p>
          <a:p>
            <a:pPr marL="1527175" indent="-457200" rtl="0">
              <a:buFont typeface="Arial" panose="020B0604020202020204" pitchFamily="34" charset="0"/>
              <a:buChar char="•"/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Arsyetimi ligjor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se janë plotësuar karakteristikat e dispozitës penale të zbatuar</a:t>
            </a:r>
          </a:p>
          <a:p>
            <a:pPr marL="1527175" indent="-457200" rtl="0">
              <a:buFont typeface="Arial" panose="020B0604020202020204" pitchFamily="34" charset="0"/>
              <a:buChar char="•"/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Konsideratat e dënimit</a:t>
            </a:r>
          </a:p>
          <a:p>
            <a:pPr marL="1519238" rtl="0"/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Përcaktimi i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diapazonit të dënimit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dhe klasifikimi i veprës</a:t>
            </a:r>
          </a:p>
          <a:p>
            <a:pPr marL="1527175" indent="-4572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800" b="0" i="0" u="none" strike="noStrike" dirty="0" err="1">
                <a:solidFill>
                  <a:srgbClr val="2F5597"/>
                </a:solidFill>
                <a:latin typeface="Calibri"/>
              </a:rPr>
              <a:t>Përllogaritja</a:t>
            </a:r>
            <a:r>
              <a:rPr lang="en-GB" sz="2800" b="0" i="0" u="none" strike="noStrike" dirty="0">
                <a:solidFill>
                  <a:srgbClr val="2F5597"/>
                </a:solidFill>
                <a:latin typeface="Calibri"/>
              </a:rPr>
              <a:t> e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paraburgimi</a:t>
            </a:r>
            <a:r>
              <a:rPr lang="en-GB" sz="2800" b="1" i="0" u="none" strike="noStrike" dirty="0">
                <a:solidFill>
                  <a:srgbClr val="2F5597"/>
                </a:solidFill>
                <a:latin typeface="Calibri"/>
              </a:rPr>
              <a:t>t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,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dënimi </a:t>
            </a:r>
            <a:r>
              <a:rPr lang="en-GB" sz="2800" b="1" i="0" u="none" strike="noStrike" dirty="0" err="1">
                <a:solidFill>
                  <a:srgbClr val="2F5597"/>
                </a:solidFill>
                <a:latin typeface="Calibri"/>
              </a:rPr>
              <a:t>i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përgjithshëm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, masat e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marra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,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vendimet shtesë</a:t>
            </a:r>
          </a:p>
          <a:p>
            <a:pPr marL="152717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1069975" indent="-350838" rtl="0"/>
            <a:r>
              <a:rPr lang="sq" sz="2800" b="0" i="1" u="none" strike="noStrike" dirty="0">
                <a:solidFill>
                  <a:srgbClr val="2F5597"/>
                </a:solidFill>
                <a:latin typeface="Calibri"/>
              </a:rPr>
              <a:t>.</a:t>
            </a:r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21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91685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607986" y="1020002"/>
            <a:ext cx="11170896" cy="55707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069975" indent="-352425" rtl="0">
              <a:spcAft>
                <a:spcPts val="1200"/>
              </a:spcAft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b)	Shfajësimi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i të akuzuarit:</a:t>
            </a:r>
          </a:p>
          <a:p>
            <a:pPr marL="1527175" indent="-457200" rtl="0"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Pretendimi i prokurorisë</a:t>
            </a: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  <a:p>
            <a:pPr marL="1527175" indent="-457200" rtl="0"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Biografi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e shkurtër e të pandehurit</a:t>
            </a: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1558925" rtl="0"/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për aq sa është (ende) e rëndësishme për arsyet e aktgjykimit</a:t>
            </a:r>
          </a:p>
          <a:p>
            <a:pPr marL="1527175" indent="-457200" rtl="0"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Gjetjet faktike në lidhje me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këtë çështje</a:t>
            </a: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1527175" indent="-457200" rtl="0"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Vlerësimi i provave,</a:t>
            </a:r>
          </a:p>
          <a:p>
            <a:pPr marL="1558925" rtl="0"/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duke filluar me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deklaratën e të pandehurit</a:t>
            </a:r>
          </a:p>
          <a:p>
            <a:pPr marL="1527175" indent="-457200" rtl="0"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Konstatimi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se i pandehuri duhet të lirohet nga akuza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në baza faktike ose juridike</a:t>
            </a:r>
          </a:p>
          <a:p>
            <a:pPr marL="1527175" indent="-457200" rtl="0"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Vendimet anësore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(Kostot dhe shpenzimet)</a:t>
            </a: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152717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  <a:p>
            <a:pPr marL="1069975" indent="-350838" rtl="0"/>
            <a:r>
              <a:rPr lang="sq" sz="2800" b="0" i="1" u="none" strike="noStrike">
                <a:solidFill>
                  <a:srgbClr val="2F5597"/>
                </a:solidFill>
                <a:latin typeface="Calibri"/>
              </a:rPr>
              <a:t>.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22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23086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542634"/>
            <a:ext cx="11170896" cy="34470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88950" indent="-488950" rtl="0">
              <a:spcAft>
                <a:spcPts val="1200"/>
              </a:spcAft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B.	Struktura e aktgjykimit</a:t>
            </a:r>
          </a:p>
          <a:p>
            <a:pPr marL="758825" indent="-530225" rtl="0">
              <a:spcAft>
                <a:spcPts val="1200"/>
              </a:spcAft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4.	Nënshkrimet:</a:t>
            </a:r>
          </a:p>
          <a:p>
            <a:pPr marL="758825" rtl="0">
              <a:spcAft>
                <a:spcPts val="1200"/>
              </a:spcAft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Vetëm nënshkrimet e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gjyqtarëve profesionistë,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jo edhe të gjyqtarëve porotë.</a:t>
            </a:r>
          </a:p>
          <a:p>
            <a:pPr marL="228600">
              <a:spcAft>
                <a:spcPts val="1200"/>
              </a:spcAft>
            </a:pPr>
            <a:r>
              <a:rPr lang="de-DE" sz="280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pPr marL="152717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  <a:p>
            <a:pPr marL="1069975" indent="-350838" rtl="0"/>
            <a:r>
              <a:rPr lang="sq" sz="2800" b="0" i="1" u="none" strike="noStrike">
                <a:solidFill>
                  <a:srgbClr val="2F5597"/>
                </a:solidFill>
                <a:latin typeface="Calibri"/>
              </a:rPr>
              <a:t>.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23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02080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542634"/>
            <a:ext cx="11170896" cy="53245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88950" indent="-488950" rtl="0">
              <a:spcAft>
                <a:spcPts val="1200"/>
              </a:spcAft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C.	Detajet e hartimit të aktgjykimit</a:t>
            </a:r>
          </a:p>
          <a:p>
            <a:pPr marL="809625" indent="-581025" rtl="0">
              <a:spcAft>
                <a:spcPts val="1200"/>
              </a:spcAft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1.	Të përgjithshme: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sng" strike="noStrike" dirty="0">
                <a:solidFill>
                  <a:srgbClr val="2F5597"/>
                </a:solidFill>
                <a:latin typeface="Calibri"/>
              </a:rPr>
              <a:t>Rregulli themelor: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Të gjitha rrethanat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, që janë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të rëndësishme në klasifikimin juridik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të veprës ose në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caktimin e dënimit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duhet të shfaqen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në konstatimet. 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Kjo vlen veçanërisht për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kërkesat subjektive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të veprës. Shembull: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Qëllimi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Aktgjykimi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në vetvete duhet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të jetë i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kuptueshëm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.	</a:t>
            </a:r>
          </a:p>
          <a:p>
            <a:pPr marL="152717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1069975" indent="-350838" rtl="0"/>
            <a:r>
              <a:rPr lang="sq" sz="2800" b="0" i="1" u="none" strike="noStrike" dirty="0">
                <a:solidFill>
                  <a:srgbClr val="2F5597"/>
                </a:solidFill>
                <a:latin typeface="Calibri"/>
              </a:rPr>
              <a:t>.</a:t>
            </a:r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24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3952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542634"/>
            <a:ext cx="11170896" cy="575542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809625" indent="-581025" rtl="0">
              <a:spcAft>
                <a:spcPts val="1200"/>
              </a:spcAft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2.	Gjetjet për këtë çështje: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Duhet të jetë e mundur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të identifikohet plotësisht sjellja kriminale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nga gjetjet, duke përfshirë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karakteristikat subjektive.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Konceptet ligjore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duhet të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zbërthehen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.</a:t>
            </a:r>
          </a:p>
          <a:p>
            <a:pPr marL="809625" rtl="0">
              <a:spcAft>
                <a:spcPts val="1200"/>
              </a:spcAft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Prandaj, në gjetjet nuk thuhet se: </a:t>
            </a:r>
            <a:r>
              <a:rPr lang="sq" sz="2800" b="0" i="1" u="none" strike="noStrike">
                <a:solidFill>
                  <a:srgbClr val="2F5597"/>
                </a:solidFill>
                <a:latin typeface="Calibri"/>
              </a:rPr>
              <a:t>i pandehuri e ka vrarë të dëmtuarin me dashje.</a:t>
            </a:r>
          </a:p>
          <a:p>
            <a:pPr marL="809625" rtl="0">
              <a:spcAft>
                <a:spcPts val="1200"/>
              </a:spcAft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Por përkundrazi:</a:t>
            </a:r>
            <a:r>
              <a:rPr lang="sq" sz="2800" b="0" i="1" u="none" strike="noStrike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b="0" i="1" u="none" strike="noStrike">
                <a:solidFill>
                  <a:srgbClr val="2F5597"/>
                </a:solidFill>
                <a:latin typeface="Calibri"/>
              </a:rPr>
              <a:t>I pandehuri e dinte që të shtënat në kokë të viktimës do të ishin fatale. Vrasja e tij ishte pikërisht ajo që ai donte.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	</a:t>
            </a:r>
          </a:p>
          <a:p>
            <a:pPr marL="152717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  <a:p>
            <a:pPr marL="1069975" indent="-350838" rtl="0"/>
            <a:r>
              <a:rPr lang="sq" sz="2800" b="0" i="1" u="none" strike="noStrike">
                <a:solidFill>
                  <a:srgbClr val="2F5597"/>
                </a:solidFill>
                <a:latin typeface="Calibri"/>
              </a:rPr>
              <a:t>.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25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49253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542634"/>
            <a:ext cx="11170896" cy="56015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809625" indent="-581025" rtl="0">
              <a:spcAft>
                <a:spcPts val="1200"/>
              </a:spcAft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2.	Gjetjet për këtë çështje:</a:t>
            </a:r>
          </a:p>
          <a:p>
            <a:pPr marL="809625" indent="-320675" rtl="0"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Identifikimi i qartë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i krimit duhet të bëhet i mundur.</a:t>
            </a:r>
          </a:p>
          <a:p>
            <a:pPr marL="809625" rtl="0">
              <a:spcAft>
                <a:spcPts val="1200"/>
              </a:spcAft>
            </a:pPr>
            <a:r>
              <a:rPr lang="sq" sz="2800" b="0" i="0" u="sng" strike="noStrike">
                <a:solidFill>
                  <a:srgbClr val="2F5597"/>
                </a:solidFill>
                <a:latin typeface="Calibri"/>
              </a:rPr>
              <a:t>Arsyeja: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Përdorimi i kallëzimit penal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duhet të jetë i njohur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dhe gjykata e apelit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duhet të jetë në gjendje të dallojë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nëse vepra e dënuar është identike me objektin e aktakuzës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sng" strike="noStrike">
                <a:solidFill>
                  <a:srgbClr val="2F5597"/>
                </a:solidFill>
                <a:latin typeface="Calibri"/>
              </a:rPr>
              <a:t>Prandaj: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Emërtimi i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vendit dhe kohës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së krimit,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viktimës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dhe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mënyrave të kryerjes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Identifikoni gjithashtu rrethanat që janë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të rëndësishme për dënimin.</a:t>
            </a:r>
          </a:p>
          <a:p>
            <a:pPr marL="152717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  <a:p>
            <a:pPr marL="1069975" indent="-350838" rtl="0"/>
            <a:r>
              <a:rPr lang="sq" sz="2800" b="0" i="1" u="none" strike="noStrike">
                <a:solidFill>
                  <a:srgbClr val="2F5597"/>
                </a:solidFill>
                <a:latin typeface="Calibri"/>
              </a:rPr>
              <a:t>.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 dirty="0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 dirty="0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 dirty="0">
                <a:latin typeface="Calibri"/>
              </a:rPr>
              <a:t>		</a:t>
            </a:r>
            <a:r>
              <a:rPr lang="sq" sz="1200" b="0" i="0" u="none" strike="noStrike" dirty="0">
                <a:solidFill>
                  <a:srgbClr val="2F5597"/>
                </a:solidFill>
                <a:latin typeface="Calibri"/>
              </a:rPr>
              <a:t>Faqe 26</a:t>
            </a:r>
            <a:r>
              <a:rPr lang="sq" sz="1200" b="0" i="0" u="none" strike="noStrike" dirty="0">
                <a:latin typeface="Calibri"/>
              </a:rPr>
              <a:t>				                    </a:t>
            </a:r>
            <a:r>
              <a:rPr lang="sq" sz="1200" b="0" i="0" u="none" strike="noStrike" dirty="0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9425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542634"/>
            <a:ext cx="11170896" cy="41549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809625" indent="-581025" rtl="0">
              <a:spcAft>
                <a:spcPts val="1200"/>
              </a:spcAft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3.	Vlerësimi i provave: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Fillimisht, një përmbledhje e përmbajtjes së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deklaratës së të pandehurit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Duhet të vërtetohen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i="0" u="none" strike="noStrike" dirty="0">
                <a:solidFill>
                  <a:srgbClr val="2F5597"/>
                </a:solidFill>
                <a:latin typeface="Calibri"/>
              </a:rPr>
              <a:t>të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gjitha rrethanat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që janë thelbësore për përcaktimin e fajësisë dhe pasojave juridike.</a:t>
            </a:r>
            <a:endParaRPr lang="de-D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Pranimi</a:t>
            </a:r>
            <a:r>
              <a:rPr lang="sq" sz="2800" b="0" i="1" u="none" strike="noStrike" dirty="0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b="0" u="none" strike="noStrike" dirty="0">
                <a:solidFill>
                  <a:srgbClr val="2F5597"/>
                </a:solidFill>
                <a:latin typeface="Calibri"/>
              </a:rPr>
              <a:t>i</a:t>
            </a:r>
            <a:r>
              <a:rPr lang="sq" sz="2800" b="0" i="1" u="none" strike="noStrike" dirty="0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të pandehurit: </a:t>
            </a:r>
            <a:r>
              <a:rPr lang="sq" sz="2800" b="0" i="1" u="none" strike="noStrike" dirty="0">
                <a:solidFill>
                  <a:srgbClr val="2F5597"/>
                </a:solidFill>
                <a:latin typeface="Calibri"/>
              </a:rPr>
              <a:t>I pandehuri e ka pranuar siç është thënë. Bordi e konsideron pranimin e tij të besueshëm</a:t>
            </a:r>
            <a:r>
              <a:rPr lang="en-GB" sz="2800" b="0" i="1" u="none" strike="noStrike" dirty="0">
                <a:solidFill>
                  <a:srgbClr val="2F5597"/>
                </a:solidFill>
                <a:latin typeface="Calibri"/>
              </a:rPr>
              <a:t>,</a:t>
            </a:r>
            <a:r>
              <a:rPr lang="sq" sz="2800" b="0" i="1" u="none" strike="noStrike" dirty="0">
                <a:solidFill>
                  <a:srgbClr val="2F5597"/>
                </a:solidFill>
                <a:latin typeface="Calibri"/>
              </a:rPr>
              <a:t> sepse…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88950">
              <a:spcAft>
                <a:spcPts val="1200"/>
              </a:spcAft>
            </a:pPr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27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875488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542634"/>
            <a:ext cx="11170896" cy="54476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809625" indent="-581025" rtl="0">
              <a:spcAft>
                <a:spcPts val="1200"/>
              </a:spcAft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3.	Vlerësimi i provave: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"Deklaratë kundër deklaratës":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Vlerësimi gjithëpërfshirës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i të gjitha provave, analiza e kujdesshme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e përmbajtjes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i="0" u="none" strike="noStrike" dirty="0">
                <a:solidFill>
                  <a:srgbClr val="2F5597"/>
                </a:solidFill>
                <a:latin typeface="Calibri"/>
              </a:rPr>
              <a:t>së informacionit, vlerësimi i motiveve të mundshme për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deklaratën,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ekzaminimi i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qëndrueshmërisë, detajeve dhe besueshmërisë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së informacionit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Diskutimi i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burimeve të gabimit: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alkoolizimi i dëshmitarit, perceptimi i dëmtuar (p.sh. në muzg), falsifikimi i kujtesës, ndikimi i njohjes për shkak të modeleve individuale të fotografive (në vend të shablloneve opsionale të fotografive)</a:t>
            </a:r>
          </a:p>
          <a:p>
            <a:pPr marL="152717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1069975" indent="-350838" rtl="0"/>
            <a:r>
              <a:rPr lang="sq" sz="2800" b="0" i="1" u="none" strike="noStrike" dirty="0">
                <a:solidFill>
                  <a:srgbClr val="2F5597"/>
                </a:solidFill>
                <a:latin typeface="Calibri"/>
              </a:rPr>
              <a:t>.</a:t>
            </a:r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28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805864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542634"/>
            <a:ext cx="11170896" cy="38779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809625" indent="-581025" rtl="0">
              <a:spcAft>
                <a:spcPts val="1200"/>
              </a:spcAft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3.	Vlerësimi i provave: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Objektet vizuale: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Për shembull, kërkohet informacion në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lidhje me cilësinë e imazhit të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fotove.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Raportet e ekspertëve </a:t>
            </a:r>
            <a:r>
              <a:rPr lang="sq" sz="2800" i="0" u="none" strike="noStrike" dirty="0">
                <a:solidFill>
                  <a:srgbClr val="2F5597"/>
                </a:solidFill>
                <a:latin typeface="Calibri"/>
              </a:rPr>
              <a:t>gjithashtu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duhet të vlerësohen.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i="0" u="none" strike="noStrike" dirty="0">
                <a:solidFill>
                  <a:srgbClr val="2F5597"/>
                </a:solidFill>
                <a:latin typeface="Calibri"/>
              </a:rPr>
              <a:t>Trajtoni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 rrjedhat alternative të ngjarjeve </a:t>
            </a:r>
            <a:r>
              <a:rPr lang="sq" sz="2800" i="0" u="none" strike="noStrike" dirty="0">
                <a:solidFill>
                  <a:srgbClr val="2F5597"/>
                </a:solidFill>
                <a:latin typeface="Calibri"/>
              </a:rPr>
              <a:t>që mund të konsiderohen 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seriozisht.</a:t>
            </a:r>
          </a:p>
          <a:p>
            <a:pPr marL="152717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1069975" indent="-350838" rtl="0"/>
            <a:r>
              <a:rPr lang="sq" sz="2800" b="0" i="1" u="none" strike="noStrike" dirty="0">
                <a:solidFill>
                  <a:srgbClr val="2F5597"/>
                </a:solidFill>
                <a:latin typeface="Calibri"/>
              </a:rPr>
              <a:t>.</a:t>
            </a:r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29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40600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civil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91704" y="1077027"/>
            <a:ext cx="11170896" cy="56323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800" b="1" i="0" u="none" strike="noStrike" dirty="0">
                <a:solidFill>
                  <a:srgbClr val="2F5597"/>
                </a:solidFill>
                <a:latin typeface="Calibri"/>
              </a:rPr>
              <a:t>A. Baza ligjore</a:t>
            </a:r>
          </a:p>
          <a:p>
            <a:endParaRPr lang="de-DE" b="1" dirty="0">
              <a:solidFill>
                <a:schemeClr val="accent1">
                  <a:lumMod val="75000"/>
                </a:schemeClr>
              </a:solidFill>
            </a:endParaRPr>
          </a:p>
          <a:p>
            <a:pPr rtl="0"/>
            <a:r>
              <a:rPr lang="sq" sz="1800" b="1" i="0" u="none" strike="noStrike" dirty="0">
                <a:solidFill>
                  <a:srgbClr val="2F5597"/>
                </a:solidFill>
                <a:latin typeface="Calibri"/>
              </a:rPr>
              <a:t>		      Neni 313 i Kodit të Procedurës Civile: Forma dhe përmbajtja e aktgjykimit</a:t>
            </a:r>
          </a:p>
          <a:p>
            <a:endParaRPr lang="de-DE" dirty="0">
              <a:solidFill>
                <a:schemeClr val="accent1">
                  <a:lumMod val="75000"/>
                </a:schemeClr>
              </a:solidFill>
            </a:endParaRPr>
          </a:p>
          <a:p>
            <a:pPr marL="319088" indent="-319088" rtl="0"/>
            <a:r>
              <a:rPr lang="sq" sz="1800" b="0" i="0" u="none" strike="noStrike" dirty="0">
                <a:solidFill>
                  <a:srgbClr val="2F5597"/>
                </a:solidFill>
                <a:latin typeface="Calibri"/>
              </a:rPr>
              <a:t> (1) Aktgjykimi përmban:</a:t>
            </a:r>
          </a:p>
          <a:p>
            <a:pPr marL="319088" rtl="0"/>
            <a:r>
              <a:rPr lang="sq" sz="1800" b="0" i="0" u="none" strike="noStrike" dirty="0">
                <a:solidFill>
                  <a:srgbClr val="2F5597"/>
                </a:solidFill>
                <a:latin typeface="Calibri"/>
              </a:rPr>
              <a:t> 1. emërtimin e palëve, përfaqësuesit e tyre ligjorë dhe të autorizuarit në proces;</a:t>
            </a:r>
          </a:p>
          <a:p>
            <a:pPr marL="319088" rtl="0"/>
            <a:r>
              <a:rPr lang="sq" sz="1800" b="0" i="0" u="none" strike="noStrike" dirty="0">
                <a:solidFill>
                  <a:srgbClr val="2F5597"/>
                </a:solidFill>
                <a:latin typeface="Calibri"/>
              </a:rPr>
              <a:t> 2. emërtimin e gjykatës dhe emrat e gjyqtarëve që kanë kontribuar në marrjen e vendimit;</a:t>
            </a:r>
          </a:p>
          <a:p>
            <a:pPr marL="319088" rtl="0"/>
            <a:r>
              <a:rPr lang="sq" sz="1800" b="0" i="0" u="none" strike="noStrike" dirty="0">
                <a:solidFill>
                  <a:srgbClr val="2F5597"/>
                </a:solidFill>
                <a:latin typeface="Calibri"/>
              </a:rPr>
              <a:t> 3. ditën, në të cilën u përfundua procedura gojore;</a:t>
            </a:r>
          </a:p>
          <a:p>
            <a:pPr marL="319088" rtl="0"/>
            <a:r>
              <a:rPr lang="sq" sz="1800" b="0" i="0" u="none" strike="noStrike" dirty="0">
                <a:solidFill>
                  <a:srgbClr val="2F5597"/>
                </a:solidFill>
                <a:latin typeface="Calibri"/>
              </a:rPr>
              <a:t> 4. formulën e gjykimit;</a:t>
            </a:r>
          </a:p>
          <a:p>
            <a:pPr marL="319088" rtl="0"/>
            <a:r>
              <a:rPr lang="sq" sz="1800" b="0" i="0" u="none" strike="noStrike" dirty="0">
                <a:solidFill>
                  <a:srgbClr val="2F5597"/>
                </a:solidFill>
                <a:latin typeface="Calibri"/>
              </a:rPr>
              <a:t> 5. faktin e rastit;</a:t>
            </a:r>
          </a:p>
          <a:p>
            <a:pPr marL="319088" rtl="0"/>
            <a:r>
              <a:rPr lang="sq" sz="1800" b="0" i="0" u="none" strike="noStrike" dirty="0">
                <a:solidFill>
                  <a:srgbClr val="2F5597"/>
                </a:solidFill>
                <a:latin typeface="Calibri"/>
              </a:rPr>
              <a:t> 6. arsyet e vendimit.</a:t>
            </a:r>
          </a:p>
          <a:p>
            <a:endParaRPr lang="de-DE" dirty="0">
              <a:solidFill>
                <a:schemeClr val="accent1">
                  <a:lumMod val="75000"/>
                </a:schemeClr>
              </a:solidFill>
            </a:endParaRPr>
          </a:p>
          <a:p>
            <a:pPr marL="358775" indent="-358775" rtl="0"/>
            <a:r>
              <a:rPr lang="sq" sz="1800" b="0" i="0" u="none" strike="noStrike" dirty="0">
                <a:solidFill>
                  <a:srgbClr val="2F5597"/>
                </a:solidFill>
                <a:latin typeface="Calibri"/>
              </a:rPr>
              <a:t> (2)	Në faktin e rastit, pretendimet e bëra dhe mjetet e akuzës dhe mbrojtjes të paraqitura në këtë drejtim duhet të paraqiten vetëm shkurtimisht për sa i përket përmbajtjes së tyre thelbësore, duke theksuar kërkesat e bëra. Për detajet e fakteve dhe statusin e mosmarrëveshjes, duhet t'i referoheni parashtresave me shkrim, procesverbaleve dhe dokumenteve të tjera.</a:t>
            </a:r>
          </a:p>
          <a:p>
            <a:endParaRPr lang="de-DE" dirty="0">
              <a:solidFill>
                <a:schemeClr val="accent1">
                  <a:lumMod val="75000"/>
                </a:schemeClr>
              </a:solidFill>
            </a:endParaRPr>
          </a:p>
          <a:p>
            <a:pPr marL="358775" indent="-358775" rtl="0"/>
            <a:r>
              <a:rPr lang="sq" sz="1800" b="0" i="0" u="none" strike="noStrike" dirty="0">
                <a:solidFill>
                  <a:srgbClr val="2F5597"/>
                </a:solidFill>
                <a:latin typeface="Calibri"/>
              </a:rPr>
              <a:t> (3)	Arsyet e vendimit përmbajnë një përmbledhje të shkurtër të konsideratave mbi të cilat bazohet vendimi në aspektin faktik dhe ligjor.</a:t>
            </a:r>
          </a:p>
          <a:p>
            <a:pPr algn="ctr"/>
            <a:r>
              <a:rPr lang="de-DE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3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449F5A4D-7369-3F88-8464-2F49EF7B03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771598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542634"/>
            <a:ext cx="11170896" cy="47397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809625" indent="-581025" rtl="0">
              <a:spcAft>
                <a:spcPts val="1200"/>
              </a:spcAft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4.	Vlerësimi ligjor: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Shpesh mjafton të thuhet: </a:t>
            </a:r>
            <a:r>
              <a:rPr lang="sq" sz="2800" b="0" i="1" u="none" strike="noStrike">
                <a:solidFill>
                  <a:srgbClr val="2F5597"/>
                </a:solidFill>
                <a:latin typeface="Calibri"/>
              </a:rPr>
              <a:t>i pandehuri është përgjegjës për ndjekje penale për vjedhje sipas Nenit....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Megjithatë, nëse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vlerësime të tjera ligjore janë të mundshme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, atëherë ju lutemi referojuni këtyre.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Nëse ka një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arsye për justifikim ose një shfajësim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, merruni me këtë gjithashtu.</a:t>
            </a:r>
          </a:p>
          <a:p>
            <a:pPr marL="152717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  <a:p>
            <a:pPr marL="1069975" indent="-350838" rtl="0"/>
            <a:r>
              <a:rPr lang="sq" sz="2800" b="0" i="1" u="none" strike="noStrike">
                <a:solidFill>
                  <a:srgbClr val="2F5597"/>
                </a:solidFill>
                <a:latin typeface="Calibri"/>
              </a:rPr>
              <a:t>.</a:t>
            </a: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30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996128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penal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542634"/>
            <a:ext cx="11170896" cy="59093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809625" indent="-581025" rtl="0">
              <a:spcAft>
                <a:spcPts val="1200"/>
              </a:spcAft>
            </a:pP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5.	Vlerësimi i dënimit: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Përshkrimi i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gamës së dënimit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që zbatohet (raste më pak të rënda / raste veçanërisht të rënda)</a:t>
            </a:r>
            <a:endParaRPr lang="de-DE" sz="2800" i="1" dirty="0">
              <a:solidFill>
                <a:schemeClr val="accent1">
                  <a:lumMod val="75000"/>
                </a:schemeClr>
              </a:solidFill>
            </a:endParaRP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Klasifikimi i veprës penale brenda kornizës së dënimit: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aspektet thelbësore të caktimit të dënimit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sng" strike="noStrike" dirty="0">
                <a:solidFill>
                  <a:srgbClr val="2F5597"/>
                </a:solidFill>
                <a:latin typeface="Calibri"/>
              </a:rPr>
              <a:t>Kujdes: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Nuk ka përdorim të dyfishtë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të rrethanave që tashmë përbëjnë veprën penale.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Arsyetoni zgjedhjen e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llojit të dënimit</a:t>
            </a: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 (dënim me burg ose gjobë)</a:t>
            </a:r>
          </a:p>
          <a:p>
            <a:pPr marL="809625" indent="-320675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 dirty="0">
                <a:solidFill>
                  <a:srgbClr val="2F5597"/>
                </a:solidFill>
                <a:latin typeface="Calibri"/>
              </a:rPr>
              <a:t>Shqyrtimi i çështjes së </a:t>
            </a:r>
            <a:r>
              <a:rPr lang="sq" sz="2800" b="1" i="0" u="none" strike="noStrike" dirty="0">
                <a:solidFill>
                  <a:srgbClr val="2F5597"/>
                </a:solidFill>
                <a:latin typeface="Calibri"/>
              </a:rPr>
              <a:t>pezullimit të dënimit me kusht</a:t>
            </a:r>
          </a:p>
          <a:p>
            <a:pPr marL="152717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1069975" indent="-350838" rtl="0"/>
            <a:r>
              <a:rPr lang="sq" sz="2800" b="0" i="1" u="none" strike="noStrike" dirty="0">
                <a:solidFill>
                  <a:srgbClr val="2F5597"/>
                </a:solidFill>
                <a:latin typeface="Calibri"/>
              </a:rPr>
              <a:t>.</a:t>
            </a:r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31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615681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0065"/>
            <a:ext cx="10515600" cy="1325563"/>
          </a:xfrm>
        </p:spPr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385154" y="2810404"/>
            <a:ext cx="11170896" cy="11387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8775" indent="-358775" algn="ctr" rtl="0"/>
            <a:r>
              <a:rPr lang="sq" sz="4000" b="1" i="0" u="none" strike="noStrike">
                <a:solidFill>
                  <a:srgbClr val="2F5597"/>
                </a:solidFill>
                <a:latin typeface="Calibri"/>
              </a:rPr>
              <a:t>Faleminderit për vëmendjen tuaj!</a:t>
            </a:r>
            <a:endParaRPr lang="de-DE" sz="400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228600">
              <a:buFont typeface="Arial" panose="020B0604020202020204" pitchFamily="34" charset="0"/>
              <a:buChar char="•"/>
            </a:pP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32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64941F65-491F-BD6A-3EA6-0402A70BF1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16818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civil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323248"/>
            <a:ext cx="11170896" cy="36625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 rtl="0">
              <a:buAutoNum type="alphaUcPeriod" startAt="2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Funksioni i aktgjykimit</a:t>
            </a:r>
          </a:p>
          <a:p>
            <a:pPr marL="457200" indent="-457200">
              <a:buAutoNum type="alphaUcPeriod" startAt="2"/>
            </a:pP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Vendimi për çështjen gjyqësore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në pritje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Prandaj, një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paraqitje e kuptueshme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e konsideratave të gjykatës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Kërkesat për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stil dhe gjuhë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Mundësimi i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shqyrtimit nga gjykata e apelit</a:t>
            </a:r>
          </a:p>
          <a:p>
            <a:pPr marL="457200" indent="-457200">
              <a:buAutoNum type="alphaUcPeriod" startAt="2"/>
            </a:pP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4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85C0490-D47A-3C8B-6BA7-4C1F2E4205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25343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civil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323248"/>
            <a:ext cx="11170896" cy="46782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8775" indent="-358775" rtl="0"/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C.	Titulli</a:t>
            </a:r>
          </a:p>
          <a:p>
            <a:pPr marL="457200" indent="-457200">
              <a:buAutoNum type="alphaUcPeriod" startAt="2"/>
            </a:pP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Emri i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saktë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i palës,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që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mundëson identifikimin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Përfaqësuesit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eventualë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ligjorë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dhe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të autorizuarit në proces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Emërtimi i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gjykatës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me të dhënat e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organit gjyqësor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Emrat e gjyqtarëve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(duhet të korrespondojnë me ata që nënshkruajnë)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Dita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e seancës gojore</a:t>
            </a:r>
          </a:p>
          <a:p>
            <a:pPr marL="457200" indent="-457200">
              <a:buAutoNum type="alphaUcPeriod" startAt="2"/>
            </a:pP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5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4DD75607-1903-3083-3C10-3830D6C629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43222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civil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323248"/>
            <a:ext cx="11170896" cy="53860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8775" indent="-358775" rtl="0"/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D.	Tenori (Dispozitivi)</a:t>
            </a:r>
          </a:p>
          <a:p>
            <a:pPr marL="457200" indent="-457200">
              <a:buAutoNum type="alphaUcPeriod" startAt="2"/>
            </a:pP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Vendimi për </a:t>
            </a:r>
          </a:p>
          <a:p>
            <a:pPr marL="628650" rtl="0"/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1.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Pretendimet kryesore dhe dytësore</a:t>
            </a:r>
          </a:p>
          <a:p>
            <a:pPr marL="628650" rtl="0"/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2.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Shpenzimet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e procesit gjyqësor</a:t>
            </a:r>
          </a:p>
          <a:p>
            <a:pPr marL="628650" rtl="0">
              <a:spcAft>
                <a:spcPts val="1200"/>
              </a:spcAft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3.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Zbatueshmëria e përkohshme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Duhet të formulohet në atë mënyrë që të jetë e qartë për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organet përmbarimore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dhe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palët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se çfarë duhet bërë apo jo.</a:t>
            </a: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Për shembull: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Përshkrimi i saktë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i objekteve që do të dorëzohen, apartamenti që do të lirohet, etj.</a:t>
            </a: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lphaUcPeriod" startAt="2"/>
            </a:pP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6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A2CCC398-1D97-2AC0-CBB7-8A61CFEF66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61451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civil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323248"/>
            <a:ext cx="11170896" cy="39395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8775" indent="-358775" rtl="0"/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E.	Faktet e rastit</a:t>
            </a:r>
          </a:p>
          <a:p>
            <a:pPr marL="457200" indent="-457200">
              <a:buAutoNum type="alphaUcPeriod" startAt="2"/>
            </a:pP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Paraqitja përmbledhëse e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fakteve dhe statusi i mosmarrëveshjes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bazuar në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parashtresat e palëve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, duke theksuar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kërkesat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e paraqitura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Kufizimi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në përmbajtjen thelbësore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Kërkesa për shkurtësi, pasi vetë palët e dinë se çfarë ka ndodhur</a:t>
            </a: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lphaUcPeriod" startAt="2"/>
            </a:pP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7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D5D892BF-585E-A8D6-F6A5-413B620E88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4471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civil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323248"/>
            <a:ext cx="11170896" cy="49244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8775" indent="-358775" rtl="0"/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E.	Faktet e rastit</a:t>
            </a:r>
          </a:p>
          <a:p>
            <a:pPr marL="457200" indent="-457200">
              <a:buAutoNum type="alphaUcPeriod" startAt="2"/>
            </a:pP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Struktura bazë e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fakteve të rastit:</a:t>
            </a:r>
          </a:p>
          <a:p>
            <a:pPr marL="889000" indent="-439738" rtl="0">
              <a:buFont typeface="+mj-lt"/>
              <a:buAutoNum type="arabicPeriod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Hyrje</a:t>
            </a:r>
          </a:p>
          <a:p>
            <a:pPr marL="889000" indent="-439738" rtl="0">
              <a:buFont typeface="+mj-lt"/>
              <a:buAutoNum type="arabicPeriod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Fakte të padiskutueshme</a:t>
            </a:r>
          </a:p>
          <a:p>
            <a:pPr marL="889000" indent="-439738" rtl="0">
              <a:buFont typeface="+mj-lt"/>
              <a:buAutoNum type="arabicPeriod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Argumenti kontestues i paditësit</a:t>
            </a:r>
          </a:p>
          <a:p>
            <a:pPr marL="889000" indent="-439738" rtl="0">
              <a:buFont typeface="+mj-lt"/>
              <a:buAutoNum type="arabicPeriod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Kërkesa e paditësit</a:t>
            </a:r>
          </a:p>
          <a:p>
            <a:pPr marL="889000" indent="-439738" rtl="0">
              <a:buFont typeface="+mj-lt"/>
              <a:buAutoNum type="arabicPeriod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Kërkesa e të pandehurit</a:t>
            </a:r>
          </a:p>
          <a:p>
            <a:pPr marL="889000" indent="-439738" rtl="0">
              <a:buFont typeface="+mj-lt"/>
              <a:buAutoNum type="arabicPeriod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Argumenti kontestues i të pandehurit</a:t>
            </a:r>
          </a:p>
          <a:p>
            <a:pPr marL="889000" indent="-439738" rtl="0">
              <a:buFont typeface="+mj-lt"/>
              <a:buAutoNum type="arabicPeriod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Historia e procesit</a:t>
            </a:r>
          </a:p>
          <a:p>
            <a:pPr marL="457200" indent="-457200">
              <a:buAutoNum type="alphaUcPeriod" startAt="2"/>
            </a:pP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8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A21EA07F-F82D-48B4-2883-199C633F3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67380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6832C9C-5A35-4FF5-8333-D1E66A0F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1400"/>
              <a:t>       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5357ACE-A66C-4EAD-A299-646F1317E009}"/>
              </a:ext>
            </a:extLst>
          </p:cNvPr>
          <p:cNvSpPr txBox="1"/>
          <p:nvPr/>
        </p:nvSpPr>
        <p:spPr>
          <a:xfrm>
            <a:off x="1856090" y="454935"/>
            <a:ext cx="7457872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sq" sz="1800" b="1" i="0" u="none" strike="noStrike">
                <a:solidFill>
                  <a:srgbClr val="2F5597"/>
                </a:solidFill>
                <a:latin typeface="Calibri"/>
              </a:rPr>
              <a:t>Seminar mbi hartimin e aktgjykimeve në Shqipëri - Aktgjykimi civil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1AA9B1-C729-4F3E-BAED-8C6AA58C066A}"/>
              </a:ext>
            </a:extLst>
          </p:cNvPr>
          <p:cNvSpPr txBox="1"/>
          <p:nvPr/>
        </p:nvSpPr>
        <p:spPr>
          <a:xfrm>
            <a:off x="524256" y="689661"/>
            <a:ext cx="11414736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rtl="0"/>
            <a:r>
              <a:rPr lang="sq" sz="1000" b="0" i="0" u="none" strike="noStrike">
                <a:latin typeface="Calibri"/>
              </a:rPr>
              <a:t>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CC1E2AD-3037-4EBB-984B-B3B176B6DBF6}"/>
              </a:ext>
            </a:extLst>
          </p:cNvPr>
          <p:cNvSpPr txBox="1"/>
          <p:nvPr/>
        </p:nvSpPr>
        <p:spPr>
          <a:xfrm>
            <a:off x="576072" y="1323248"/>
            <a:ext cx="11170896" cy="65556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8775" indent="-358775" rtl="0"/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F.	Arsyet e vendimit</a:t>
            </a:r>
          </a:p>
          <a:p>
            <a:pPr marL="457200" indent="-457200">
              <a:buAutoNum type="alphaUcPeriod" startAt="2"/>
            </a:pPr>
            <a:endParaRPr lang="de-DE" sz="2800" b="1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E drejta kushtetuese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e palëve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për t'u informuar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në mënyrë të kuptueshme për konsideratat themelore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të gjykatës.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Përveç kësaj: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Gjykata e Apelit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duhet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të jetë në gjendje të shqyrtojë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çështjen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Kërkohen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vetëm konsideratat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që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mbështesin 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vendimin.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Deklaratë mbi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pretendimet thelbësore faktike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(e drejta për t'u dëgjuar!)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Vlerësimi i 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provave</a:t>
            </a: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 të mbledhura</a:t>
            </a:r>
          </a:p>
          <a:p>
            <a:pPr marL="457200" indent="-228600" rt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sq" sz="2800" b="0" i="0" u="none" strike="noStrike">
                <a:solidFill>
                  <a:srgbClr val="2F5597"/>
                </a:solidFill>
                <a:latin typeface="Calibri"/>
              </a:rPr>
              <a:t>Specifikimi i</a:t>
            </a:r>
            <a:r>
              <a:rPr lang="sq" sz="2800" b="1" i="0" u="none" strike="noStrike">
                <a:solidFill>
                  <a:srgbClr val="2F5597"/>
                </a:solidFill>
                <a:latin typeface="Calibri"/>
              </a:rPr>
              <a:t> bazës ligjore përkatëse</a:t>
            </a:r>
          </a:p>
          <a:p>
            <a:pPr marL="457200" indent="-228600">
              <a:buFont typeface="Arial" panose="020B0604020202020204" pitchFamily="34" charset="0"/>
              <a:buChar char="•"/>
            </a:pP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228600">
              <a:buFont typeface="Arial" panose="020B0604020202020204" pitchFamily="34" charset="0"/>
              <a:buChar char="•"/>
            </a:pPr>
            <a:endParaRPr lang="de-DE" sz="280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AutoNum type="alphaUcPeriod" startAt="2"/>
            </a:pPr>
            <a:endParaRPr lang="de-DE" sz="240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9FCE382B-90B9-4578-BDDF-0E8493468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72" y="6310312"/>
            <a:ext cx="11311104" cy="365125"/>
          </a:xfrm>
        </p:spPr>
        <p:txBody>
          <a:bodyPr>
            <a:noAutofit/>
          </a:bodyPr>
          <a:lstStyle/>
          <a:p>
            <a:pPr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__________________________________________________________________________________________________________________________________________________</a:t>
            </a:r>
          </a:p>
          <a:p>
            <a:pPr algn="l" rtl="0"/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Dr. Arnd Weishaupt, Kryesues i trupit gjykues në Gjykatën e lartë rajonale</a:t>
            </a:r>
            <a:r>
              <a:rPr lang="sq" sz="1200" b="0" i="0" u="none" strike="noStrike">
                <a:latin typeface="Calibri"/>
              </a:rPr>
              <a:t>		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Faqe 9</a:t>
            </a:r>
            <a:r>
              <a:rPr lang="sq" sz="1200" b="0" i="0" u="none" strike="noStrike">
                <a:latin typeface="Calibri"/>
              </a:rPr>
              <a:t>				                    </a:t>
            </a:r>
            <a:r>
              <a:rPr lang="sq" sz="1200" b="0" i="0" u="none" strike="noStrike">
                <a:solidFill>
                  <a:srgbClr val="2F5597"/>
                </a:solidFill>
                <a:latin typeface="Calibri"/>
              </a:rPr>
              <a:t>Tiranë, 30 Maj 2024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ECC19FD-4806-AC41-8765-7C8ADD03D2B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33827" y="337210"/>
            <a:ext cx="2345055" cy="503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B36495C8-7D29-0A6E-A6FB-3055613FB8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97" y="82909"/>
            <a:ext cx="784152" cy="76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32514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32"/>
  <p:tag name="AS_OS" val="Unix 5.4.209.116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1184</Words>
  <Application>Microsoft Office PowerPoint</Application>
  <PresentationFormat>Widescreen</PresentationFormat>
  <Paragraphs>377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Office</vt:lpstr>
      <vt:lpstr>       </vt:lpstr>
      <vt:lpstr>       </vt:lpstr>
      <vt:lpstr>PowerPoint Presentation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</dc:title>
  <dc:creator>Arnd</dc:creator>
  <cp:lastModifiedBy>admin</cp:lastModifiedBy>
  <cp:revision>85</cp:revision>
  <dcterms:created xsi:type="dcterms:W3CDTF">2019-10-02T16:12:21Z</dcterms:created>
  <dcterms:modified xsi:type="dcterms:W3CDTF">2024-06-02T11:41:32Z</dcterms:modified>
</cp:coreProperties>
</file>